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12192000" cy="6858000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89DDEB-0992-41F1-961F-64488D70B21F}" type="datetimeFigureOut">
              <a:rPr lang="it-IT"/>
              <a:pPr>
                <a:defRPr/>
              </a:pPr>
              <a:t>02/11/2016</a:t>
            </a:fld>
            <a:endParaRPr lang="it-IT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5FBBB1-4072-4C11-A27B-BAF6F404D23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3536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4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it-IT" smtClean="0"/>
          </a:p>
        </p:txBody>
      </p:sp>
      <p:sp>
        <p:nvSpPr>
          <p:cNvPr id="33795" name="Segnaposto numero diapositiva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6954497-50B0-466F-9967-34FEFE3A9B35}" type="slidenum">
              <a:rPr lang="en-GB" altLang="it-IT" sz="1200">
                <a:ea typeface="MS PGothic"/>
                <a:cs typeface="Arial" charset="0"/>
              </a:rPr>
              <a:pPr algn="r"/>
              <a:t>18</a:t>
            </a:fld>
            <a:endParaRPr lang="en-GB" altLang="it-IT" sz="1200">
              <a:ea typeface="MS PGothic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0D981-64FA-4A8F-B2A5-FF1D37D0B483}" type="datetimeFigureOut">
              <a:rPr lang="es-ES"/>
              <a:pPr>
                <a:defRPr/>
              </a:pPr>
              <a:t>02/11/2016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31A89-706C-4D44-BA4D-9BB36913279A}" type="slidenum">
              <a:rPr lang="es-ES"/>
              <a:pPr>
                <a:defRPr/>
              </a:pPr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1D64B-1A6E-4840-9308-2A1637A6D410}" type="datetimeFigureOut">
              <a:rPr lang="es-ES"/>
              <a:pPr>
                <a:defRPr/>
              </a:pPr>
              <a:t>02/11/2016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3BC30-AE82-4B5C-AF02-BC17445994C0}" type="slidenum">
              <a:rPr lang="es-ES"/>
              <a:pPr>
                <a:defRPr/>
              </a:pPr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3C7C4-1D3B-408D-B45E-DAAC1D7EEA48}" type="datetimeFigureOut">
              <a:rPr lang="es-ES"/>
              <a:pPr>
                <a:defRPr/>
              </a:pPr>
              <a:t>02/11/2016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F1C9D-EE8D-43F2-8FE6-91CE1F1DDC38}" type="slidenum">
              <a:rPr lang="es-ES"/>
              <a:pPr>
                <a:defRPr/>
              </a:pPr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24145-F284-4F9E-B9BA-23A7C280B00B}" type="datetimeFigureOut">
              <a:rPr lang="es-ES"/>
              <a:pPr>
                <a:defRPr/>
              </a:pPr>
              <a:t>02/11/2016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067F9-1F70-4AD7-94AB-1FE2A7145080}" type="slidenum">
              <a:rPr lang="es-ES"/>
              <a:pPr>
                <a:defRPr/>
              </a:pPr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62D85-046B-4F8F-8360-314FF3D91378}" type="datetimeFigureOut">
              <a:rPr lang="es-ES"/>
              <a:pPr>
                <a:defRPr/>
              </a:pPr>
              <a:t>02/11/2016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5CE64-7FF0-4295-8716-B3662575CA31}" type="slidenum">
              <a:rPr lang="es-ES"/>
              <a:pPr>
                <a:defRPr/>
              </a:pPr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67005-00A1-43B5-8282-87DE3A8982C8}" type="datetimeFigureOut">
              <a:rPr lang="es-ES"/>
              <a:pPr>
                <a:defRPr/>
              </a:pPr>
              <a:t>02/11/2016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AA4B7-2103-4DFD-BF7A-AC1B8F1757AE}" type="slidenum">
              <a:rPr lang="es-ES"/>
              <a:pPr>
                <a:defRPr/>
              </a:pPr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E1058-F3D4-46AC-B967-1CBD6A16DD70}" type="datetimeFigureOut">
              <a:rPr lang="es-ES"/>
              <a:pPr>
                <a:defRPr/>
              </a:pPr>
              <a:t>02/11/2016</a:t>
            </a:fld>
            <a:endParaRPr lang="es-E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8F15B-BF7F-4CFD-BABB-7A836A8985CC}" type="slidenum">
              <a:rPr lang="es-ES"/>
              <a:pPr>
                <a:defRPr/>
              </a:pPr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72A2B-E286-4C1E-9DB9-C47EE75A0BC0}" type="datetimeFigureOut">
              <a:rPr lang="es-ES"/>
              <a:pPr>
                <a:defRPr/>
              </a:pPr>
              <a:t>02/11/2016</a:t>
            </a:fld>
            <a:endParaRPr lang="es-E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8ED42-C14D-4F56-BD2B-839A43666E92}" type="slidenum">
              <a:rPr lang="es-ES"/>
              <a:pPr>
                <a:defRPr/>
              </a:pPr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1118C-4F34-4D79-B292-73B37B49BFC0}" type="datetimeFigureOut">
              <a:rPr lang="es-ES"/>
              <a:pPr>
                <a:defRPr/>
              </a:pPr>
              <a:t>02/11/2016</a:t>
            </a:fld>
            <a:endParaRPr lang="es-ES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A46F3-3CFE-46A9-9A4C-356EE32D49A6}" type="slidenum">
              <a:rPr lang="es-ES"/>
              <a:pPr>
                <a:defRPr/>
              </a:pPr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C9B96-8AEE-41EA-904C-279B78A1FB0B}" type="datetimeFigureOut">
              <a:rPr lang="es-ES"/>
              <a:pPr>
                <a:defRPr/>
              </a:pPr>
              <a:t>02/11/2016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9DB63-46B2-441C-A7B7-537A6BBB35A7}" type="slidenum">
              <a:rPr lang="es-ES"/>
              <a:pPr>
                <a:defRPr/>
              </a:pPr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328D1-2359-4D0D-A899-039ABA8CA430}" type="datetimeFigureOut">
              <a:rPr lang="es-ES"/>
              <a:pPr>
                <a:defRPr/>
              </a:pPr>
              <a:t>02/11/2016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B28B4-9638-46E7-98A1-6F29903D268D}" type="slidenum">
              <a:rPr lang="es-ES"/>
              <a:pPr>
                <a:defRPr/>
              </a:pPr>
              <a:t>‹N›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C3C621-A510-4EB0-86FE-49EF0FEFAC2E}" type="datetimeFigureOut">
              <a:rPr lang="es-ES"/>
              <a:pPr>
                <a:defRPr/>
              </a:pPr>
              <a:t>02/11/2016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2BA414-196E-4118-AA3C-CF480E06DADE}" type="slidenum">
              <a:rPr lang="es-ES"/>
              <a:pPr>
                <a:defRPr/>
              </a:pPr>
              <a:t>‹N›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22425" y="2779713"/>
            <a:ext cx="9144000" cy="300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CuadroTexto 1"/>
          <p:cNvSpPr txBox="1">
            <a:spLocks noChangeArrowheads="1"/>
          </p:cNvSpPr>
          <p:nvPr/>
        </p:nvSpPr>
        <p:spPr bwMode="auto">
          <a:xfrm>
            <a:off x="1507515" y="6006001"/>
            <a:ext cx="101643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altLang="en-US" sz="2000" dirty="0">
                <a:solidFill>
                  <a:srgbClr val="000090"/>
                </a:solidFill>
                <a:latin typeface="Arial Narrow" pitchFamily="34" charset="0"/>
                <a:ea typeface="MS PGothic"/>
                <a:cs typeface="MS PGothic"/>
              </a:rPr>
              <a:t>Presentazione adattata da </a:t>
            </a:r>
            <a:r>
              <a:rPr lang="es-ES" altLang="en-US" sz="2000" dirty="0" smtClean="0">
                <a:solidFill>
                  <a:srgbClr val="000090"/>
                </a:solidFill>
                <a:latin typeface="Arial Narrow" pitchFamily="34" charset="0"/>
                <a:ea typeface="MS PGothic"/>
                <a:cs typeface="MS PGothic"/>
              </a:rPr>
              <a:t>Claudio Baraldi da </a:t>
            </a:r>
            <a:r>
              <a:rPr lang="es-ES" altLang="en-US" sz="2000" dirty="0">
                <a:solidFill>
                  <a:srgbClr val="000090"/>
                </a:solidFill>
                <a:latin typeface="Arial Narrow" pitchFamily="34" charset="0"/>
                <a:ea typeface="MS PGothic"/>
                <a:cs typeface="MS PGothic"/>
              </a:rPr>
              <a:t>originali </a:t>
            </a:r>
            <a:r>
              <a:rPr lang="es-ES" altLang="it-IT" sz="2000" dirty="0" smtClean="0">
                <a:solidFill>
                  <a:srgbClr val="000090"/>
                </a:solidFill>
                <a:latin typeface="Arial Narrow" pitchFamily="34" charset="0"/>
              </a:rPr>
              <a:t>di Bibiana </a:t>
            </a:r>
            <a:r>
              <a:rPr lang="es-ES" altLang="it-IT" sz="2000" dirty="0">
                <a:solidFill>
                  <a:srgbClr val="000090"/>
                </a:solidFill>
                <a:latin typeface="Arial Narrow" pitchFamily="34" charset="0"/>
              </a:rPr>
              <a:t>Navarro e Olga Leralta</a:t>
            </a:r>
          </a:p>
          <a:p>
            <a:pPr algn="r"/>
            <a:endParaRPr lang="es-ES" altLang="es-ES" sz="2000" dirty="0">
              <a:solidFill>
                <a:srgbClr val="000090"/>
              </a:solidFill>
              <a:latin typeface="Arial Narrow" pitchFamily="34" charset="0"/>
              <a:ea typeface="MS PGothic"/>
              <a:cs typeface="MS PGothic"/>
            </a:endParaRPr>
          </a:p>
        </p:txBody>
      </p:sp>
      <p:pic>
        <p:nvPicPr>
          <p:cNvPr id="14339" name="Imagen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7463" y="12700"/>
            <a:ext cx="7077075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CuadroTexto 1"/>
          <p:cNvSpPr txBox="1">
            <a:spLocks noChangeArrowheads="1"/>
          </p:cNvSpPr>
          <p:nvPr/>
        </p:nvSpPr>
        <p:spPr bwMode="auto">
          <a:xfrm>
            <a:off x="2557463" y="3032125"/>
            <a:ext cx="80645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altLang="it-IT" sz="2400">
                <a:solidFill>
                  <a:srgbClr val="000090"/>
                </a:solidFill>
                <a:latin typeface="Arial Narrow" pitchFamily="34" charset="0"/>
              </a:rPr>
              <a:t>MODULO 3 COMPETENZE PROFESSIONALI</a:t>
            </a:r>
            <a:endParaRPr lang="es-ES" altLang="es-ES" sz="2400">
              <a:solidFill>
                <a:srgbClr val="000090"/>
              </a:solidFill>
              <a:latin typeface="Arial Narrow" pitchFamily="34" charset="0"/>
              <a:ea typeface="MS PGothic"/>
              <a:cs typeface="MS PGothic"/>
            </a:endParaRPr>
          </a:p>
          <a:p>
            <a:pPr algn="ctr"/>
            <a:endParaRPr lang="es-ES" altLang="es-ES" sz="2400" b="1">
              <a:solidFill>
                <a:srgbClr val="000090"/>
              </a:solidFill>
              <a:latin typeface="Arial Narrow" pitchFamily="34" charset="0"/>
              <a:ea typeface="MS PGothic"/>
              <a:cs typeface="MS PGothic"/>
            </a:endParaRPr>
          </a:p>
          <a:p>
            <a:pPr algn="ctr"/>
            <a:r>
              <a:rPr lang="es-ES" altLang="it-IT" sz="2400" b="1">
                <a:solidFill>
                  <a:srgbClr val="000090"/>
                </a:solidFill>
                <a:latin typeface="Arial Narrow" pitchFamily="34" charset="0"/>
              </a:rPr>
              <a:t>Unità 1: Sviluppo di competenze intrapersonali</a:t>
            </a:r>
            <a:endParaRPr lang="es-ES" altLang="es-ES" sz="2400" b="1">
              <a:solidFill>
                <a:srgbClr val="00009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2 Marcador de contenido"/>
          <p:cNvSpPr>
            <a:spLocks noGrp="1"/>
          </p:cNvSpPr>
          <p:nvPr>
            <p:ph idx="4294967295"/>
          </p:nvPr>
        </p:nvSpPr>
        <p:spPr>
          <a:xfrm>
            <a:off x="609600" y="1600200"/>
            <a:ext cx="10972800" cy="492442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s-ES" altLang="it-IT" sz="2400" b="1" smtClean="0">
                <a:solidFill>
                  <a:srgbClr val="000000"/>
                </a:solidFill>
                <a:latin typeface="Arial Narrow" pitchFamily="34" charset="0"/>
              </a:rPr>
              <a:t>Comunicazione e linguaggio </a:t>
            </a:r>
          </a:p>
          <a:p>
            <a:pPr>
              <a:buFont typeface="Arial" charset="0"/>
              <a:buNone/>
            </a:pPr>
            <a:r>
              <a:rPr lang="es-ES" altLang="it-IT" sz="2400" smtClean="0">
                <a:solidFill>
                  <a:srgbClr val="000000"/>
                </a:solidFill>
                <a:latin typeface="Arial Narrow" pitchFamily="34" charset="0"/>
              </a:rPr>
              <a:t>	</a:t>
            </a:r>
          </a:p>
          <a:p>
            <a:pPr>
              <a:buFont typeface="Arial" charset="0"/>
              <a:buNone/>
            </a:pPr>
            <a:r>
              <a:rPr lang="es-ES" altLang="it-IT" sz="2400" smtClean="0">
                <a:solidFill>
                  <a:srgbClr val="000000"/>
                </a:solidFill>
                <a:latin typeface="Arial Narrow" pitchFamily="34" charset="0"/>
              </a:rPr>
              <a:t>	Il linguaggio è fondamentale per il processo di elaborazione del messaggio nella comunicazione (interculturale). </a:t>
            </a:r>
          </a:p>
          <a:p>
            <a:pPr>
              <a:buFont typeface="Arial" charset="0"/>
              <a:buNone/>
            </a:pPr>
            <a:r>
              <a:rPr lang="es-ES" altLang="it-IT" sz="2400" smtClean="0">
                <a:solidFill>
                  <a:srgbClr val="000000"/>
                </a:solidFill>
                <a:latin typeface="Arial Narrow" pitchFamily="34" charset="0"/>
              </a:rPr>
              <a:t>	</a:t>
            </a:r>
          </a:p>
          <a:p>
            <a:pPr>
              <a:buFont typeface="Arial" charset="0"/>
              <a:buNone/>
            </a:pPr>
            <a:r>
              <a:rPr lang="es-ES" altLang="it-IT" sz="2400" smtClean="0">
                <a:solidFill>
                  <a:srgbClr val="000000"/>
                </a:solidFill>
                <a:latin typeface="Arial Narrow" pitchFamily="34" charset="0"/>
              </a:rPr>
              <a:t>	Analisi dei modi in cui i comportamenti verbali e non verbali </a:t>
            </a:r>
            <a:r>
              <a:rPr lang="es-ES" altLang="it-IT" sz="2400" b="1" smtClean="0">
                <a:solidFill>
                  <a:srgbClr val="000000"/>
                </a:solidFill>
                <a:latin typeface="Arial Narrow" pitchFamily="34" charset="0"/>
              </a:rPr>
              <a:t>possono </a:t>
            </a:r>
            <a:r>
              <a:rPr lang="es-ES" altLang="it-IT" sz="2400" smtClean="0">
                <a:solidFill>
                  <a:srgbClr val="000000"/>
                </a:solidFill>
                <a:latin typeface="Arial Narrow" pitchFamily="34" charset="0"/>
              </a:rPr>
              <a:t>variare tra le culture</a:t>
            </a:r>
            <a:r>
              <a:rPr lang="es-ES" altLang="it-IT" sz="2400" b="1" smtClean="0">
                <a:solidFill>
                  <a:srgbClr val="000000"/>
                </a:solidFill>
                <a:latin typeface="Arial Narrow" pitchFamily="34" charset="0"/>
              </a:rPr>
              <a:t>  </a:t>
            </a:r>
            <a:r>
              <a:rPr lang="es-ES" altLang="it-IT" sz="2400" smtClean="0">
                <a:solidFill>
                  <a:srgbClr val="000000"/>
                </a:solidFill>
                <a:latin typeface="Arial Narrow" pitchFamily="34" charset="0"/>
              </a:rPr>
              <a:t>(variazioni </a:t>
            </a:r>
            <a:r>
              <a:rPr lang="es-ES" altLang="it-IT" sz="2400" b="1" smtClean="0">
                <a:solidFill>
                  <a:srgbClr val="000000"/>
                </a:solidFill>
                <a:latin typeface="Arial Narrow" pitchFamily="34" charset="0"/>
              </a:rPr>
              <a:t>visibili</a:t>
            </a:r>
            <a:r>
              <a:rPr lang="es-ES" altLang="it-IT" sz="2400" smtClean="0">
                <a:solidFill>
                  <a:srgbClr val="000000"/>
                </a:solidFill>
                <a:latin typeface="Arial Narrow" pitchFamily="34" charset="0"/>
              </a:rPr>
              <a:t> nella comunicazione). </a:t>
            </a:r>
          </a:p>
          <a:p>
            <a:pPr>
              <a:buFont typeface="Arial" charset="0"/>
              <a:buNone/>
            </a:pPr>
            <a:r>
              <a:rPr lang="es-ES" altLang="it-IT" sz="2400" smtClean="0">
                <a:solidFill>
                  <a:srgbClr val="000000"/>
                </a:solidFill>
                <a:latin typeface="Arial Narrow" pitchFamily="34" charset="0"/>
              </a:rPr>
              <a:t>(Holliday 2011)</a:t>
            </a:r>
          </a:p>
          <a:p>
            <a:pPr>
              <a:buFont typeface="Arial" charset="0"/>
              <a:buNone/>
            </a:pPr>
            <a:endParaRPr lang="es-ES" altLang="it-IT" sz="2400" smtClean="0">
              <a:solidFill>
                <a:srgbClr val="0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2 Marcador de contenido"/>
          <p:cNvSpPr>
            <a:spLocks noGrp="1"/>
          </p:cNvSpPr>
          <p:nvPr>
            <p:ph idx="4294967295"/>
          </p:nvPr>
        </p:nvSpPr>
        <p:spPr>
          <a:xfrm>
            <a:off x="609600" y="1600200"/>
            <a:ext cx="10972800" cy="499745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s-ES" altLang="it-IT" sz="2400" b="1" smtClean="0">
                <a:latin typeface="Arial Narrow" pitchFamily="34" charset="0"/>
              </a:rPr>
              <a:t>Comunicazione non verbale (IHC 2011)</a:t>
            </a:r>
          </a:p>
          <a:p>
            <a:pPr algn="ctr">
              <a:buFont typeface="Arial" charset="0"/>
              <a:buNone/>
            </a:pPr>
            <a:endParaRPr lang="es-ES" altLang="it-IT" sz="2000" b="1" smtClean="0">
              <a:solidFill>
                <a:srgbClr val="333399"/>
              </a:solidFill>
              <a:latin typeface="Arial Narrow" pitchFamily="34" charset="0"/>
            </a:endParaRPr>
          </a:p>
          <a:p>
            <a:endParaRPr lang="es-ES" altLang="it-IT" sz="2000" smtClean="0">
              <a:solidFill>
                <a:srgbClr val="000000"/>
              </a:solidFill>
              <a:latin typeface="Arial Narrow" pitchFamily="34" charset="0"/>
            </a:endParaRPr>
          </a:p>
          <a:p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Il comportamento non verbale è </a:t>
            </a:r>
            <a:r>
              <a:rPr lang="es-ES" altLang="it-IT" sz="2000" b="1" smtClean="0">
                <a:solidFill>
                  <a:srgbClr val="000000"/>
                </a:solidFill>
                <a:latin typeface="Arial Narrow" pitchFamily="34" charset="0"/>
              </a:rPr>
              <a:t>correlato alla soddisfazione del paziente</a:t>
            </a:r>
          </a:p>
          <a:p>
            <a:endParaRPr lang="es-ES" altLang="it-IT" sz="2000" b="1" smtClean="0">
              <a:solidFill>
                <a:srgbClr val="000000"/>
              </a:solidFill>
              <a:latin typeface="Arial Narrow" pitchFamily="34" charset="0"/>
            </a:endParaRPr>
          </a:p>
          <a:p>
            <a:r>
              <a:rPr lang="es-ES" altLang="it-IT" sz="2000" b="1" smtClean="0">
                <a:solidFill>
                  <a:srgbClr val="000000"/>
                </a:solidFill>
                <a:latin typeface="Arial Narrow" pitchFamily="34" charset="0"/>
              </a:rPr>
              <a:t>I</a:t>
            </a: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s-ES" altLang="it-IT" sz="2000" b="1" smtClean="0">
                <a:solidFill>
                  <a:srgbClr val="000000"/>
                </a:solidFill>
                <a:latin typeface="Arial Narrow" pitchFamily="34" charset="0"/>
              </a:rPr>
              <a:t>(pre)giudizi si basano spesso sui segnali non verbali  e sull’apparenza</a:t>
            </a: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2 Marcador de contenido"/>
          <p:cNvSpPr>
            <a:spLocks noGrp="1"/>
          </p:cNvSpPr>
          <p:nvPr>
            <p:ph idx="4294967295"/>
          </p:nvPr>
        </p:nvSpPr>
        <p:spPr>
          <a:xfrm>
            <a:off x="609600" y="1341438"/>
            <a:ext cx="10972800" cy="5111750"/>
          </a:xfrm>
        </p:spPr>
        <p:txBody>
          <a:bodyPr/>
          <a:lstStyle/>
          <a:p>
            <a:pPr>
              <a:buFont typeface="Arial" charset="0"/>
              <a:buNone/>
            </a:pPr>
            <a:endParaRPr lang="es-ES" altLang="it-IT" sz="2000" smtClean="0">
              <a:solidFill>
                <a:srgbClr val="000000"/>
              </a:solidFill>
              <a:latin typeface="Arial Narrow" pitchFamily="34" charset="0"/>
            </a:endParaRPr>
          </a:p>
          <a:p>
            <a:pPr>
              <a:buFont typeface="Arial" charset="0"/>
              <a:buNone/>
            </a:pP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	Apprendere a </a:t>
            </a:r>
            <a:r>
              <a:rPr lang="es-ES" altLang="it-IT" sz="2000" b="1" smtClean="0">
                <a:solidFill>
                  <a:srgbClr val="000000"/>
                </a:solidFill>
                <a:latin typeface="Arial Narrow" pitchFamily="34" charset="0"/>
              </a:rPr>
              <a:t>monitorare il proprio comportamento non verbale </a:t>
            </a: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per produrre un effetto positivo sulla comunicazione con i pazienti:</a:t>
            </a:r>
          </a:p>
          <a:p>
            <a:pPr>
              <a:buFont typeface="Arial" charset="0"/>
              <a:buNone/>
            </a:pPr>
            <a:endParaRPr lang="es-ES" altLang="it-IT" sz="2000" smtClean="0">
              <a:solidFill>
                <a:srgbClr val="000000"/>
              </a:solidFill>
              <a:latin typeface="Arial Narrow" pitchFamily="34" charset="0"/>
            </a:endParaRPr>
          </a:p>
          <a:p>
            <a:pPr lvl="1"/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Sorridere </a:t>
            </a:r>
          </a:p>
          <a:p>
            <a:pPr lvl="1"/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Mantenere il contatto visivo </a:t>
            </a:r>
          </a:p>
          <a:p>
            <a:pPr lvl="1"/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Protendersi in avanti</a:t>
            </a:r>
          </a:p>
          <a:p>
            <a:pPr lvl="1"/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Tenere tono di voce e viso espressivi</a:t>
            </a:r>
          </a:p>
          <a:p>
            <a:pPr lvl="1"/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Annuire spesso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2 Marcador de contenido"/>
          <p:cNvSpPr>
            <a:spLocks noGrp="1"/>
          </p:cNvSpPr>
          <p:nvPr>
            <p:ph idx="4294967295"/>
          </p:nvPr>
        </p:nvSpPr>
        <p:spPr>
          <a:xfrm>
            <a:off x="609600" y="1268413"/>
            <a:ext cx="10972800" cy="5113337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s-ES" altLang="it-IT" sz="2400" b="1" smtClean="0">
                <a:latin typeface="Arial Narrow" pitchFamily="34" charset="0"/>
              </a:rPr>
              <a:t>Barriere nell’uso del linguaggio (Stewart et al. 2000)</a:t>
            </a:r>
          </a:p>
          <a:p>
            <a:pPr algn="ctr">
              <a:buFont typeface="Arial" charset="0"/>
              <a:buNone/>
            </a:pPr>
            <a:endParaRPr lang="es-ES" altLang="it-IT" sz="2000" b="1" smtClean="0">
              <a:latin typeface="Arial Narrow" pitchFamily="34" charset="0"/>
            </a:endParaRPr>
          </a:p>
          <a:p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La conoscenza inadeguata della lingua è una barriera importante</a:t>
            </a:r>
          </a:p>
          <a:p>
            <a:endParaRPr lang="es-ES" altLang="it-IT" sz="2000" smtClean="0">
              <a:solidFill>
                <a:srgbClr val="000000"/>
              </a:solidFill>
              <a:latin typeface="Arial Narrow" pitchFamily="34" charset="0"/>
            </a:endParaRPr>
          </a:p>
          <a:p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La conoscenza di base della lingua può non essere sufficiente per la comprensione e la comunicazione efficace</a:t>
            </a:r>
          </a:p>
          <a:p>
            <a:endParaRPr lang="es-ES" altLang="it-IT" sz="2000" smtClean="0">
              <a:solidFill>
                <a:srgbClr val="000000"/>
              </a:solidFill>
              <a:latin typeface="Arial Narrow" pitchFamily="34" charset="0"/>
            </a:endParaRPr>
          </a:p>
          <a:p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La comunicazione sanitaria si basa sulle abilità comunicative dell’operatore di rispondere alle esigenze, ai valori e alle preferenze dei pazienti (domande aperte, empatia, ascolto riflessivo)</a:t>
            </a:r>
          </a:p>
          <a:p>
            <a:endParaRPr lang="es-ES" altLang="it-IT" sz="2000" smtClean="0">
              <a:solidFill>
                <a:srgbClr val="000000"/>
              </a:solidFill>
              <a:latin typeface="Arial Narrow" pitchFamily="34" charset="0"/>
            </a:endParaRPr>
          </a:p>
          <a:p>
            <a:endParaRPr lang="es-ES" altLang="it-IT" sz="2000" b="1" smtClean="0">
              <a:solidFill>
                <a:srgbClr val="0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2 Marcador de contenido"/>
          <p:cNvSpPr>
            <a:spLocks noGrp="1"/>
          </p:cNvSpPr>
          <p:nvPr>
            <p:ph idx="4294967295"/>
          </p:nvPr>
        </p:nvSpPr>
        <p:spPr>
          <a:xfrm>
            <a:off x="609600" y="1125538"/>
            <a:ext cx="11247438" cy="5343525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es-ES" altLang="it-IT" sz="2000" b="1" smtClean="0">
              <a:solidFill>
                <a:srgbClr val="333399"/>
              </a:solidFill>
              <a:latin typeface="Arial Narrow" pitchFamily="34" charset="0"/>
            </a:endParaRPr>
          </a:p>
          <a:p>
            <a:pPr algn="ctr">
              <a:buFont typeface="Arial" charset="0"/>
              <a:buNone/>
            </a:pPr>
            <a:r>
              <a:rPr lang="es-ES" altLang="it-IT" sz="2400" b="1" smtClean="0">
                <a:latin typeface="Arial Narrow" pitchFamily="34" charset="0"/>
              </a:rPr>
              <a:t>Empatia</a:t>
            </a:r>
          </a:p>
          <a:p>
            <a:endParaRPr lang="es-ES" altLang="it-IT" sz="1800" smtClean="0">
              <a:solidFill>
                <a:srgbClr val="000000"/>
              </a:solidFill>
              <a:latin typeface="Arial Narrow" pitchFamily="34" charset="0"/>
            </a:endParaRPr>
          </a:p>
          <a:p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Meccanismi ed effetti </a:t>
            </a:r>
            <a:r>
              <a:rPr lang="es-ES" altLang="it-IT" sz="2000" b="1" smtClean="0">
                <a:solidFill>
                  <a:srgbClr val="000000"/>
                </a:solidFill>
                <a:latin typeface="Arial Narrow" pitchFamily="34" charset="0"/>
              </a:rPr>
              <a:t>cognitivi</a:t>
            </a: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, </a:t>
            </a:r>
            <a:r>
              <a:rPr lang="es-ES" altLang="it-IT" sz="2000" b="1" smtClean="0">
                <a:solidFill>
                  <a:srgbClr val="000000"/>
                </a:solidFill>
                <a:latin typeface="Arial Narrow" pitchFamily="34" charset="0"/>
              </a:rPr>
              <a:t>affettivi</a:t>
            </a: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 e </a:t>
            </a:r>
            <a:r>
              <a:rPr lang="es-ES" altLang="it-IT" sz="2000" b="1" smtClean="0">
                <a:solidFill>
                  <a:srgbClr val="000000"/>
                </a:solidFill>
                <a:latin typeface="Arial Narrow" pitchFamily="34" charset="0"/>
              </a:rPr>
              <a:t>comportamentali</a:t>
            </a: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</a:p>
          <a:p>
            <a:pPr>
              <a:buFont typeface="Arial" charset="0"/>
              <a:buNone/>
            </a:pP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	Riguardanti le </a:t>
            </a:r>
            <a:r>
              <a:rPr lang="es-ES" altLang="it-IT" sz="2000" b="1" smtClean="0">
                <a:solidFill>
                  <a:srgbClr val="000000"/>
                </a:solidFill>
                <a:latin typeface="Arial Narrow" pitchFamily="34" charset="0"/>
              </a:rPr>
              <a:t>esperienze osservate negli interlocutori</a:t>
            </a: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. </a:t>
            </a:r>
          </a:p>
          <a:p>
            <a:endParaRPr lang="es-ES" altLang="it-IT" sz="2000" smtClean="0">
              <a:solidFill>
                <a:srgbClr val="000000"/>
              </a:solidFill>
              <a:latin typeface="Arial Narrow" pitchFamily="34" charset="0"/>
            </a:endParaRPr>
          </a:p>
          <a:p>
            <a:r>
              <a:rPr lang="es-ES" altLang="it-IT" sz="2000" b="1" smtClean="0">
                <a:solidFill>
                  <a:srgbClr val="000000"/>
                </a:solidFill>
                <a:latin typeface="Arial Narrow" pitchFamily="34" charset="0"/>
              </a:rPr>
              <a:t>Sensibilità </a:t>
            </a: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nei confronti di prospettive diverse </a:t>
            </a:r>
            <a:r>
              <a:rPr lang="es-ES" altLang="it-IT" sz="2000" b="1" smtClean="0">
                <a:solidFill>
                  <a:srgbClr val="000000"/>
                </a:solidFill>
                <a:latin typeface="Arial Narrow" pitchFamily="34" charset="0"/>
              </a:rPr>
              <a:t>nella comunicazione</a:t>
            </a: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.</a:t>
            </a:r>
          </a:p>
          <a:p>
            <a:endParaRPr lang="es-ES" altLang="it-IT" sz="2000" smtClean="0">
              <a:solidFill>
                <a:srgbClr val="000000"/>
              </a:solidFill>
              <a:latin typeface="Arial Narrow" pitchFamily="34" charset="0"/>
            </a:endParaRPr>
          </a:p>
          <a:p>
            <a:pPr>
              <a:buFont typeface="Arial" charset="0"/>
              <a:buNone/>
            </a:pP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I processi empatici influenzano: </a:t>
            </a:r>
          </a:p>
          <a:p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I pensieri, le emozioni e i comportamenti dell'operatore. </a:t>
            </a:r>
          </a:p>
          <a:p>
            <a:r>
              <a:rPr lang="es-ES" altLang="it-IT" sz="2000" b="1" smtClean="0">
                <a:solidFill>
                  <a:schemeClr val="tx2"/>
                </a:solidFill>
                <a:latin typeface="Arial Narrow" pitchFamily="34" charset="0"/>
              </a:rPr>
              <a:t>Le comunicazioni tra operatore e paziente</a:t>
            </a:r>
          </a:p>
          <a:p>
            <a:endParaRPr lang="es-ES" altLang="it-IT" sz="1800" smtClean="0">
              <a:solidFill>
                <a:srgbClr val="0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es-ES" altLang="it-IT" sz="2000" b="1" smtClean="0">
              <a:solidFill>
                <a:srgbClr val="333399"/>
              </a:solidFill>
            </a:endParaRPr>
          </a:p>
          <a:p>
            <a:pPr algn="ctr">
              <a:buFont typeface="Arial" charset="0"/>
              <a:buNone/>
            </a:pPr>
            <a:endParaRPr lang="es-ES" altLang="it-IT" sz="2000" b="1" smtClean="0">
              <a:solidFill>
                <a:srgbClr val="333399"/>
              </a:solidFill>
            </a:endParaRPr>
          </a:p>
          <a:p>
            <a:pPr algn="ctr">
              <a:buFont typeface="Arial" charset="0"/>
              <a:buNone/>
            </a:pPr>
            <a:endParaRPr lang="es-ES" altLang="it-IT" sz="2000" b="1" smtClean="0">
              <a:solidFill>
                <a:srgbClr val="333399"/>
              </a:solidFill>
            </a:endParaRPr>
          </a:p>
          <a:p>
            <a:pPr algn="ctr">
              <a:buFont typeface="Arial" charset="0"/>
              <a:buNone/>
            </a:pPr>
            <a:endParaRPr lang="es-ES" altLang="it-IT" sz="2000" b="1" smtClean="0">
              <a:solidFill>
                <a:srgbClr val="333399"/>
              </a:solidFill>
            </a:endParaRPr>
          </a:p>
          <a:p>
            <a:pPr algn="ctr">
              <a:buFont typeface="Arial" charset="0"/>
              <a:buNone/>
            </a:pPr>
            <a:r>
              <a:rPr lang="es-ES" altLang="it-IT" sz="2400" b="1" smtClean="0">
                <a:solidFill>
                  <a:schemeClr val="tx2"/>
                </a:solidFill>
              </a:rPr>
              <a:t>Attività 2: Entrare in empatia con il paziente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2 Marcador de contenido"/>
          <p:cNvSpPr>
            <a:spLocks noGrp="1"/>
          </p:cNvSpPr>
          <p:nvPr>
            <p:ph idx="4294967295"/>
          </p:nvPr>
        </p:nvSpPr>
        <p:spPr>
          <a:xfrm>
            <a:off x="609600" y="1268413"/>
            <a:ext cx="10972800" cy="5329237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s-ES" altLang="it-IT" sz="2400" b="1" smtClean="0">
              <a:solidFill>
                <a:srgbClr val="000000"/>
              </a:solidFill>
              <a:latin typeface="Arial Narrow" pitchFamily="34" charset="0"/>
            </a:endParaRPr>
          </a:p>
          <a:p>
            <a:pPr marL="0" indent="0">
              <a:buFont typeface="Arial" charset="0"/>
              <a:buNone/>
            </a:pPr>
            <a:endParaRPr lang="es-ES" altLang="it-IT" sz="2400" b="1" smtClean="0">
              <a:solidFill>
                <a:srgbClr val="000000"/>
              </a:solidFill>
              <a:latin typeface="Arial Narrow" pitchFamily="34" charset="0"/>
            </a:endParaRPr>
          </a:p>
          <a:p>
            <a:pPr marL="0" indent="0">
              <a:buFont typeface="Arial" charset="0"/>
              <a:buNone/>
            </a:pPr>
            <a:r>
              <a:rPr lang="es-ES" altLang="it-IT" sz="2400" b="1" smtClean="0">
                <a:solidFill>
                  <a:srgbClr val="000000"/>
                </a:solidFill>
                <a:latin typeface="Arial Narrow" pitchFamily="34" charset="0"/>
              </a:rPr>
              <a:t>Capacità di ascoltare significa capacità di: </a:t>
            </a:r>
          </a:p>
          <a:p>
            <a:pPr marL="0" indent="0">
              <a:buFont typeface="Arial" charset="0"/>
              <a:buNone/>
            </a:pPr>
            <a:endParaRPr lang="es-ES" altLang="it-IT" sz="2400" b="1" smtClean="0">
              <a:solidFill>
                <a:srgbClr val="000000"/>
              </a:solidFill>
              <a:latin typeface="Arial Narrow" pitchFamily="34" charset="0"/>
            </a:endParaRPr>
          </a:p>
          <a:p>
            <a:pPr marL="0" indent="0"/>
            <a:r>
              <a:rPr lang="es-ES" altLang="it-IT" sz="2000" b="1" smtClean="0">
                <a:solidFill>
                  <a:srgbClr val="000000"/>
                </a:solidFill>
                <a:latin typeface="Arial Narrow" pitchFamily="34" charset="0"/>
              </a:rPr>
              <a:t>comprendere </a:t>
            </a: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ciò che sta comunicando l'interlocutore  </a:t>
            </a:r>
          </a:p>
          <a:p>
            <a:pPr marL="0" indent="0"/>
            <a:r>
              <a:rPr lang="es-ES" altLang="it-IT" sz="2000" b="1" smtClean="0">
                <a:solidFill>
                  <a:srgbClr val="000000"/>
                </a:solidFill>
                <a:latin typeface="Arial Narrow" pitchFamily="34" charset="0"/>
              </a:rPr>
              <a:t>confermare</a:t>
            </a: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 la ricezione e la comprensione del messaggio. </a:t>
            </a:r>
          </a:p>
          <a:p>
            <a:pPr marL="0" indent="0">
              <a:buFont typeface="Arial" charset="0"/>
              <a:buNone/>
            </a:pPr>
            <a:endParaRPr lang="es-ES" altLang="it-IT" sz="1800" smtClean="0">
              <a:solidFill>
                <a:srgbClr val="000000"/>
              </a:solidFill>
              <a:latin typeface="Arial Narrow" pitchFamily="34" charset="0"/>
            </a:endParaRPr>
          </a:p>
          <a:p>
            <a:pPr marL="0" indent="0">
              <a:buFont typeface="Arial" charset="0"/>
              <a:buNone/>
            </a:pPr>
            <a:endParaRPr lang="es-ES" altLang="it-IT" sz="2000" smtClean="0">
              <a:solidFill>
                <a:srgbClr val="000000"/>
              </a:solidFill>
              <a:latin typeface="Arial Narrow" pitchFamily="34" charset="0"/>
            </a:endParaRPr>
          </a:p>
          <a:p>
            <a:pPr marL="0" indent="0">
              <a:buFont typeface="Arial" charset="0"/>
              <a:buNone/>
            </a:pPr>
            <a:r>
              <a:rPr lang="es-ES" altLang="it-IT" sz="2400" smtClean="0">
                <a:solidFill>
                  <a:srgbClr val="000000"/>
                </a:solidFill>
                <a:latin typeface="Arial Narrow" pitchFamily="34" charset="0"/>
              </a:rPr>
              <a:t>Ascolto come </a:t>
            </a:r>
            <a:r>
              <a:rPr lang="es-ES" altLang="it-IT" sz="2400" b="1" smtClean="0">
                <a:solidFill>
                  <a:srgbClr val="000000"/>
                </a:solidFill>
                <a:latin typeface="Arial Narrow" pitchFamily="34" charset="0"/>
              </a:rPr>
              <a:t>processo attivo</a:t>
            </a:r>
            <a:endParaRPr lang="es-ES" altLang="it-IT" sz="2400" smtClean="0">
              <a:solidFill>
                <a:srgbClr val="000000"/>
              </a:solidFill>
              <a:latin typeface="Arial Narrow" pitchFamily="34" charset="0"/>
            </a:endParaRPr>
          </a:p>
          <a:p>
            <a:pPr marL="0" indent="0">
              <a:buFont typeface="Arial" charset="0"/>
              <a:buNone/>
            </a:pPr>
            <a:endParaRPr lang="es-ES" altLang="it-IT" sz="1800" b="1" smtClean="0">
              <a:solidFill>
                <a:srgbClr val="0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2 Marcador de contenido"/>
          <p:cNvSpPr>
            <a:spLocks noGrp="1"/>
          </p:cNvSpPr>
          <p:nvPr>
            <p:ph idx="4294967295"/>
          </p:nvPr>
        </p:nvSpPr>
        <p:spPr>
          <a:xfrm>
            <a:off x="609600" y="1268413"/>
            <a:ext cx="10972800" cy="5329237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s-ES" altLang="it-IT" sz="1800" b="1" smtClean="0">
              <a:solidFill>
                <a:srgbClr val="000000"/>
              </a:solidFill>
              <a:latin typeface="Arial Narrow" pitchFamily="34" charset="0"/>
            </a:endParaRPr>
          </a:p>
          <a:p>
            <a:pPr marL="0" indent="0" algn="ctr">
              <a:buFont typeface="Arial" charset="0"/>
              <a:buNone/>
            </a:pPr>
            <a:r>
              <a:rPr lang="es-ES" altLang="it-IT" sz="2400" b="1" smtClean="0">
                <a:solidFill>
                  <a:srgbClr val="000000"/>
                </a:solidFill>
                <a:latin typeface="Arial Narrow" pitchFamily="34" charset="0"/>
              </a:rPr>
              <a:t>Ascolto riflessivo </a:t>
            </a:r>
          </a:p>
          <a:p>
            <a:pPr marL="0" indent="0">
              <a:buFont typeface="Arial" charset="0"/>
              <a:buNone/>
            </a:pPr>
            <a:endParaRPr lang="es-ES" altLang="it-IT" sz="2000" smtClean="0">
              <a:solidFill>
                <a:srgbClr val="000000"/>
              </a:solidFill>
              <a:latin typeface="Arial Narrow" pitchFamily="34" charset="0"/>
            </a:endParaRPr>
          </a:p>
          <a:p>
            <a:pPr marL="0" indent="0">
              <a:buFont typeface="Arial" charset="0"/>
              <a:buNone/>
            </a:pP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Tecnica per verificare la comprensione del messaggio: </a:t>
            </a:r>
          </a:p>
          <a:p>
            <a:pPr marL="0" indent="0">
              <a:buFont typeface="Arial" charset="0"/>
              <a:buNone/>
            </a:pP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L’operatore </a:t>
            </a:r>
            <a:r>
              <a:rPr lang="es-ES" altLang="it-IT" sz="2000" b="1" smtClean="0">
                <a:solidFill>
                  <a:srgbClr val="000000"/>
                </a:solidFill>
                <a:latin typeface="Arial Narrow" pitchFamily="34" charset="0"/>
              </a:rPr>
              <a:t>riformula il messaggio per ottenere una conferma della propria interpretazione</a:t>
            </a: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. </a:t>
            </a:r>
          </a:p>
          <a:p>
            <a:pPr marL="0" indent="0">
              <a:buFont typeface="Arial" charset="0"/>
              <a:buNone/>
            </a:pPr>
            <a:endParaRPr lang="es-ES" altLang="it-IT" sz="2000" smtClean="0">
              <a:solidFill>
                <a:srgbClr val="000000"/>
              </a:solidFill>
              <a:latin typeface="Arial Narrow" pitchFamily="34" charset="0"/>
            </a:endParaRPr>
          </a:p>
          <a:p>
            <a:pPr marL="0" indent="0">
              <a:buFont typeface="Arial" charset="0"/>
              <a:buNone/>
            </a:pP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L’ascolto riflessivo:</a:t>
            </a:r>
          </a:p>
          <a:p>
            <a:pPr marL="0" indent="0"/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Manifesta empatia nella comunicazione </a:t>
            </a:r>
          </a:p>
          <a:p>
            <a:pPr marL="0" indent="0"/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Facilita il raggiungimento di un accordo</a:t>
            </a:r>
          </a:p>
          <a:p>
            <a:pPr marL="0" indent="0"/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Favorisce l'ottenimento di risposte e il processo decisionale</a:t>
            </a:r>
          </a:p>
          <a:p>
            <a:pPr marL="0" indent="0"/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Contribuisce alla gestione dei conflitti.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2 Marcador de contenido"/>
          <p:cNvSpPr>
            <a:spLocks noGrp="1"/>
          </p:cNvSpPr>
          <p:nvPr>
            <p:ph idx="4294967295"/>
          </p:nvPr>
        </p:nvSpPr>
        <p:spPr>
          <a:xfrm>
            <a:off x="609600" y="1268413"/>
            <a:ext cx="10972800" cy="54737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s-ES" altLang="it-IT" sz="2400" b="1" smtClean="0">
                <a:solidFill>
                  <a:srgbClr val="000000"/>
                </a:solidFill>
                <a:latin typeface="Arial Narrow" pitchFamily="34" charset="0"/>
              </a:rPr>
              <a:t>Ascolto riflessivo significa:</a:t>
            </a:r>
          </a:p>
          <a:p>
            <a:endParaRPr lang="es-ES" altLang="it-IT" sz="2000" smtClean="0">
              <a:solidFill>
                <a:srgbClr val="000000"/>
              </a:solidFill>
              <a:latin typeface="Arial Narrow" pitchFamily="34" charset="0"/>
            </a:endParaRPr>
          </a:p>
          <a:p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Visibilità dell’ascolto</a:t>
            </a:r>
            <a:r>
              <a:rPr lang="es-ES" altLang="it-IT" sz="2000" i="1" smtClean="0">
                <a:solidFill>
                  <a:srgbClr val="000000"/>
                </a:solidFill>
                <a:latin typeface="Arial Narrow" pitchFamily="34" charset="0"/>
              </a:rPr>
              <a:t>  </a:t>
            </a: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nella comunicazione </a:t>
            </a:r>
            <a:r>
              <a:rPr lang="es-ES" altLang="it-IT" sz="2000" i="1" smtClean="0">
                <a:solidFill>
                  <a:srgbClr val="000000"/>
                </a:solidFill>
                <a:latin typeface="Arial Narrow" pitchFamily="34" charset="0"/>
              </a:rPr>
              <a:t>(sì, mhm, aha</a:t>
            </a: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 o simili)</a:t>
            </a:r>
          </a:p>
          <a:p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Attenzione ai segnali non verbali</a:t>
            </a:r>
          </a:p>
          <a:p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Contatto visivo, tono di voce e postura</a:t>
            </a:r>
          </a:p>
          <a:p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Dimostrazione di rispetto per i sentimenti personali</a:t>
            </a:r>
          </a:p>
          <a:p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Rispecchiamento (verbale e non verbale) dello stato emotivo.</a:t>
            </a:r>
          </a:p>
          <a:p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Formulazione solo di domande indispensabili. </a:t>
            </a:r>
          </a:p>
          <a:p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Interpretazione e riassunto del messaggio, rispettandone il nocciolo  (per confermare ed evitare incomprensioni)</a:t>
            </a:r>
          </a:p>
          <a:p>
            <a:endParaRPr lang="es-ES" altLang="it-IT" sz="2000" b="1" smtClean="0">
              <a:solidFill>
                <a:srgbClr val="000000"/>
              </a:solidFill>
              <a:latin typeface="Arial Narrow" pitchFamily="34" charset="0"/>
            </a:endParaRPr>
          </a:p>
          <a:p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Non distrarsi</a:t>
            </a:r>
          </a:p>
          <a:p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Non interrompere </a:t>
            </a:r>
          </a:p>
          <a:p>
            <a:endParaRPr lang="es-ES" altLang="it-IT" sz="2000" smtClean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32770" name="Text Box 5"/>
          <p:cNvSpPr txBox="1">
            <a:spLocks noChangeArrowheads="1"/>
          </p:cNvSpPr>
          <p:nvPr/>
        </p:nvSpPr>
        <p:spPr bwMode="auto">
          <a:xfrm>
            <a:off x="814388" y="6021388"/>
            <a:ext cx="110426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SzPct val="100000"/>
            </a:pPr>
            <a:endParaRPr lang="es-ES" altLang="it-IT" sz="1200">
              <a:solidFill>
                <a:srgbClr val="000000"/>
              </a:solidFill>
              <a:latin typeface="Arial Narrow" pitchFamily="34" charset="0"/>
              <a:ea typeface="MS PGothic"/>
              <a:cs typeface="MS P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es-ES" altLang="it-IT" sz="2000" b="1" smtClean="0">
              <a:solidFill>
                <a:srgbClr val="333399"/>
              </a:solidFill>
            </a:endParaRPr>
          </a:p>
          <a:p>
            <a:pPr algn="ctr">
              <a:buFont typeface="Arial" charset="0"/>
              <a:buNone/>
            </a:pPr>
            <a:endParaRPr lang="es-ES" altLang="it-IT" sz="2000" b="1" smtClean="0">
              <a:solidFill>
                <a:srgbClr val="333399"/>
              </a:solidFill>
            </a:endParaRPr>
          </a:p>
          <a:p>
            <a:pPr algn="ctr">
              <a:buFont typeface="Arial" charset="0"/>
              <a:buNone/>
            </a:pPr>
            <a:endParaRPr lang="es-ES" altLang="it-IT" sz="2000" b="1" smtClean="0">
              <a:solidFill>
                <a:srgbClr val="333399"/>
              </a:solidFill>
            </a:endParaRPr>
          </a:p>
          <a:p>
            <a:pPr algn="ctr">
              <a:buFont typeface="Arial" charset="0"/>
              <a:buNone/>
            </a:pPr>
            <a:endParaRPr lang="es-ES" altLang="it-IT" sz="2000" b="1" smtClean="0">
              <a:solidFill>
                <a:srgbClr val="333399"/>
              </a:solidFill>
            </a:endParaRPr>
          </a:p>
          <a:p>
            <a:pPr algn="ctr">
              <a:buFont typeface="Arial" charset="0"/>
              <a:buNone/>
            </a:pPr>
            <a:r>
              <a:rPr lang="es-ES" altLang="it-IT" sz="2400" b="1" smtClean="0">
                <a:solidFill>
                  <a:schemeClr val="tx2"/>
                </a:solidFill>
              </a:rPr>
              <a:t>Attività 3: ascolto riflessivo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2 Marcador de contenido"/>
          <p:cNvSpPr>
            <a:spLocks noGrp="1"/>
          </p:cNvSpPr>
          <p:nvPr>
            <p:ph idx="4294967295"/>
          </p:nvPr>
        </p:nvSpPr>
        <p:spPr>
          <a:xfrm>
            <a:off x="609600" y="1639888"/>
            <a:ext cx="10972800" cy="4525962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s-ES" altLang="it-IT" sz="2400" b="1" smtClean="0">
                <a:latin typeface="Arial Narrow" pitchFamily="34" charset="0"/>
              </a:rPr>
              <a:t>Schema dei contenuti</a:t>
            </a:r>
          </a:p>
          <a:p>
            <a:pPr algn="ctr">
              <a:buFont typeface="Arial" charset="0"/>
              <a:buNone/>
            </a:pPr>
            <a:endParaRPr lang="es-ES" altLang="it-IT" sz="2400" b="1" smtClean="0">
              <a:solidFill>
                <a:srgbClr val="000090"/>
              </a:solidFill>
              <a:latin typeface="Arial Narrow" pitchFamily="34" charset="0"/>
            </a:endParaRPr>
          </a:p>
          <a:p>
            <a:pPr algn="just">
              <a:lnSpc>
                <a:spcPct val="130000"/>
              </a:lnSpc>
              <a:spcBef>
                <a:spcPct val="0"/>
              </a:spcBef>
              <a:buClr>
                <a:srgbClr val="D6631A"/>
              </a:buClr>
              <a:buSzPct val="150000"/>
              <a:buFont typeface="Arial" charset="0"/>
              <a:buNone/>
            </a:pP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1. Etichette e stereotipi     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buClr>
                <a:srgbClr val="D6631A"/>
              </a:buClr>
              <a:buSzPct val="150000"/>
              <a:buFont typeface="Arial" charset="0"/>
              <a:buNone/>
            </a:pP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2. Competenze intrapersonali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buClr>
                <a:srgbClr val="D6631A"/>
              </a:buClr>
              <a:buSzPct val="150000"/>
              <a:buFont typeface="Arial" charset="0"/>
              <a:buNone/>
            </a:pP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3. Empatia con il paziente 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buClr>
                <a:srgbClr val="D6631A"/>
              </a:buClr>
              <a:buSzPct val="150000"/>
              <a:buFont typeface="Arial" charset="0"/>
              <a:buNone/>
            </a:pP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4. Ascolto riflessivo 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buClr>
                <a:srgbClr val="D6631A"/>
              </a:buClr>
              <a:buSzPct val="150000"/>
              <a:buFont typeface="Arial" charset="0"/>
              <a:buNone/>
            </a:pP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5. Situazioni ed emozioni difficili (“re-thinking”) 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buClr>
                <a:srgbClr val="D6631A"/>
              </a:buClr>
              <a:buSzPct val="150000"/>
            </a:pPr>
            <a:endParaRPr lang="es-ES" altLang="it-IT" sz="1800" smtClean="0">
              <a:solidFill>
                <a:srgbClr val="000000"/>
              </a:solidFill>
              <a:latin typeface="Arial Narrow" pitchFamily="34" charset="0"/>
            </a:endParaRPr>
          </a:p>
          <a:p>
            <a:endParaRPr lang="es-ES" altLang="it-IT" sz="1800" smtClean="0">
              <a:solidFill>
                <a:srgbClr val="0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2 Marcador de contenido"/>
          <p:cNvSpPr>
            <a:spLocks noGrp="1"/>
          </p:cNvSpPr>
          <p:nvPr>
            <p:ph idx="4294967295"/>
          </p:nvPr>
        </p:nvSpPr>
        <p:spPr>
          <a:xfrm>
            <a:off x="609600" y="1341438"/>
            <a:ext cx="10972800" cy="5183187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s-ES" altLang="it-IT" sz="2400" b="1" smtClean="0">
                <a:latin typeface="Arial Narrow" pitchFamily="34" charset="0"/>
              </a:rPr>
              <a:t>Emozioni e tecniche di autocontrollo emotivo (Cadman e Brewer 2001)</a:t>
            </a:r>
          </a:p>
          <a:p>
            <a:pPr>
              <a:buFont typeface="Arial" charset="0"/>
              <a:buNone/>
            </a:pPr>
            <a:endParaRPr lang="es-ES" altLang="it-IT" sz="2000" smtClean="0">
              <a:solidFill>
                <a:srgbClr val="000000"/>
              </a:solidFill>
              <a:latin typeface="Arial Narrow" pitchFamily="34" charset="0"/>
            </a:endParaRPr>
          </a:p>
          <a:p>
            <a:pPr>
              <a:buFont typeface="Arial" charset="0"/>
              <a:buNone/>
            </a:pP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Le emozioni: </a:t>
            </a:r>
          </a:p>
          <a:p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Caratterizzano gli esseri umani e sono presenti in tutti gli aspetti della vita</a:t>
            </a:r>
          </a:p>
          <a:p>
            <a:r>
              <a:rPr lang="es-ES" altLang="it-IT" sz="2000" b="1" smtClean="0">
                <a:solidFill>
                  <a:srgbClr val="000000"/>
                </a:solidFill>
                <a:latin typeface="Arial Narrow" pitchFamily="34" charset="0"/>
              </a:rPr>
              <a:t>Influiscono sulle azioni</a:t>
            </a:r>
          </a:p>
          <a:p>
            <a:endParaRPr lang="es-ES" altLang="it-IT" sz="2000" b="1" smtClean="0">
              <a:solidFill>
                <a:srgbClr val="000000"/>
              </a:solidFill>
              <a:latin typeface="Arial Narrow" pitchFamily="34" charset="0"/>
            </a:endParaRPr>
          </a:p>
          <a:p>
            <a:pPr>
              <a:buFont typeface="Arial" charset="0"/>
              <a:buNone/>
            </a:pP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Capacità di gestione delle emozioni  per:</a:t>
            </a:r>
          </a:p>
          <a:p>
            <a:pPr lvl="1"/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fornire un servizio sanitario migliore </a:t>
            </a:r>
          </a:p>
          <a:p>
            <a:pPr lvl="1"/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godere di maggiore benessere psicofisico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2 Marcador de contenido"/>
          <p:cNvSpPr>
            <a:spLocks noGrp="1"/>
          </p:cNvSpPr>
          <p:nvPr>
            <p:ph idx="4294967295"/>
          </p:nvPr>
        </p:nvSpPr>
        <p:spPr>
          <a:xfrm>
            <a:off x="609600" y="1600200"/>
            <a:ext cx="10972800" cy="4924425"/>
          </a:xfrm>
        </p:spPr>
        <p:txBody>
          <a:bodyPr/>
          <a:lstStyle/>
          <a:p>
            <a:pPr marL="609600" indent="-609600" algn="ctr">
              <a:buFont typeface="Arial" charset="0"/>
              <a:buNone/>
            </a:pPr>
            <a:r>
              <a:rPr lang="es-ES" altLang="it-IT" sz="2400" b="1" smtClean="0">
                <a:solidFill>
                  <a:srgbClr val="000000"/>
                </a:solidFill>
                <a:latin typeface="Arial Narrow" pitchFamily="34" charset="0"/>
              </a:rPr>
              <a:t>Intelligenza emotiva (Goleman 2011)</a:t>
            </a:r>
          </a:p>
          <a:p>
            <a:pPr marL="609600" indent="-609600">
              <a:buFont typeface="Arial" charset="0"/>
              <a:buNone/>
            </a:pPr>
            <a:r>
              <a:rPr lang="es-ES" altLang="it-IT" sz="240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</a:p>
          <a:p>
            <a:pPr marL="609600" indent="-609600">
              <a:buFont typeface="Arial" charset="0"/>
              <a:buNone/>
            </a:pPr>
            <a:endParaRPr lang="es-ES" altLang="it-IT" sz="2400" smtClean="0">
              <a:solidFill>
                <a:srgbClr val="000000"/>
              </a:solidFill>
              <a:latin typeface="Arial Narrow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Conoscere le proprie emozioni</a:t>
            </a:r>
          </a:p>
          <a:p>
            <a:pPr marL="609600" indent="-609600">
              <a:buFontTx/>
              <a:buAutoNum type="arabicPeriod"/>
            </a:pP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Gestire le proprie emozioni</a:t>
            </a:r>
          </a:p>
          <a:p>
            <a:pPr marL="609600" indent="-609600">
              <a:buFontTx/>
              <a:buAutoNum type="arabicPeriod"/>
            </a:pP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Svluppare una motivazione personale</a:t>
            </a:r>
          </a:p>
          <a:p>
            <a:pPr marL="609600" indent="-609600">
              <a:buFontTx/>
              <a:buAutoNum type="arabicPeriod"/>
            </a:pP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Riconoscere le emozioni altrui</a:t>
            </a:r>
          </a:p>
          <a:p>
            <a:pPr marL="609600" indent="-609600">
              <a:buFontTx/>
              <a:buAutoNum type="arabicPeriod"/>
            </a:pPr>
            <a:r>
              <a:rPr lang="es-ES" altLang="it-IT" sz="2000" b="1" smtClean="0">
                <a:solidFill>
                  <a:srgbClr val="000000"/>
                </a:solidFill>
                <a:latin typeface="Arial Narrow" pitchFamily="34" charset="0"/>
              </a:rPr>
              <a:t>Gestire i rapporti sociali.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s-ES" altLang="it-IT" sz="2400" b="1" smtClean="0">
                <a:solidFill>
                  <a:srgbClr val="000000"/>
                </a:solidFill>
                <a:latin typeface="Arial Narrow" pitchFamily="34" charset="0"/>
              </a:rPr>
              <a:t>Pensieri “automatici” (McGarty et al. 2002)</a:t>
            </a:r>
          </a:p>
          <a:p>
            <a:pPr>
              <a:buFont typeface="Arial" charset="0"/>
              <a:buNone/>
            </a:pPr>
            <a:endParaRPr lang="es-ES" altLang="it-IT" sz="1800" b="1" smtClean="0">
              <a:solidFill>
                <a:srgbClr val="000000"/>
              </a:solidFill>
              <a:latin typeface="Arial Narrow" pitchFamily="34" charset="0"/>
            </a:endParaRPr>
          </a:p>
          <a:p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I “pensieri automatici” possono essere </a:t>
            </a:r>
            <a:r>
              <a:rPr lang="es-ES" altLang="it-IT" sz="2000" b="1" smtClean="0">
                <a:solidFill>
                  <a:srgbClr val="000000"/>
                </a:solidFill>
                <a:latin typeface="Arial Narrow" pitchFamily="34" charset="0"/>
              </a:rPr>
              <a:t>dissonanti</a:t>
            </a: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 rispetto a quanto si intende dire o fare, condizionando così i comportamenti </a:t>
            </a:r>
          </a:p>
          <a:p>
            <a:endParaRPr lang="es-ES" altLang="it-IT" sz="2000" b="1" smtClean="0">
              <a:solidFill>
                <a:srgbClr val="000000"/>
              </a:solidFill>
              <a:latin typeface="Arial Narrow" pitchFamily="34" charset="0"/>
            </a:endParaRPr>
          </a:p>
          <a:p>
            <a:r>
              <a:rPr lang="es-ES" altLang="it-IT" sz="2000" b="1" smtClean="0">
                <a:solidFill>
                  <a:srgbClr val="000000"/>
                </a:solidFill>
                <a:latin typeface="Arial Narrow" pitchFamily="34" charset="0"/>
              </a:rPr>
              <a:t>Etichette e stereotipi</a:t>
            </a: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 possono nascere attraverso pensieri automatici.</a:t>
            </a:r>
          </a:p>
          <a:p>
            <a:endParaRPr lang="es-ES" altLang="it-IT" sz="2000" smtClean="0">
              <a:solidFill>
                <a:srgbClr val="000000"/>
              </a:solidFill>
              <a:latin typeface="Arial Narrow" pitchFamily="34" charset="0"/>
            </a:endParaRPr>
          </a:p>
          <a:p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Per individuare le</a:t>
            </a:r>
            <a:r>
              <a:rPr lang="es-ES" altLang="it-IT" sz="2000" b="1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dissonanze tra pensiero automatico e riflessione è utile ripensare alle situazioni  vissute nella comunicazione (</a:t>
            </a:r>
            <a:r>
              <a:rPr lang="es-ES" altLang="it-IT" sz="2000" b="1" smtClean="0">
                <a:solidFill>
                  <a:srgbClr val="000000"/>
                </a:solidFill>
                <a:latin typeface="Arial Narrow" pitchFamily="34" charset="0"/>
              </a:rPr>
              <a:t>"re-thinking“)</a:t>
            </a:r>
          </a:p>
          <a:p>
            <a:pPr>
              <a:buFont typeface="Arial" charset="0"/>
              <a:buNone/>
            </a:pP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es-ES" altLang="it-IT" sz="2000" b="1" smtClean="0">
              <a:solidFill>
                <a:srgbClr val="333399"/>
              </a:solidFill>
            </a:endParaRPr>
          </a:p>
          <a:p>
            <a:pPr algn="ctr">
              <a:buFont typeface="Arial" charset="0"/>
              <a:buNone/>
            </a:pPr>
            <a:endParaRPr lang="es-ES" altLang="it-IT" sz="2000" b="1" smtClean="0">
              <a:solidFill>
                <a:srgbClr val="333399"/>
              </a:solidFill>
            </a:endParaRPr>
          </a:p>
          <a:p>
            <a:pPr algn="ctr">
              <a:buFont typeface="Arial" charset="0"/>
              <a:buNone/>
            </a:pPr>
            <a:endParaRPr lang="es-ES" altLang="it-IT" sz="2000" b="1" smtClean="0">
              <a:solidFill>
                <a:srgbClr val="333399"/>
              </a:solidFill>
            </a:endParaRPr>
          </a:p>
          <a:p>
            <a:pPr algn="ctr">
              <a:buFont typeface="Arial" charset="0"/>
              <a:buNone/>
            </a:pPr>
            <a:endParaRPr lang="es-ES" altLang="it-IT" sz="2000" b="1" smtClean="0">
              <a:solidFill>
                <a:srgbClr val="333399"/>
              </a:solidFill>
            </a:endParaRPr>
          </a:p>
          <a:p>
            <a:pPr algn="ctr">
              <a:buFont typeface="Arial" charset="0"/>
              <a:buNone/>
            </a:pPr>
            <a:r>
              <a:rPr lang="es-ES" altLang="it-IT" sz="2400" b="1" smtClean="0">
                <a:solidFill>
                  <a:schemeClr val="tx2"/>
                </a:solidFill>
              </a:rPr>
              <a:t>Attività 4: Re-thinking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1844675"/>
            <a:ext cx="12192000" cy="322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Rectangle 4"/>
          <p:cNvSpPr>
            <a:spLocks noChangeArrowheads="1"/>
          </p:cNvSpPr>
          <p:nvPr/>
        </p:nvSpPr>
        <p:spPr bwMode="auto">
          <a:xfrm>
            <a:off x="623888" y="1385888"/>
            <a:ext cx="10934700" cy="3667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altLang="it-IT">
              <a:latin typeface="Arial Narrow" pitchFamily="34" charset="0"/>
              <a:ea typeface="MS PGothic"/>
              <a:cs typeface="MS PGothic"/>
            </a:endParaRPr>
          </a:p>
        </p:txBody>
      </p:sp>
      <p:sp>
        <p:nvSpPr>
          <p:cNvPr id="39939" name="CuadroTexto 1"/>
          <p:cNvSpPr txBox="1">
            <a:spLocks noChangeArrowheads="1"/>
          </p:cNvSpPr>
          <p:nvPr/>
        </p:nvSpPr>
        <p:spPr bwMode="auto">
          <a:xfrm>
            <a:off x="719138" y="3068638"/>
            <a:ext cx="107537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SzPct val="100000"/>
            </a:pPr>
            <a:r>
              <a:rPr lang="es-ES" altLang="it-IT" sz="2800" b="1">
                <a:solidFill>
                  <a:srgbClr val="000090"/>
                </a:solidFill>
                <a:latin typeface="Arial Narrow" pitchFamily="34" charset="0"/>
                <a:ea typeface="MS PGothic"/>
                <a:cs typeface="MS PGothic"/>
              </a:rPr>
              <a:t>Grazie per l’attenzione.</a:t>
            </a:r>
          </a:p>
          <a:p>
            <a:pPr algn="ctr" eaLnBrk="0" hangingPunct="0">
              <a:buSzPct val="100000"/>
            </a:pPr>
            <a:r>
              <a:rPr lang="es-ES" altLang="it-IT" sz="2800" b="1">
                <a:solidFill>
                  <a:srgbClr val="000090"/>
                </a:solidFill>
                <a:latin typeface="Arial Narrow" pitchFamily="34" charset="0"/>
                <a:ea typeface="MS PGothic"/>
                <a:cs typeface="MS PGothic"/>
              </a:rPr>
              <a:t>Domande?</a:t>
            </a:r>
          </a:p>
        </p:txBody>
      </p:sp>
      <p:sp>
        <p:nvSpPr>
          <p:cNvPr id="39940" name="CuadroTexto 4"/>
          <p:cNvSpPr txBox="1">
            <a:spLocks noChangeArrowheads="1"/>
          </p:cNvSpPr>
          <p:nvPr/>
        </p:nvSpPr>
        <p:spPr bwMode="auto">
          <a:xfrm>
            <a:off x="4078288" y="6237288"/>
            <a:ext cx="7826375" cy="466725"/>
          </a:xfrm>
          <a:prstGeom prst="rect">
            <a:avLst/>
          </a:prstGeom>
          <a:noFill/>
          <a:ln w="9525">
            <a:solidFill>
              <a:srgbClr val="C57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buSzPct val="100000"/>
            </a:pPr>
            <a:r>
              <a:rPr lang="es-ES" altLang="it-IT" sz="1200" i="1">
                <a:solidFill>
                  <a:srgbClr val="606060"/>
                </a:solidFill>
                <a:latin typeface="Arial Narrow" pitchFamily="34" charset="0"/>
                <a:ea typeface="MS PGothic"/>
                <a:cs typeface="MS PGothic"/>
              </a:rPr>
              <a:t>Immagini: Osservatorio andaluso per l'infanzia (OIA, Observatorio de la Infancia de Andalucía) 2014; Josefa Marín Vega 2014; RedIsir 2014; Morguefile 2014.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Imagen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30200"/>
            <a:ext cx="6819900" cy="631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2 Marcador de contenido"/>
          <p:cNvSpPr>
            <a:spLocks noGrp="1"/>
          </p:cNvSpPr>
          <p:nvPr>
            <p:ph idx="4294967295"/>
          </p:nvPr>
        </p:nvSpPr>
        <p:spPr>
          <a:xfrm>
            <a:off x="609600" y="1268413"/>
            <a:ext cx="10972800" cy="54006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s-ES" altLang="it-IT" sz="2400" b="1" smtClean="0">
                <a:solidFill>
                  <a:srgbClr val="000000"/>
                </a:solidFill>
                <a:latin typeface="Arial Narrow" pitchFamily="34" charset="0"/>
              </a:rPr>
              <a:t>Obiettivi della presentazione:</a:t>
            </a:r>
          </a:p>
          <a:p>
            <a:pPr>
              <a:buFont typeface="Arial" charset="0"/>
              <a:buNone/>
            </a:pPr>
            <a:r>
              <a:rPr lang="es-ES" altLang="it-IT" sz="1800" smtClean="0">
                <a:solidFill>
                  <a:srgbClr val="000000"/>
                </a:solidFill>
                <a:latin typeface="Arial Narrow" pitchFamily="34" charset="0"/>
              </a:rPr>
              <a:t>•	</a:t>
            </a: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Individuare gli elementi fondamentali della comunicazione con i pazienti migranti o di minoranze etniche.</a:t>
            </a:r>
          </a:p>
          <a:p>
            <a:pPr>
              <a:buFont typeface="Arial" charset="0"/>
              <a:buNone/>
            </a:pP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•	Capire le tecniche per migliorare l'interazione tra operatori sanitari e pazienti migranti o di minoranze etniche.</a:t>
            </a:r>
          </a:p>
          <a:p>
            <a:pPr>
              <a:buFont typeface="Arial" charset="0"/>
              <a:buNone/>
            </a:pPr>
            <a:endParaRPr lang="es-ES" altLang="it-IT" sz="1800" smtClean="0">
              <a:solidFill>
                <a:srgbClr val="000000"/>
              </a:solidFill>
              <a:latin typeface="Arial Narrow" pitchFamily="34" charset="0"/>
            </a:endParaRPr>
          </a:p>
          <a:p>
            <a:pPr>
              <a:buFont typeface="Arial" charset="0"/>
              <a:buNone/>
            </a:pPr>
            <a:r>
              <a:rPr lang="es-ES" altLang="it-IT" sz="2400" b="1" smtClean="0">
                <a:solidFill>
                  <a:srgbClr val="000000"/>
                </a:solidFill>
                <a:latin typeface="Arial Narrow" pitchFamily="34" charset="0"/>
              </a:rPr>
              <a:t>Obiettivi delle attività:</a:t>
            </a:r>
          </a:p>
          <a:p>
            <a:pPr>
              <a:buFont typeface="Arial" charset="0"/>
              <a:buNone/>
            </a:pPr>
            <a:r>
              <a:rPr lang="es-ES" altLang="it-IT" sz="1800" smtClean="0">
                <a:solidFill>
                  <a:srgbClr val="000000"/>
                </a:solidFill>
                <a:latin typeface="Arial Narrow" pitchFamily="34" charset="0"/>
              </a:rPr>
              <a:t>•	</a:t>
            </a: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Individuare il ruolo degli stereotipi nella comunicazione con i migranti e le minoranze etniche</a:t>
            </a:r>
          </a:p>
          <a:p>
            <a:pPr>
              <a:buFont typeface="Arial" charset="0"/>
              <a:buNone/>
            </a:pP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•	Individuare le competenze comunicative fondamentali (empatia, ascolto riflessivo)</a:t>
            </a:r>
          </a:p>
          <a:p>
            <a:pPr>
              <a:buFont typeface="Arial" charset="0"/>
              <a:buNone/>
            </a:pP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•	Acquisire la capacità di gestire situazioni difficili nell'interazione con pazienti migranti o di minoranze etniche</a:t>
            </a:r>
          </a:p>
          <a:p>
            <a:endParaRPr lang="es-ES" altLang="it-IT" sz="1800" smtClean="0">
              <a:solidFill>
                <a:srgbClr val="0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es-ES" altLang="it-IT" sz="2000" b="1" smtClean="0">
              <a:solidFill>
                <a:srgbClr val="333399"/>
              </a:solidFill>
            </a:endParaRPr>
          </a:p>
          <a:p>
            <a:pPr algn="ctr">
              <a:buFont typeface="Arial" charset="0"/>
              <a:buNone/>
            </a:pPr>
            <a:endParaRPr lang="es-ES" altLang="it-IT" sz="2000" b="1" smtClean="0">
              <a:solidFill>
                <a:srgbClr val="333399"/>
              </a:solidFill>
            </a:endParaRPr>
          </a:p>
          <a:p>
            <a:pPr algn="ctr">
              <a:buFont typeface="Arial" charset="0"/>
              <a:buNone/>
            </a:pPr>
            <a:endParaRPr lang="es-ES" altLang="it-IT" sz="2000" b="1" smtClean="0">
              <a:solidFill>
                <a:srgbClr val="333399"/>
              </a:solidFill>
            </a:endParaRPr>
          </a:p>
          <a:p>
            <a:pPr algn="ctr">
              <a:buFont typeface="Arial" charset="0"/>
              <a:buNone/>
            </a:pPr>
            <a:endParaRPr lang="es-ES" altLang="it-IT" sz="2000" b="1" smtClean="0">
              <a:solidFill>
                <a:srgbClr val="333399"/>
              </a:solidFill>
            </a:endParaRPr>
          </a:p>
          <a:p>
            <a:pPr algn="ctr">
              <a:buFont typeface="Arial" charset="0"/>
              <a:buNone/>
            </a:pPr>
            <a:r>
              <a:rPr lang="es-ES" altLang="it-IT" sz="2400" b="1" smtClean="0">
                <a:solidFill>
                  <a:schemeClr val="tx2"/>
                </a:solidFill>
              </a:rPr>
              <a:t>Attività 1:</a:t>
            </a:r>
            <a:r>
              <a:rPr lang="es-ES" altLang="it-IT" sz="2400" smtClean="0">
                <a:solidFill>
                  <a:schemeClr val="tx2"/>
                </a:solidFill>
              </a:rPr>
              <a:t> </a:t>
            </a:r>
            <a:r>
              <a:rPr lang="es-ES" altLang="it-IT" sz="2400" b="1" smtClean="0">
                <a:solidFill>
                  <a:schemeClr val="tx2"/>
                </a:solidFill>
              </a:rPr>
              <a:t>Affrontare etichette e stereotipi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2 Marcador de contenido"/>
          <p:cNvSpPr>
            <a:spLocks noGrp="1"/>
          </p:cNvSpPr>
          <p:nvPr>
            <p:ph idx="4294967295"/>
          </p:nvPr>
        </p:nvSpPr>
        <p:spPr>
          <a:xfrm>
            <a:off x="609600" y="1628775"/>
            <a:ext cx="10972800" cy="504031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s-ES" altLang="it-IT" sz="2400" b="1" smtClean="0">
                <a:latin typeface="Arial Narrow" pitchFamily="34" charset="0"/>
              </a:rPr>
              <a:t>Stereotipi, stigmatizzazione e discriminazione</a:t>
            </a:r>
          </a:p>
          <a:p>
            <a:pPr>
              <a:buFont typeface="Arial" charset="0"/>
              <a:buNone/>
            </a:pPr>
            <a:endParaRPr lang="es-ES" altLang="it-IT" sz="1800" b="1" smtClean="0">
              <a:solidFill>
                <a:srgbClr val="333399"/>
              </a:solidFill>
              <a:latin typeface="Arial Narrow" pitchFamily="34" charset="0"/>
            </a:endParaRPr>
          </a:p>
          <a:p>
            <a:pPr>
              <a:buFont typeface="Arial" charset="0"/>
              <a:buNone/>
            </a:pPr>
            <a:r>
              <a:rPr lang="es-ES" altLang="it-IT" sz="2000" b="1" smtClean="0">
                <a:solidFill>
                  <a:srgbClr val="000000"/>
                </a:solidFill>
                <a:latin typeface="Arial Narrow" pitchFamily="34" charset="0"/>
              </a:rPr>
              <a:t>Stereotipi:</a:t>
            </a: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 Generalizzazioni delle caratteristiche di tutti i membri di un gruppo basate su rappresentazione dell'aspetto e del comportamento di singole persone</a:t>
            </a:r>
          </a:p>
          <a:p>
            <a:pPr>
              <a:buFont typeface="Arial" charset="0"/>
              <a:buNone/>
            </a:pPr>
            <a:endParaRPr lang="es-ES" altLang="it-IT" sz="2000" b="1" smtClean="0">
              <a:solidFill>
                <a:srgbClr val="000000"/>
              </a:solidFill>
              <a:latin typeface="Arial Narrow" pitchFamily="34" charset="0"/>
            </a:endParaRPr>
          </a:p>
          <a:p>
            <a:pPr>
              <a:buFont typeface="Arial" charset="0"/>
              <a:buNone/>
            </a:pPr>
            <a:r>
              <a:rPr lang="es-ES" altLang="it-IT" sz="2000" b="1" smtClean="0">
                <a:solidFill>
                  <a:srgbClr val="000000"/>
                </a:solidFill>
                <a:latin typeface="Arial Narrow" pitchFamily="34" charset="0"/>
              </a:rPr>
              <a:t>Stereotipi </a:t>
            </a:r>
            <a:r>
              <a:rPr lang="es-ES" altLang="it-IT" sz="2000" b="1" smtClean="0">
                <a:solidFill>
                  <a:srgbClr val="000000"/>
                </a:solidFill>
                <a:latin typeface="Arial Narrow" pitchFamily="34" charset="0"/>
                <a:sym typeface="Wingdings" pitchFamily="2" charset="2"/>
              </a:rPr>
              <a:t> p</a:t>
            </a:r>
            <a:r>
              <a:rPr lang="es-ES" altLang="it-IT" sz="2000" b="1" smtClean="0">
                <a:solidFill>
                  <a:srgbClr val="000000"/>
                </a:solidFill>
                <a:latin typeface="Arial Narrow" pitchFamily="34" charset="0"/>
              </a:rPr>
              <a:t>regiudizi, stigmatizzazioni e discriminazioni</a:t>
            </a:r>
          </a:p>
          <a:p>
            <a:pPr>
              <a:buFont typeface="Arial" charset="0"/>
              <a:buNone/>
            </a:pPr>
            <a:endParaRPr lang="es-ES" altLang="it-IT" sz="2000" smtClean="0">
              <a:solidFill>
                <a:srgbClr val="000000"/>
              </a:solidFill>
              <a:latin typeface="Arial Narrow" pitchFamily="34" charset="0"/>
            </a:endParaRPr>
          </a:p>
          <a:p>
            <a:pPr>
              <a:buFont typeface="Arial" charset="0"/>
              <a:buNone/>
            </a:pPr>
            <a:r>
              <a:rPr lang="es-ES" altLang="it-IT" sz="2000" b="1" smtClean="0">
                <a:solidFill>
                  <a:srgbClr val="000000"/>
                </a:solidFill>
                <a:latin typeface="Arial Narrow" pitchFamily="34" charset="0"/>
              </a:rPr>
              <a:t>Stigmatizzazione:</a:t>
            </a: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 reazione negativa alla percezione di una differenza</a:t>
            </a:r>
          </a:p>
          <a:p>
            <a:pPr>
              <a:buFont typeface="Arial" charset="0"/>
              <a:buNone/>
            </a:pPr>
            <a:endParaRPr lang="es-ES" altLang="it-IT" sz="2000" b="1" smtClean="0">
              <a:solidFill>
                <a:srgbClr val="000000"/>
              </a:solidFill>
              <a:latin typeface="Arial Narrow" pitchFamily="34" charset="0"/>
            </a:endParaRPr>
          </a:p>
          <a:p>
            <a:pPr>
              <a:buFont typeface="Arial" charset="0"/>
              <a:buNone/>
            </a:pPr>
            <a:r>
              <a:rPr lang="es-ES" altLang="it-IT" sz="2000" b="1" smtClean="0">
                <a:solidFill>
                  <a:srgbClr val="000000"/>
                </a:solidFill>
                <a:latin typeface="Arial Narrow" pitchFamily="34" charset="0"/>
              </a:rPr>
              <a:t>Discriminazioni:</a:t>
            </a: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 influiscono su salute e benessere. </a:t>
            </a:r>
          </a:p>
          <a:p>
            <a:endParaRPr lang="es-ES" altLang="it-IT" sz="1800" smtClean="0">
              <a:solidFill>
                <a:srgbClr val="000000"/>
              </a:solidFill>
              <a:latin typeface="Arial Narrow" pitchFamily="34" charset="0"/>
            </a:endParaRPr>
          </a:p>
          <a:p>
            <a:pPr>
              <a:buFont typeface="Arial" charset="0"/>
              <a:buNone/>
            </a:pPr>
            <a:r>
              <a:rPr lang="es-ES" altLang="it-IT" sz="1800" smtClean="0">
                <a:solidFill>
                  <a:srgbClr val="000000"/>
                </a:solidFill>
                <a:latin typeface="Arial Narrow" pitchFamily="34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2 Marcador de contenido"/>
          <p:cNvSpPr>
            <a:spLocks noGrp="1"/>
          </p:cNvSpPr>
          <p:nvPr>
            <p:ph idx="4294967295"/>
          </p:nvPr>
        </p:nvSpPr>
        <p:spPr>
          <a:xfrm>
            <a:off x="609600" y="1412875"/>
            <a:ext cx="10972800" cy="525621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s-ES" altLang="it-IT" sz="2400" b="1" smtClean="0">
                <a:solidFill>
                  <a:srgbClr val="000000"/>
                </a:solidFill>
                <a:latin typeface="Arial Narrow" pitchFamily="34" charset="0"/>
              </a:rPr>
              <a:t>Comunicazione con il paziente</a:t>
            </a:r>
            <a:endParaRPr lang="es-ES" altLang="it-IT" sz="2400" smtClean="0">
              <a:solidFill>
                <a:srgbClr val="000000"/>
              </a:solidFill>
              <a:latin typeface="Arial Narrow" pitchFamily="34" charset="0"/>
            </a:endParaRPr>
          </a:p>
          <a:p>
            <a:pPr algn="ctr">
              <a:buFont typeface="Arial" charset="0"/>
              <a:buNone/>
            </a:pPr>
            <a:endParaRPr lang="es-ES" altLang="it-IT" sz="1800" smtClean="0">
              <a:solidFill>
                <a:srgbClr val="000000"/>
              </a:solidFill>
              <a:latin typeface="Arial Narrow" pitchFamily="34" charset="0"/>
            </a:endParaRPr>
          </a:p>
          <a:p>
            <a:pPr>
              <a:buFont typeface="Arial" charset="0"/>
              <a:buNone/>
            </a:pPr>
            <a:r>
              <a:rPr lang="es-ES" altLang="it-IT" sz="2000" b="1" smtClean="0">
                <a:solidFill>
                  <a:srgbClr val="000000"/>
                </a:solidFill>
                <a:latin typeface="Arial Narrow" pitchFamily="34" charset="0"/>
              </a:rPr>
              <a:t>Dinamiche osservabili in incontri che riguardano</a:t>
            </a: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:</a:t>
            </a:r>
          </a:p>
          <a:p>
            <a:pPr>
              <a:buFont typeface="Arial" charset="0"/>
              <a:buNone/>
            </a:pPr>
            <a:endParaRPr lang="es-ES" altLang="it-IT" sz="2000" b="1" smtClean="0">
              <a:solidFill>
                <a:srgbClr val="000000"/>
              </a:solidFill>
              <a:latin typeface="Arial Narrow" pitchFamily="34" charset="0"/>
            </a:endParaRPr>
          </a:p>
          <a:p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motivi della visita</a:t>
            </a:r>
          </a:p>
          <a:p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anamnesi</a:t>
            </a:r>
          </a:p>
          <a:p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diagnosi e prognosi </a:t>
            </a:r>
          </a:p>
          <a:p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istruzioni terapeutiche</a:t>
            </a:r>
          </a:p>
          <a:p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informazione per il consenso</a:t>
            </a:r>
          </a:p>
          <a:p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motivazione dei pazienti al trattamento </a:t>
            </a:r>
          </a:p>
          <a:p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trattamento dei problemi di salute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2 Marcador de contenido"/>
          <p:cNvSpPr>
            <a:spLocks noGrp="1"/>
          </p:cNvSpPr>
          <p:nvPr>
            <p:ph idx="4294967295"/>
          </p:nvPr>
        </p:nvSpPr>
        <p:spPr>
          <a:xfrm>
            <a:off x="623888" y="1412875"/>
            <a:ext cx="10972800" cy="525621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Risultati delle ricerche (IHC 2011; Mast 2005):</a:t>
            </a:r>
          </a:p>
          <a:p>
            <a:pPr marL="0" indent="0">
              <a:buFont typeface="Arial" charset="0"/>
              <a:buNone/>
            </a:pPr>
            <a:endParaRPr lang="es-ES" altLang="it-IT" sz="2000" smtClean="0">
              <a:solidFill>
                <a:srgbClr val="000000"/>
              </a:solidFill>
              <a:latin typeface="Arial Narrow" pitchFamily="34" charset="0"/>
            </a:endParaRPr>
          </a:p>
          <a:p>
            <a:pPr marL="0" indent="0">
              <a:buFont typeface="Arial" charset="0"/>
              <a:buNone/>
            </a:pPr>
            <a:r>
              <a:rPr lang="es-ES" altLang="it-IT" sz="2000" b="1" smtClean="0">
                <a:solidFill>
                  <a:srgbClr val="000000"/>
                </a:solidFill>
                <a:latin typeface="Arial Narrow" pitchFamily="34" charset="0"/>
              </a:rPr>
              <a:t>(1)</a:t>
            </a: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 relazioni positive tra competenze comunicative del personale sanitario e capacità dei pazienti di: </a:t>
            </a:r>
          </a:p>
          <a:p>
            <a:pPr marL="0" indent="0"/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attenersi alle raccomandazioni</a:t>
            </a:r>
          </a:p>
          <a:p>
            <a:pPr marL="0" indent="0"/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gestire in modo autonomo le malattie</a:t>
            </a:r>
          </a:p>
          <a:p>
            <a:pPr marL="0" indent="0"/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adottare comportamenti di prevenzione. </a:t>
            </a:r>
          </a:p>
          <a:p>
            <a:pPr marL="0" indent="0">
              <a:buFont typeface="Arial" charset="0"/>
              <a:buNone/>
            </a:pPr>
            <a:endParaRPr lang="es-ES" altLang="it-IT" sz="2000" b="1" smtClean="0">
              <a:solidFill>
                <a:srgbClr val="000000"/>
              </a:solidFill>
              <a:latin typeface="Arial Narrow" pitchFamily="34" charset="0"/>
            </a:endParaRPr>
          </a:p>
          <a:p>
            <a:pPr marL="0" indent="0">
              <a:buFont typeface="Arial" charset="0"/>
              <a:buNone/>
            </a:pPr>
            <a:r>
              <a:rPr lang="es-ES" altLang="it-IT" sz="2000" b="1" smtClean="0">
                <a:solidFill>
                  <a:srgbClr val="000000"/>
                </a:solidFill>
                <a:latin typeface="Arial Narrow" pitchFamily="34" charset="0"/>
              </a:rPr>
              <a:t>(2) </a:t>
            </a: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La capacità del medico di spiegare, ascoltare e manifestare comprensione influenza: </a:t>
            </a:r>
          </a:p>
          <a:p>
            <a:pPr marL="0" indent="0"/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risultati dell’assistenza </a:t>
            </a:r>
          </a:p>
          <a:p>
            <a:pPr marL="0" indent="0"/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esperienza e soddisfazione del paziente </a:t>
            </a:r>
          </a:p>
          <a:p>
            <a:pPr marL="0" indent="0">
              <a:buFont typeface="Arial" charset="0"/>
              <a:buNone/>
            </a:pPr>
            <a:r>
              <a:rPr lang="es-ES" altLang="it-IT" sz="1800" smtClean="0">
                <a:solidFill>
                  <a:srgbClr val="000000"/>
                </a:solidFill>
                <a:latin typeface="Arial Narrow" pitchFamily="34" charset="0"/>
              </a:rPr>
              <a:t>		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2 Marcador de contenido"/>
          <p:cNvSpPr>
            <a:spLocks noGrp="1"/>
          </p:cNvSpPr>
          <p:nvPr>
            <p:ph idx="4294967295"/>
          </p:nvPr>
        </p:nvSpPr>
        <p:spPr>
          <a:xfrm>
            <a:off x="609600" y="1268413"/>
            <a:ext cx="10972800" cy="5400675"/>
          </a:xfrm>
        </p:spPr>
        <p:txBody>
          <a:bodyPr/>
          <a:lstStyle/>
          <a:p>
            <a:pPr>
              <a:buFont typeface="Arial" charset="0"/>
              <a:buNone/>
            </a:pPr>
            <a:endParaRPr lang="es-ES" altLang="it-IT" sz="2000" b="1" smtClean="0">
              <a:solidFill>
                <a:srgbClr val="000000"/>
              </a:solidFill>
              <a:latin typeface="Arial Narrow" pitchFamily="34" charset="0"/>
            </a:endParaRPr>
          </a:p>
          <a:p>
            <a:pPr>
              <a:buFont typeface="Arial" charset="0"/>
              <a:buNone/>
            </a:pPr>
            <a:r>
              <a:rPr lang="es-ES" altLang="it-IT" sz="2000" b="1" smtClean="0">
                <a:solidFill>
                  <a:srgbClr val="000000"/>
                </a:solidFill>
                <a:latin typeface="Arial Narrow" pitchFamily="34" charset="0"/>
              </a:rPr>
              <a:t>Approccio centrato sulla persona</a:t>
            </a:r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 (cultura dell'assistenza e della comunicazione):</a:t>
            </a:r>
          </a:p>
          <a:p>
            <a:pPr>
              <a:buFont typeface="Arial" charset="0"/>
              <a:buNone/>
            </a:pPr>
            <a:endParaRPr lang="es-ES" altLang="it-IT" sz="2000" smtClean="0">
              <a:solidFill>
                <a:srgbClr val="000000"/>
              </a:solidFill>
              <a:latin typeface="Arial Narrow" pitchFamily="34" charset="0"/>
            </a:endParaRPr>
          </a:p>
          <a:p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processo decisionale informato </a:t>
            </a:r>
          </a:p>
          <a:p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rispetto della privacy e della dignità </a:t>
            </a:r>
          </a:p>
          <a:p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risposta olistica a ogni esigenza</a:t>
            </a:r>
          </a:p>
          <a:p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servizi responsabili, flessibili e affidabili (accessibilità, economicità ed etica).</a:t>
            </a:r>
          </a:p>
          <a:p>
            <a:pPr>
              <a:buFont typeface="Arial" charset="0"/>
              <a:buNone/>
            </a:pPr>
            <a:endParaRPr lang="es-ES" altLang="it-IT" sz="1800" smtClean="0">
              <a:solidFill>
                <a:srgbClr val="000000"/>
              </a:solidFill>
              <a:latin typeface="Arial Narrow" pitchFamily="34" charset="0"/>
            </a:endParaRPr>
          </a:p>
          <a:p>
            <a:pPr>
              <a:buFont typeface="Arial" charset="0"/>
              <a:buNone/>
            </a:pPr>
            <a:r>
              <a:rPr lang="es-ES" altLang="it-IT" sz="1800" smtClean="0">
                <a:solidFill>
                  <a:srgbClr val="000000"/>
                </a:solidFill>
                <a:latin typeface="Arial Narrow" pitchFamily="34" charset="0"/>
              </a:rPr>
              <a:t>		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2 Marcador de contenido"/>
          <p:cNvSpPr>
            <a:spLocks noGrp="1"/>
          </p:cNvSpPr>
          <p:nvPr>
            <p:ph idx="4294967295"/>
          </p:nvPr>
        </p:nvSpPr>
        <p:spPr>
          <a:xfrm>
            <a:off x="609600" y="1268413"/>
            <a:ext cx="10972800" cy="5400675"/>
          </a:xfrm>
        </p:spPr>
        <p:txBody>
          <a:bodyPr/>
          <a:lstStyle/>
          <a:p>
            <a:pPr>
              <a:buFont typeface="Arial" charset="0"/>
              <a:buNone/>
            </a:pPr>
            <a:endParaRPr lang="es-ES" altLang="it-IT" sz="2000" b="1" smtClean="0">
              <a:solidFill>
                <a:srgbClr val="000000"/>
              </a:solidFill>
              <a:latin typeface="Arial Narrow" pitchFamily="34" charset="0"/>
            </a:endParaRPr>
          </a:p>
          <a:p>
            <a:pPr>
              <a:buFont typeface="Arial" charset="0"/>
              <a:buNone/>
            </a:pPr>
            <a:r>
              <a:rPr lang="es-ES" altLang="it-IT" sz="2000" b="1" smtClean="0">
                <a:solidFill>
                  <a:srgbClr val="000000"/>
                </a:solidFill>
                <a:latin typeface="Arial Narrow" pitchFamily="34" charset="0"/>
              </a:rPr>
              <a:t>Secondo l’OMS, un approccio centrato sulla persona  può:</a:t>
            </a:r>
          </a:p>
          <a:p>
            <a:pPr>
              <a:buFont typeface="Arial" charset="0"/>
              <a:buNone/>
            </a:pPr>
            <a:endParaRPr lang="es-ES" altLang="it-IT" sz="2000" b="1" smtClean="0">
              <a:solidFill>
                <a:srgbClr val="000000"/>
              </a:solidFill>
              <a:latin typeface="Arial Narrow" pitchFamily="34" charset="0"/>
            </a:endParaRPr>
          </a:p>
          <a:p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favorire l'accesso ai servizi</a:t>
            </a:r>
          </a:p>
          <a:p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migliorare  i risultati sanitari e clinici </a:t>
            </a:r>
          </a:p>
          <a:p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accrescere la continuità dell'assistenza e la soddisfazione dei pazienti </a:t>
            </a:r>
          </a:p>
          <a:p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ampliare la partecipazione dei pazienti alla cura</a:t>
            </a:r>
          </a:p>
          <a:p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migliorare la soddisfazione degli operatori sanitari </a:t>
            </a:r>
          </a:p>
          <a:p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ridurre le inefficienze del sistema</a:t>
            </a:r>
          </a:p>
          <a:p>
            <a:r>
              <a:rPr lang="es-ES" altLang="it-IT" sz="2000" smtClean="0">
                <a:solidFill>
                  <a:srgbClr val="000000"/>
                </a:solidFill>
                <a:latin typeface="Arial Narrow" pitchFamily="34" charset="0"/>
              </a:rPr>
              <a:t>promuovere una collaborazione intersettoriale per affrontare i problemi</a:t>
            </a:r>
          </a:p>
          <a:p>
            <a:pPr>
              <a:buFont typeface="Arial" charset="0"/>
              <a:buNone/>
            </a:pPr>
            <a:endParaRPr lang="es-ES" altLang="it-IT" sz="1800" smtClean="0">
              <a:solidFill>
                <a:srgbClr val="000000"/>
              </a:solidFill>
              <a:latin typeface="Arial Narrow" pitchFamily="34" charset="0"/>
            </a:endParaRPr>
          </a:p>
          <a:p>
            <a:pPr>
              <a:buFont typeface="Arial" charset="0"/>
              <a:buNone/>
            </a:pPr>
            <a:r>
              <a:rPr lang="es-ES" altLang="it-IT" sz="1800" smtClean="0">
                <a:solidFill>
                  <a:srgbClr val="000000"/>
                </a:solidFill>
                <a:latin typeface="Arial Narrow" pitchFamily="34" charset="0"/>
              </a:rPr>
              <a:t>		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758</Words>
  <Application>Microsoft Office PowerPoint</Application>
  <PresentationFormat>Personalizzato</PresentationFormat>
  <Paragraphs>192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6" baseType="lpstr">
      <vt:lpstr>Tema de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Olga Leralta Piñan</dc:creator>
  <cp:lastModifiedBy>Riboldi Benedetta</cp:lastModifiedBy>
  <cp:revision>6</cp:revision>
  <dcterms:created xsi:type="dcterms:W3CDTF">2015-09-28T09:19:12Z</dcterms:created>
  <dcterms:modified xsi:type="dcterms:W3CDTF">2016-11-02T12:18:24Z</dcterms:modified>
</cp:coreProperties>
</file>