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389DDEB-0992-41F1-961F-64488D70B21F}" type="datetimeFigureOut">
              <a:rPr lang="it-IT"/>
              <a:pPr>
                <a:defRPr/>
              </a:pPr>
              <a:t>02/11/2016</a:t>
            </a:fld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5FBBB1-4072-4C11-A27B-BAF6F404D2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536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4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  <p:sp>
        <p:nvSpPr>
          <p:cNvPr id="33795" name="Segnaposto numero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954497-50B0-466F-9967-34FEFE3A9B35}" type="slidenum">
              <a:rPr lang="en-GB" altLang="it-IT" sz="1200">
                <a:ea typeface="MS PGothic"/>
                <a:cs typeface="Arial" charset="0"/>
              </a:rPr>
              <a:pPr algn="r"/>
              <a:t>18</a:t>
            </a:fld>
            <a:endParaRPr lang="en-GB" altLang="it-IT" sz="1200">
              <a:ea typeface="MS PGothic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0D981-64FA-4A8F-B2A5-FF1D37D0B483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31A89-706C-4D44-BA4D-9BB36913279A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1D64B-1A6E-4840-9308-2A1637A6D410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3BC30-AE82-4B5C-AF02-BC17445994C0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3C7C4-1D3B-408D-B45E-DAAC1D7EEA48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F1C9D-EE8D-43F2-8FE6-91CE1F1DDC38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24145-F284-4F9E-B9BA-23A7C280B00B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067F9-1F70-4AD7-94AB-1FE2A7145080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62D85-046B-4F8F-8360-314FF3D91378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5CE64-7FF0-4295-8716-B3662575CA31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67005-00A1-43B5-8282-87DE3A8982C8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AA4B7-2103-4DFD-BF7A-AC1B8F1757AE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E1058-F3D4-46AC-B967-1CBD6A16DD70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8F15B-BF7F-4CFD-BABB-7A836A8985CC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72A2B-E286-4C1E-9DB9-C47EE75A0BC0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8ED42-C14D-4F56-BD2B-839A43666E92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118C-4F34-4D79-B292-73B37B49BFC0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A46F3-3CFE-46A9-9A4C-356EE32D49A6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C9B96-8AEE-41EA-904C-279B78A1FB0B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9DB63-46B2-441C-A7B7-537A6BBB35A7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328D1-2359-4D0D-A899-039ABA8CA430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B28B4-9638-46E7-98A1-6F29903D268D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C3C621-A510-4EB0-86FE-49EF0FEFAC2E}" type="datetimeFigureOut">
              <a:rPr lang="es-ES"/>
              <a:pPr>
                <a:defRPr/>
              </a:pPr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2BA414-196E-4118-AA3C-CF480E06DADE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22425" y="2779713"/>
            <a:ext cx="914400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CuadroTexto 1"/>
          <p:cNvSpPr txBox="1">
            <a:spLocks noChangeArrowheads="1"/>
          </p:cNvSpPr>
          <p:nvPr/>
        </p:nvSpPr>
        <p:spPr bwMode="auto">
          <a:xfrm>
            <a:off x="1507515" y="6006001"/>
            <a:ext cx="101643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altLang="en-US" sz="2000" dirty="0">
                <a:solidFill>
                  <a:srgbClr val="000090"/>
                </a:solidFill>
                <a:latin typeface="Arial Narrow" pitchFamily="34" charset="0"/>
                <a:ea typeface="MS PGothic"/>
                <a:cs typeface="MS PGothic"/>
              </a:rPr>
              <a:t>Presentazione adattata da </a:t>
            </a:r>
            <a:r>
              <a:rPr lang="es-ES" altLang="en-US" sz="2000" dirty="0" smtClean="0">
                <a:solidFill>
                  <a:srgbClr val="000090"/>
                </a:solidFill>
                <a:latin typeface="Arial Narrow" pitchFamily="34" charset="0"/>
                <a:ea typeface="MS PGothic"/>
                <a:cs typeface="MS PGothic"/>
              </a:rPr>
              <a:t>Claudio Baraldi da </a:t>
            </a:r>
            <a:r>
              <a:rPr lang="es-ES" altLang="en-US" sz="2000" dirty="0">
                <a:solidFill>
                  <a:srgbClr val="000090"/>
                </a:solidFill>
                <a:latin typeface="Arial Narrow" pitchFamily="34" charset="0"/>
                <a:ea typeface="MS PGothic"/>
                <a:cs typeface="MS PGothic"/>
              </a:rPr>
              <a:t>originali </a:t>
            </a:r>
            <a:r>
              <a:rPr lang="es-ES" altLang="it-IT" sz="2000" dirty="0" smtClean="0">
                <a:solidFill>
                  <a:srgbClr val="000090"/>
                </a:solidFill>
                <a:latin typeface="Arial Narrow" pitchFamily="34" charset="0"/>
              </a:rPr>
              <a:t>di Bibiana </a:t>
            </a:r>
            <a:r>
              <a:rPr lang="es-ES" altLang="it-IT" sz="2000" dirty="0">
                <a:solidFill>
                  <a:srgbClr val="000090"/>
                </a:solidFill>
                <a:latin typeface="Arial Narrow" pitchFamily="34" charset="0"/>
              </a:rPr>
              <a:t>Navarro e Olga Leralta</a:t>
            </a:r>
          </a:p>
          <a:p>
            <a:pPr algn="r"/>
            <a:endParaRPr lang="es-ES" altLang="es-ES" sz="2000" dirty="0">
              <a:solidFill>
                <a:srgbClr val="000090"/>
              </a:solidFill>
              <a:latin typeface="Arial Narrow" pitchFamily="34" charset="0"/>
              <a:ea typeface="MS PGothic"/>
              <a:cs typeface="MS PGothic"/>
            </a:endParaRPr>
          </a:p>
        </p:txBody>
      </p:sp>
      <p:pic>
        <p:nvPicPr>
          <p:cNvPr id="14339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7463" y="12700"/>
            <a:ext cx="707707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CuadroTexto 1"/>
          <p:cNvSpPr txBox="1">
            <a:spLocks noChangeArrowheads="1"/>
          </p:cNvSpPr>
          <p:nvPr/>
        </p:nvSpPr>
        <p:spPr bwMode="auto">
          <a:xfrm>
            <a:off x="2557463" y="3032125"/>
            <a:ext cx="8064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it-IT" sz="2400">
                <a:solidFill>
                  <a:srgbClr val="000090"/>
                </a:solidFill>
                <a:latin typeface="Arial Narrow" pitchFamily="34" charset="0"/>
              </a:rPr>
              <a:t>MODULO 3 COMPETENZE PROFESSIONALI</a:t>
            </a:r>
            <a:endParaRPr lang="es-ES" altLang="es-ES" sz="2400">
              <a:solidFill>
                <a:srgbClr val="000090"/>
              </a:solidFill>
              <a:latin typeface="Arial Narrow" pitchFamily="34" charset="0"/>
              <a:ea typeface="MS PGothic"/>
              <a:cs typeface="MS PGothic"/>
            </a:endParaRPr>
          </a:p>
          <a:p>
            <a:pPr algn="ctr"/>
            <a:endParaRPr lang="es-ES" altLang="es-ES" sz="2400" b="1">
              <a:solidFill>
                <a:srgbClr val="000090"/>
              </a:solidFill>
              <a:latin typeface="Arial Narrow" pitchFamily="34" charset="0"/>
              <a:ea typeface="MS PGothic"/>
              <a:cs typeface="MS PGothic"/>
            </a:endParaRPr>
          </a:p>
          <a:p>
            <a:pPr algn="ctr"/>
            <a:r>
              <a:rPr lang="es-ES" altLang="it-IT" sz="2400" b="1">
                <a:solidFill>
                  <a:srgbClr val="000090"/>
                </a:solidFill>
                <a:latin typeface="Arial Narrow" pitchFamily="34" charset="0"/>
              </a:rPr>
              <a:t>Unità 1: Sviluppo di competenze intrapersonali</a:t>
            </a:r>
            <a:endParaRPr lang="es-ES" altLang="es-ES" sz="2400" b="1">
              <a:solidFill>
                <a:srgbClr val="00009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10972800" cy="492442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Comunicazione e linguaggio </a:t>
            </a:r>
          </a:p>
          <a:p>
            <a:pPr>
              <a:buFont typeface="Arial" charset="0"/>
              <a:buNone/>
            </a:pPr>
            <a:r>
              <a:rPr lang="es-ES" altLang="it-IT" sz="2400" smtClean="0">
                <a:solidFill>
                  <a:srgbClr val="000000"/>
                </a:solidFill>
                <a:latin typeface="Arial Narrow" pitchFamily="34" charset="0"/>
              </a:rPr>
              <a:t>	</a:t>
            </a:r>
          </a:p>
          <a:p>
            <a:pPr>
              <a:buFont typeface="Arial" charset="0"/>
              <a:buNone/>
            </a:pPr>
            <a:r>
              <a:rPr lang="es-ES" altLang="it-IT" sz="2400" smtClean="0">
                <a:solidFill>
                  <a:srgbClr val="000000"/>
                </a:solidFill>
                <a:latin typeface="Arial Narrow" pitchFamily="34" charset="0"/>
              </a:rPr>
              <a:t>	Il linguaggio è fondamentale per il processo di elaborazione del messaggio nella comunicazione (interculturale). </a:t>
            </a:r>
          </a:p>
          <a:p>
            <a:pPr>
              <a:buFont typeface="Arial" charset="0"/>
              <a:buNone/>
            </a:pPr>
            <a:r>
              <a:rPr lang="es-ES" altLang="it-IT" sz="2400" smtClean="0">
                <a:solidFill>
                  <a:srgbClr val="000000"/>
                </a:solidFill>
                <a:latin typeface="Arial Narrow" pitchFamily="34" charset="0"/>
              </a:rPr>
              <a:t>	</a:t>
            </a:r>
          </a:p>
          <a:p>
            <a:pPr>
              <a:buFont typeface="Arial" charset="0"/>
              <a:buNone/>
            </a:pPr>
            <a:r>
              <a:rPr lang="es-ES" altLang="it-IT" sz="2400" smtClean="0">
                <a:solidFill>
                  <a:srgbClr val="000000"/>
                </a:solidFill>
                <a:latin typeface="Arial Narrow" pitchFamily="34" charset="0"/>
              </a:rPr>
              <a:t>	Analisi dei modi in cui i comportamenti verbali e non verbali </a:t>
            </a: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possono </a:t>
            </a:r>
            <a:r>
              <a:rPr lang="es-ES" altLang="it-IT" sz="2400" smtClean="0">
                <a:solidFill>
                  <a:srgbClr val="000000"/>
                </a:solidFill>
                <a:latin typeface="Arial Narrow" pitchFamily="34" charset="0"/>
              </a:rPr>
              <a:t>variare tra le culture</a:t>
            </a: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  </a:t>
            </a:r>
            <a:r>
              <a:rPr lang="es-ES" altLang="it-IT" sz="2400" smtClean="0">
                <a:solidFill>
                  <a:srgbClr val="000000"/>
                </a:solidFill>
                <a:latin typeface="Arial Narrow" pitchFamily="34" charset="0"/>
              </a:rPr>
              <a:t>(variazioni </a:t>
            </a: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visibili</a:t>
            </a:r>
            <a:r>
              <a:rPr lang="es-ES" altLang="it-IT" sz="2400" smtClean="0">
                <a:solidFill>
                  <a:srgbClr val="000000"/>
                </a:solidFill>
                <a:latin typeface="Arial Narrow" pitchFamily="34" charset="0"/>
              </a:rPr>
              <a:t> nella comunicazione). </a:t>
            </a:r>
          </a:p>
          <a:p>
            <a:pPr>
              <a:buFont typeface="Arial" charset="0"/>
              <a:buNone/>
            </a:pPr>
            <a:r>
              <a:rPr lang="es-ES" altLang="it-IT" sz="2400" smtClean="0">
                <a:solidFill>
                  <a:srgbClr val="000000"/>
                </a:solidFill>
                <a:latin typeface="Arial Narrow" pitchFamily="34" charset="0"/>
              </a:rPr>
              <a:t>(Holliday 2011)</a:t>
            </a:r>
          </a:p>
          <a:p>
            <a:pPr>
              <a:buFont typeface="Arial" charset="0"/>
              <a:buNone/>
            </a:pPr>
            <a:endParaRPr lang="es-ES" altLang="it-IT" sz="2400" smtClean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10972800" cy="49974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altLang="it-IT" sz="2400" b="1" smtClean="0">
                <a:latin typeface="Arial Narrow" pitchFamily="34" charset="0"/>
              </a:rPr>
              <a:t>Comunicazione non verbale (IHC 2011)</a:t>
            </a: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  <a:latin typeface="Arial Narrow" pitchFamily="34" charset="0"/>
            </a:endParaRPr>
          </a:p>
          <a:p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Il comportamento non verbale è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correlato alla soddisfazione del paziente</a:t>
            </a:r>
          </a:p>
          <a:p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I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(pre)giudizi si basano spesso sui segnali non verbali  e sull’apparenza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341438"/>
            <a:ext cx="10972800" cy="5111750"/>
          </a:xfrm>
        </p:spPr>
        <p:txBody>
          <a:bodyPr/>
          <a:lstStyle/>
          <a:p>
            <a:pPr>
              <a:buFont typeface="Arial" charset="0"/>
              <a:buNone/>
            </a:pPr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	Apprendere a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monitorare il proprio comportamento non verbale 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per produrre un effetto positivo sulla comunicazione con i pazienti:</a:t>
            </a:r>
          </a:p>
          <a:p>
            <a:pPr>
              <a:buFont typeface="Arial" charset="0"/>
              <a:buNone/>
            </a:pPr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pPr lvl="1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Sorridere </a:t>
            </a:r>
          </a:p>
          <a:p>
            <a:pPr lvl="1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Mantenere il contatto visivo </a:t>
            </a:r>
          </a:p>
          <a:p>
            <a:pPr lvl="1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Protendersi in avanti</a:t>
            </a:r>
          </a:p>
          <a:p>
            <a:pPr lvl="1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Tenere tono di voce e viso espressivi</a:t>
            </a:r>
          </a:p>
          <a:p>
            <a:pPr lvl="1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Annuire spesso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268413"/>
            <a:ext cx="10972800" cy="511333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altLang="it-IT" sz="2400" b="1" smtClean="0">
                <a:latin typeface="Arial Narrow" pitchFamily="34" charset="0"/>
              </a:rPr>
              <a:t>Barriere nell’uso del linguaggio (Stewart et al. 2000)</a:t>
            </a:r>
          </a:p>
          <a:p>
            <a:pPr algn="ctr">
              <a:buFont typeface="Arial" charset="0"/>
              <a:buNone/>
            </a:pPr>
            <a:endParaRPr lang="es-ES" altLang="it-IT" sz="2000" b="1" smtClean="0"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La conoscenza inadeguata della lingua è una barriera importante</a:t>
            </a:r>
          </a:p>
          <a:p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La conoscenza di base della lingua può non essere sufficiente per la comprensione e la comunicazione efficace</a:t>
            </a:r>
          </a:p>
          <a:p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La comunicazione sanitaria si basa sulle abilità comunicative dell’operatore di rispondere alle esigenze, ai valori e alle preferenze dei pazienti (domande aperte, empatia, ascolto riflessivo)</a:t>
            </a:r>
          </a:p>
          <a:p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125538"/>
            <a:ext cx="11247438" cy="5343525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  <a:latin typeface="Arial Narrow" pitchFamily="34" charset="0"/>
            </a:endParaRPr>
          </a:p>
          <a:p>
            <a:pPr algn="ctr">
              <a:buFont typeface="Arial" charset="0"/>
              <a:buNone/>
            </a:pPr>
            <a:r>
              <a:rPr lang="es-ES" altLang="it-IT" sz="2400" b="1" smtClean="0">
                <a:latin typeface="Arial Narrow" pitchFamily="34" charset="0"/>
              </a:rPr>
              <a:t>Empatia</a:t>
            </a:r>
          </a:p>
          <a:p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Meccanismi ed effetti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cognitivi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,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affettivi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e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comportamentali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	Riguardanti le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esperienze osservate negli interlocutori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. </a:t>
            </a:r>
          </a:p>
          <a:p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Sensibilità 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nei confronti di prospettive diverse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nella comunicazione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  <a:p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I processi empatici influenzano: 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I pensieri, le emozioni e i comportamenti dell'operatore. </a:t>
            </a:r>
          </a:p>
          <a:p>
            <a:r>
              <a:rPr lang="es-ES" altLang="it-IT" sz="2000" b="1" smtClean="0">
                <a:solidFill>
                  <a:schemeClr val="tx2"/>
                </a:solidFill>
                <a:latin typeface="Arial Narrow" pitchFamily="34" charset="0"/>
              </a:rPr>
              <a:t>Le comunicazioni tra operatore e paziente</a:t>
            </a:r>
          </a:p>
          <a:p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r>
              <a:rPr lang="es-ES" altLang="it-IT" sz="2400" b="1" smtClean="0">
                <a:solidFill>
                  <a:schemeClr val="tx2"/>
                </a:solidFill>
              </a:rPr>
              <a:t>Attività 2: Entrare in empatia con il paziente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268413"/>
            <a:ext cx="10972800" cy="5329237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es-ES" altLang="it-IT" sz="2400" b="1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buFont typeface="Arial" charset="0"/>
              <a:buNone/>
            </a:pPr>
            <a:endParaRPr lang="es-ES" altLang="it-IT" sz="2400" b="1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Capacità di ascoltare significa capacità di: </a:t>
            </a:r>
          </a:p>
          <a:p>
            <a:pPr marL="0" indent="0">
              <a:buFont typeface="Arial" charset="0"/>
              <a:buNone/>
            </a:pPr>
            <a:endParaRPr lang="es-ES" altLang="it-IT" sz="2400" b="1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/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comprendere 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ciò che sta comunicando l'interlocutore  </a:t>
            </a:r>
          </a:p>
          <a:p>
            <a:pPr marL="0" indent="0"/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confermare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la ricezione e la comprensione del messaggio. </a:t>
            </a:r>
          </a:p>
          <a:p>
            <a:pPr marL="0" indent="0">
              <a:buFont typeface="Arial" charset="0"/>
              <a:buNone/>
            </a:pPr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buFont typeface="Arial" charset="0"/>
              <a:buNone/>
            </a:pPr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es-ES" altLang="it-IT" sz="2400" smtClean="0">
                <a:solidFill>
                  <a:srgbClr val="000000"/>
                </a:solidFill>
                <a:latin typeface="Arial Narrow" pitchFamily="34" charset="0"/>
              </a:rPr>
              <a:t>Ascolto come </a:t>
            </a: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processo attivo</a:t>
            </a:r>
            <a:endParaRPr lang="es-ES" altLang="it-IT" sz="240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buFont typeface="Arial" charset="0"/>
              <a:buNone/>
            </a:pPr>
            <a:endParaRPr lang="es-ES" altLang="it-IT" sz="1800" b="1" smtClean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268413"/>
            <a:ext cx="10972800" cy="5329237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es-ES" altLang="it-IT" sz="1800" b="1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 algn="ctr">
              <a:buFont typeface="Arial" charset="0"/>
              <a:buNone/>
            </a:pP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Ascolto riflessivo </a:t>
            </a:r>
          </a:p>
          <a:p>
            <a:pPr marL="0" indent="0">
              <a:buFont typeface="Arial" charset="0"/>
              <a:buNone/>
            </a:pPr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Tecnica per verificare la comprensione del messaggio: </a:t>
            </a:r>
          </a:p>
          <a:p>
            <a:pPr marL="0" indent="0"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L’operatore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riformula il messaggio per ottenere una conferma della propria interpretazione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. </a:t>
            </a:r>
          </a:p>
          <a:p>
            <a:pPr marL="0" indent="0">
              <a:buFont typeface="Arial" charset="0"/>
              <a:buNone/>
            </a:pPr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L’ascolto riflessivo:</a:t>
            </a:r>
          </a:p>
          <a:p>
            <a:pPr marL="0" indent="0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Manifesta empatia nella comunicazione </a:t>
            </a:r>
          </a:p>
          <a:p>
            <a:pPr marL="0" indent="0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Facilita il raggiungimento di un accordo</a:t>
            </a:r>
          </a:p>
          <a:p>
            <a:pPr marL="0" indent="0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Favorisce l'ottenimento di risposte e il processo decisionale</a:t>
            </a:r>
          </a:p>
          <a:p>
            <a:pPr marL="0" indent="0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Contribuisce alla gestione dei conflitti.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268413"/>
            <a:ext cx="10972800" cy="54737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Ascolto riflessivo significa:</a:t>
            </a:r>
          </a:p>
          <a:p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Visibilità dell’ascolto</a:t>
            </a:r>
            <a:r>
              <a:rPr lang="es-ES" altLang="it-IT" sz="2000" i="1" smtClean="0">
                <a:solidFill>
                  <a:srgbClr val="000000"/>
                </a:solidFill>
                <a:latin typeface="Arial Narrow" pitchFamily="34" charset="0"/>
              </a:rPr>
              <a:t>  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nella comunicazione </a:t>
            </a:r>
            <a:r>
              <a:rPr lang="es-ES" altLang="it-IT" sz="2000" i="1" smtClean="0">
                <a:solidFill>
                  <a:srgbClr val="000000"/>
                </a:solidFill>
                <a:latin typeface="Arial Narrow" pitchFamily="34" charset="0"/>
              </a:rPr>
              <a:t>(sì, mhm, aha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o simili)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Attenzione ai segnali non verbali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Contatto visivo, tono di voce e postura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Dimostrazione di rispetto per i sentimenti personali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Rispecchiamento (verbale e non verbale) dello stato emotivo.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Formulazione solo di domande indispensabili. 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Interpretazione e riassunto del messaggio, rispettandone il nocciolo  (per confermare ed evitare incomprensioni)</a:t>
            </a:r>
          </a:p>
          <a:p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Non distrarsi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Non interrompere </a:t>
            </a:r>
          </a:p>
          <a:p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814388" y="6021388"/>
            <a:ext cx="11042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SzPct val="100000"/>
            </a:pPr>
            <a:endParaRPr lang="es-ES" altLang="it-IT" sz="1200">
              <a:solidFill>
                <a:srgbClr val="000000"/>
              </a:solidFill>
              <a:latin typeface="Arial Narrow" pitchFamily="34" charset="0"/>
              <a:ea typeface="MS PGothic"/>
              <a:cs typeface="MS P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r>
              <a:rPr lang="es-ES" altLang="it-IT" sz="2400" b="1" smtClean="0">
                <a:solidFill>
                  <a:schemeClr val="tx2"/>
                </a:solidFill>
              </a:rPr>
              <a:t>Attività 3: ascolto riflessivo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639888"/>
            <a:ext cx="10972800" cy="452596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altLang="it-IT" sz="2400" b="1" smtClean="0">
                <a:latin typeface="Arial Narrow" pitchFamily="34" charset="0"/>
              </a:rPr>
              <a:t>Schema dei contenuti</a:t>
            </a:r>
          </a:p>
          <a:p>
            <a:pPr algn="ctr">
              <a:buFont typeface="Arial" charset="0"/>
              <a:buNone/>
            </a:pPr>
            <a:endParaRPr lang="es-ES" altLang="it-IT" sz="2400" b="1" smtClean="0">
              <a:solidFill>
                <a:srgbClr val="000090"/>
              </a:solidFill>
              <a:latin typeface="Arial Narrow" pitchFamily="34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D6631A"/>
              </a:buClr>
              <a:buSzPct val="150000"/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1. Etichette e stereotipi     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D6631A"/>
              </a:buClr>
              <a:buSzPct val="150000"/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2. Competenze intrapersonali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D6631A"/>
              </a:buClr>
              <a:buSzPct val="150000"/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3. Empatia con il paziente 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D6631A"/>
              </a:buClr>
              <a:buSzPct val="150000"/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4. Ascolto riflessivo 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D6631A"/>
              </a:buClr>
              <a:buSzPct val="150000"/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5. Situazioni ed emozioni difficili (“re-thinking”) 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D6631A"/>
              </a:buClr>
              <a:buSzPct val="150000"/>
            </a:pPr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  <a:p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341438"/>
            <a:ext cx="10972800" cy="518318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altLang="it-IT" sz="2400" b="1" smtClean="0">
                <a:latin typeface="Arial Narrow" pitchFamily="34" charset="0"/>
              </a:rPr>
              <a:t>Emozioni e tecniche di autocontrollo emotivo (Cadman e Brewer 2001)</a:t>
            </a:r>
          </a:p>
          <a:p>
            <a:pPr>
              <a:buFont typeface="Arial" charset="0"/>
              <a:buNone/>
            </a:pPr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Le emozioni: 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Caratterizzano gli esseri umani e sono presenti in tutti gli aspetti della vita</a:t>
            </a:r>
          </a:p>
          <a:p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Influiscono sulle azioni</a:t>
            </a:r>
          </a:p>
          <a:p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Capacità di gestione delle emozioni  per:</a:t>
            </a:r>
          </a:p>
          <a:p>
            <a:pPr lvl="1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fornire un servizio sanitario migliore </a:t>
            </a:r>
          </a:p>
          <a:p>
            <a:pPr lvl="1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godere di maggiore benessere psicofisico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10972800" cy="4924425"/>
          </a:xfrm>
        </p:spPr>
        <p:txBody>
          <a:bodyPr/>
          <a:lstStyle/>
          <a:p>
            <a:pPr marL="609600" indent="-609600" algn="ctr">
              <a:buFont typeface="Arial" charset="0"/>
              <a:buNone/>
            </a:pP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Intelligenza emotiva (Goleman 2011)</a:t>
            </a:r>
          </a:p>
          <a:p>
            <a:pPr marL="609600" indent="-609600">
              <a:buFont typeface="Arial" charset="0"/>
              <a:buNone/>
            </a:pPr>
            <a:r>
              <a:rPr lang="es-ES" altLang="it-IT" sz="240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  <a:p>
            <a:pPr marL="609600" indent="-609600">
              <a:buFont typeface="Arial" charset="0"/>
              <a:buNone/>
            </a:pPr>
            <a:endParaRPr lang="es-ES" altLang="it-IT" sz="240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Conoscere le proprie emozioni</a:t>
            </a:r>
          </a:p>
          <a:p>
            <a:pPr marL="609600" indent="-609600">
              <a:buFontTx/>
              <a:buAutoNum type="arabicPeriod"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Gestire le proprie emozioni</a:t>
            </a:r>
          </a:p>
          <a:p>
            <a:pPr marL="609600" indent="-609600">
              <a:buFontTx/>
              <a:buAutoNum type="arabicPeriod"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Svluppare una motivazione personale</a:t>
            </a:r>
          </a:p>
          <a:p>
            <a:pPr marL="609600" indent="-609600">
              <a:buFontTx/>
              <a:buAutoNum type="arabicPeriod"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Riconoscere le emozioni altrui</a:t>
            </a:r>
          </a:p>
          <a:p>
            <a:pPr marL="609600" indent="-609600">
              <a:buFontTx/>
              <a:buAutoNum type="arabicPeriod"/>
            </a:pP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Gestire i rapporti sociali.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Pensieri “automatici” (McGarty et al. 2002)</a:t>
            </a:r>
          </a:p>
          <a:p>
            <a:pPr>
              <a:buFont typeface="Arial" charset="0"/>
              <a:buNone/>
            </a:pPr>
            <a:endParaRPr lang="es-ES" altLang="it-IT" sz="1800" b="1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I “pensieri automatici” possono essere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dissonanti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rispetto a quanto si intende dire o fare, condizionando così i comportamenti </a:t>
            </a:r>
          </a:p>
          <a:p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Etichette e stereotipi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possono nascere attraverso pensieri automatici.</a:t>
            </a:r>
          </a:p>
          <a:p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Per individuare le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dissonanze tra pensiero automatico e riflessione è utile ripensare alle situazioni  vissute nella comunicazione (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"re-thinking“)</a:t>
            </a:r>
          </a:p>
          <a:p>
            <a:pPr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r>
              <a:rPr lang="es-ES" altLang="it-IT" sz="2400" b="1" smtClean="0">
                <a:solidFill>
                  <a:schemeClr val="tx2"/>
                </a:solidFill>
              </a:rPr>
              <a:t>Attività 4: Re-thinking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1844675"/>
            <a:ext cx="12192000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4"/>
          <p:cNvSpPr>
            <a:spLocks noChangeArrowheads="1"/>
          </p:cNvSpPr>
          <p:nvPr/>
        </p:nvSpPr>
        <p:spPr bwMode="auto">
          <a:xfrm>
            <a:off x="623888" y="1385888"/>
            <a:ext cx="10934700" cy="3667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altLang="it-IT">
              <a:latin typeface="Arial Narrow" pitchFamily="34" charset="0"/>
              <a:ea typeface="MS PGothic"/>
              <a:cs typeface="MS PGothic"/>
            </a:endParaRPr>
          </a:p>
        </p:txBody>
      </p:sp>
      <p:sp>
        <p:nvSpPr>
          <p:cNvPr id="39939" name="CuadroTexto 1"/>
          <p:cNvSpPr txBox="1">
            <a:spLocks noChangeArrowheads="1"/>
          </p:cNvSpPr>
          <p:nvPr/>
        </p:nvSpPr>
        <p:spPr bwMode="auto">
          <a:xfrm>
            <a:off x="719138" y="3068638"/>
            <a:ext cx="107537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SzPct val="100000"/>
            </a:pPr>
            <a:r>
              <a:rPr lang="es-ES" altLang="it-IT" sz="2800" b="1">
                <a:solidFill>
                  <a:srgbClr val="000090"/>
                </a:solidFill>
                <a:latin typeface="Arial Narrow" pitchFamily="34" charset="0"/>
                <a:ea typeface="MS PGothic"/>
                <a:cs typeface="MS PGothic"/>
              </a:rPr>
              <a:t>Grazie per l’attenzione.</a:t>
            </a:r>
          </a:p>
          <a:p>
            <a:pPr algn="ctr" eaLnBrk="0" hangingPunct="0">
              <a:buSzPct val="100000"/>
            </a:pPr>
            <a:r>
              <a:rPr lang="es-ES" altLang="it-IT" sz="2800" b="1">
                <a:solidFill>
                  <a:srgbClr val="000090"/>
                </a:solidFill>
                <a:latin typeface="Arial Narrow" pitchFamily="34" charset="0"/>
                <a:ea typeface="MS PGothic"/>
                <a:cs typeface="MS PGothic"/>
              </a:rPr>
              <a:t>Domande?</a:t>
            </a:r>
          </a:p>
        </p:txBody>
      </p:sp>
      <p:sp>
        <p:nvSpPr>
          <p:cNvPr id="39940" name="CuadroTexto 4"/>
          <p:cNvSpPr txBox="1">
            <a:spLocks noChangeArrowheads="1"/>
          </p:cNvSpPr>
          <p:nvPr/>
        </p:nvSpPr>
        <p:spPr bwMode="auto">
          <a:xfrm>
            <a:off x="4078288" y="6237288"/>
            <a:ext cx="7826375" cy="466725"/>
          </a:xfrm>
          <a:prstGeom prst="rect">
            <a:avLst/>
          </a:prstGeom>
          <a:noFill/>
          <a:ln w="9525">
            <a:solidFill>
              <a:srgbClr val="C57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buSzPct val="100000"/>
            </a:pPr>
            <a:r>
              <a:rPr lang="es-ES" altLang="it-IT" sz="1200" i="1">
                <a:solidFill>
                  <a:srgbClr val="606060"/>
                </a:solidFill>
                <a:latin typeface="Arial Narrow" pitchFamily="34" charset="0"/>
                <a:ea typeface="MS PGothic"/>
                <a:cs typeface="MS PGothic"/>
              </a:rPr>
              <a:t>Immagini: Osservatorio andaluso per l'infanzia (OIA, Observatorio de la Infancia de Andalucía) 2014; Josefa Marín Vega 2014; RedIsir 2014; Morguefile 2014.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Imagen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30200"/>
            <a:ext cx="6819900" cy="631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268413"/>
            <a:ext cx="10972800" cy="54006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Obiettivi della presentazione:</a:t>
            </a:r>
          </a:p>
          <a:p>
            <a:pPr>
              <a:buFont typeface="Arial" charset="0"/>
              <a:buNone/>
            </a:pPr>
            <a:r>
              <a:rPr lang="es-ES" altLang="it-IT" sz="1800" smtClean="0">
                <a:solidFill>
                  <a:srgbClr val="000000"/>
                </a:solidFill>
                <a:latin typeface="Arial Narrow" pitchFamily="34" charset="0"/>
              </a:rPr>
              <a:t>•	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Individuare gli elementi fondamentali della comunicazione con i pazienti migranti o di minoranze etniche.</a:t>
            </a:r>
          </a:p>
          <a:p>
            <a:pPr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•	Capire le tecniche per migliorare l'interazione tra operatori sanitari e pazienti migranti o di minoranze etniche.</a:t>
            </a:r>
          </a:p>
          <a:p>
            <a:pPr>
              <a:buFont typeface="Arial" charset="0"/>
              <a:buNone/>
            </a:pPr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Obiettivi delle attività:</a:t>
            </a:r>
          </a:p>
          <a:p>
            <a:pPr>
              <a:buFont typeface="Arial" charset="0"/>
              <a:buNone/>
            </a:pPr>
            <a:r>
              <a:rPr lang="es-ES" altLang="it-IT" sz="1800" smtClean="0">
                <a:solidFill>
                  <a:srgbClr val="000000"/>
                </a:solidFill>
                <a:latin typeface="Arial Narrow" pitchFamily="34" charset="0"/>
              </a:rPr>
              <a:t>•	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Individuare il ruolo degli stereotipi nella comunicazione con i migranti e le minoranze etniche</a:t>
            </a:r>
          </a:p>
          <a:p>
            <a:pPr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•	Individuare le competenze comunicative fondamentali (empatia, ascolto riflessivo)</a:t>
            </a:r>
          </a:p>
          <a:p>
            <a:pPr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•	Acquisire la capacità di gestire situazioni difficili nell'interazione con pazienti migranti o di minoranze etniche</a:t>
            </a:r>
          </a:p>
          <a:p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endParaRPr lang="es-ES" altLang="it-IT" sz="2000" b="1" smtClean="0">
              <a:solidFill>
                <a:srgbClr val="333399"/>
              </a:solidFill>
            </a:endParaRPr>
          </a:p>
          <a:p>
            <a:pPr algn="ctr">
              <a:buFont typeface="Arial" charset="0"/>
              <a:buNone/>
            </a:pPr>
            <a:r>
              <a:rPr lang="es-ES" altLang="it-IT" sz="2400" b="1" smtClean="0">
                <a:solidFill>
                  <a:schemeClr val="tx2"/>
                </a:solidFill>
              </a:rPr>
              <a:t>Attività 1:</a:t>
            </a:r>
            <a:r>
              <a:rPr lang="es-ES" altLang="it-IT" sz="2400" smtClean="0">
                <a:solidFill>
                  <a:schemeClr val="tx2"/>
                </a:solidFill>
              </a:rPr>
              <a:t> </a:t>
            </a:r>
            <a:r>
              <a:rPr lang="es-ES" altLang="it-IT" sz="2400" b="1" smtClean="0">
                <a:solidFill>
                  <a:schemeClr val="tx2"/>
                </a:solidFill>
              </a:rPr>
              <a:t>Affrontare etichette e stereotipi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628775"/>
            <a:ext cx="10972800" cy="504031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altLang="it-IT" sz="2400" b="1" smtClean="0">
                <a:latin typeface="Arial Narrow" pitchFamily="34" charset="0"/>
              </a:rPr>
              <a:t>Stereotipi, stigmatizzazione e discriminazione</a:t>
            </a:r>
          </a:p>
          <a:p>
            <a:pPr>
              <a:buFont typeface="Arial" charset="0"/>
              <a:buNone/>
            </a:pPr>
            <a:endParaRPr lang="es-ES" altLang="it-IT" sz="1800" b="1" smtClean="0">
              <a:solidFill>
                <a:srgbClr val="333399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Stereotipi: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Generalizzazioni delle caratteristiche di tutti i membri di un gruppo basate su rappresentazione dell'aspetto e del comportamento di singole persone</a:t>
            </a:r>
          </a:p>
          <a:p>
            <a:pPr>
              <a:buFont typeface="Arial" charset="0"/>
              <a:buNone/>
            </a:pPr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Stereotipi 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  <a:sym typeface="Wingdings" pitchFamily="2" charset="2"/>
              </a:rPr>
              <a:t> p</a:t>
            </a: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regiudizi, stigmatizzazioni e discriminazioni</a:t>
            </a:r>
          </a:p>
          <a:p>
            <a:pPr>
              <a:buFont typeface="Arial" charset="0"/>
              <a:buNone/>
            </a:pPr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Stigmatizzazione: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reazione negativa alla percezione di una differenza</a:t>
            </a:r>
          </a:p>
          <a:p>
            <a:pPr>
              <a:buFont typeface="Arial" charset="0"/>
              <a:buNone/>
            </a:pPr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Discriminazioni: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influiscono su salute e benessere. </a:t>
            </a:r>
          </a:p>
          <a:p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1800" smtClean="0">
                <a:solidFill>
                  <a:srgbClr val="000000"/>
                </a:solidFill>
                <a:latin typeface="Arial Narrow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412875"/>
            <a:ext cx="10972800" cy="525621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altLang="it-IT" sz="2400" b="1" smtClean="0">
                <a:solidFill>
                  <a:srgbClr val="000000"/>
                </a:solidFill>
                <a:latin typeface="Arial Narrow" pitchFamily="34" charset="0"/>
              </a:rPr>
              <a:t>Comunicazione con il paziente</a:t>
            </a:r>
            <a:endParaRPr lang="es-ES" altLang="it-IT" sz="240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ctr">
              <a:buFont typeface="Arial" charset="0"/>
              <a:buNone/>
            </a:pPr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Dinamiche osservabili in incontri che riguardano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:</a:t>
            </a:r>
          </a:p>
          <a:p>
            <a:pPr>
              <a:buFont typeface="Arial" charset="0"/>
              <a:buNone/>
            </a:pPr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motivi della visita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anamnesi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diagnosi e prognosi 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istruzioni terapeutiche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informazione per il consenso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motivazione dei pazienti al trattamento 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trattamento dei problemi di salute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2 Marcador de contenido"/>
          <p:cNvSpPr>
            <a:spLocks noGrp="1"/>
          </p:cNvSpPr>
          <p:nvPr>
            <p:ph idx="4294967295"/>
          </p:nvPr>
        </p:nvSpPr>
        <p:spPr>
          <a:xfrm>
            <a:off x="623888" y="1412875"/>
            <a:ext cx="10972800" cy="525621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Risultati delle ricerche (IHC 2011; Mast 2005):</a:t>
            </a:r>
          </a:p>
          <a:p>
            <a:pPr marL="0" indent="0">
              <a:buFont typeface="Arial" charset="0"/>
              <a:buNone/>
            </a:pPr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(1)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relazioni positive tra competenze comunicative del personale sanitario e capacità dei pazienti di: </a:t>
            </a:r>
          </a:p>
          <a:p>
            <a:pPr marL="0" indent="0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attenersi alle raccomandazioni</a:t>
            </a:r>
          </a:p>
          <a:p>
            <a:pPr marL="0" indent="0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gestire in modo autonomo le malattie</a:t>
            </a:r>
          </a:p>
          <a:p>
            <a:pPr marL="0" indent="0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adottare comportamenti di prevenzione. </a:t>
            </a:r>
          </a:p>
          <a:p>
            <a:pPr marL="0" indent="0">
              <a:buFont typeface="Arial" charset="0"/>
              <a:buNone/>
            </a:pPr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(2) 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La capacità del medico di spiegare, ascoltare e manifestare comprensione influenza: </a:t>
            </a:r>
          </a:p>
          <a:p>
            <a:pPr marL="0" indent="0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risultati dell’assistenza </a:t>
            </a:r>
          </a:p>
          <a:p>
            <a:pPr marL="0" indent="0"/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esperienza e soddisfazione del paziente </a:t>
            </a:r>
          </a:p>
          <a:p>
            <a:pPr marL="0" indent="0">
              <a:buFont typeface="Arial" charset="0"/>
              <a:buNone/>
            </a:pPr>
            <a:r>
              <a:rPr lang="es-ES" altLang="it-IT" sz="1800" smtClean="0">
                <a:solidFill>
                  <a:srgbClr val="000000"/>
                </a:solidFill>
                <a:latin typeface="Arial Narrow" pitchFamily="34" charset="0"/>
              </a:rPr>
              <a:t>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268413"/>
            <a:ext cx="10972800" cy="5400675"/>
          </a:xfrm>
        </p:spPr>
        <p:txBody>
          <a:bodyPr/>
          <a:lstStyle/>
          <a:p>
            <a:pPr>
              <a:buFont typeface="Arial" charset="0"/>
              <a:buNone/>
            </a:pPr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Approccio centrato sulla persona</a:t>
            </a:r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 (cultura dell'assistenza e della comunicazione):</a:t>
            </a:r>
          </a:p>
          <a:p>
            <a:pPr>
              <a:buFont typeface="Arial" charset="0"/>
              <a:buNone/>
            </a:pPr>
            <a:endParaRPr lang="es-ES" altLang="it-IT" sz="2000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processo decisionale informato 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rispetto della privacy e della dignità 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risposta olistica a ogni esigenza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servizi responsabili, flessibili e affidabili (accessibilità, economicità ed etica).</a:t>
            </a:r>
          </a:p>
          <a:p>
            <a:pPr>
              <a:buFont typeface="Arial" charset="0"/>
              <a:buNone/>
            </a:pPr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1800" smtClean="0">
                <a:solidFill>
                  <a:srgbClr val="000000"/>
                </a:solidFill>
                <a:latin typeface="Arial Narrow" pitchFamily="34" charset="0"/>
              </a:rPr>
              <a:t>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Marcador de contenido"/>
          <p:cNvSpPr>
            <a:spLocks noGrp="1"/>
          </p:cNvSpPr>
          <p:nvPr>
            <p:ph idx="4294967295"/>
          </p:nvPr>
        </p:nvSpPr>
        <p:spPr>
          <a:xfrm>
            <a:off x="609600" y="1268413"/>
            <a:ext cx="10972800" cy="5400675"/>
          </a:xfrm>
        </p:spPr>
        <p:txBody>
          <a:bodyPr/>
          <a:lstStyle/>
          <a:p>
            <a:pPr>
              <a:buFont typeface="Arial" charset="0"/>
              <a:buNone/>
            </a:pPr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2000" b="1" smtClean="0">
                <a:solidFill>
                  <a:srgbClr val="000000"/>
                </a:solidFill>
                <a:latin typeface="Arial Narrow" pitchFamily="34" charset="0"/>
              </a:rPr>
              <a:t>Secondo l’OMS, un approccio centrato sulla persona  può:</a:t>
            </a:r>
          </a:p>
          <a:p>
            <a:pPr>
              <a:buFont typeface="Arial" charset="0"/>
              <a:buNone/>
            </a:pPr>
            <a:endParaRPr lang="es-ES" altLang="it-IT" sz="2000" b="1" smtClean="0">
              <a:solidFill>
                <a:srgbClr val="000000"/>
              </a:solidFill>
              <a:latin typeface="Arial Narrow" pitchFamily="34" charset="0"/>
            </a:endParaRP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favorire l'accesso ai servizi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migliorare  i risultati sanitari e clinici 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accrescere la continuità dell'assistenza e la soddisfazione dei pazienti 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ampliare la partecipazione dei pazienti alla cura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migliorare la soddisfazione degli operatori sanitari 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ridurre le inefficienze del sistema</a:t>
            </a:r>
          </a:p>
          <a:p>
            <a:r>
              <a:rPr lang="es-ES" altLang="it-IT" sz="2000" smtClean="0">
                <a:solidFill>
                  <a:srgbClr val="000000"/>
                </a:solidFill>
                <a:latin typeface="Arial Narrow" pitchFamily="34" charset="0"/>
              </a:rPr>
              <a:t>promuovere una collaborazione intersettoriale per affrontare i problemi</a:t>
            </a:r>
          </a:p>
          <a:p>
            <a:pPr>
              <a:buFont typeface="Arial" charset="0"/>
              <a:buNone/>
            </a:pPr>
            <a:endParaRPr lang="es-ES" altLang="it-IT" sz="1800" smtClean="0">
              <a:solidFill>
                <a:srgbClr val="000000"/>
              </a:solidFill>
              <a:latin typeface="Arial Narrow" pitchFamily="34" charset="0"/>
            </a:endParaRPr>
          </a:p>
          <a:p>
            <a:pPr>
              <a:buFont typeface="Arial" charset="0"/>
              <a:buNone/>
            </a:pPr>
            <a:r>
              <a:rPr lang="es-ES" altLang="it-IT" sz="1800" smtClean="0">
                <a:solidFill>
                  <a:srgbClr val="000000"/>
                </a:solidFill>
                <a:latin typeface="Arial Narrow" pitchFamily="34" charset="0"/>
              </a:rPr>
              <a:t>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758</Words>
  <Application>Microsoft Office PowerPoint</Application>
  <PresentationFormat>Personalizzato</PresentationFormat>
  <Paragraphs>192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de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Olga Leralta Piñan</dc:creator>
  <cp:lastModifiedBy>Riboldi Benedetta</cp:lastModifiedBy>
  <cp:revision>6</cp:revision>
  <dcterms:created xsi:type="dcterms:W3CDTF">2015-09-28T09:19:12Z</dcterms:created>
  <dcterms:modified xsi:type="dcterms:W3CDTF">2016-11-02T12:18:24Z</dcterms:modified>
</cp:coreProperties>
</file>