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3CD92B-22C0-4B37-9E44-C0375B05D19F}" type="datetimeFigureOut">
              <a:rPr lang="it-IT"/>
              <a:pPr>
                <a:defRPr/>
              </a:pPr>
              <a:t>17/11/2016</a:t>
            </a:fld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AE22F3-06CC-41B3-91C1-DD9946C0B6C1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361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n-GB" smtClean="0"/>
          </a:p>
        </p:txBody>
      </p:sp>
      <p:sp>
        <p:nvSpPr>
          <p:cNvPr id="3789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7290D15-2E29-49D8-A40C-A52FCE7B6311}" type="slidenum">
              <a:rPr lang="es-ES" sz="1200">
                <a:solidFill>
                  <a:srgbClr val="000000"/>
                </a:solidFill>
                <a:ea typeface="MS PGothic"/>
                <a:cs typeface="MS PGothic"/>
              </a:rPr>
              <a:pPr algn="r"/>
              <a:t>22</a:t>
            </a:fld>
            <a:endParaRPr lang="it-IT" sz="1200">
              <a:solidFill>
                <a:srgbClr val="000000"/>
              </a:solidFill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8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s-E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0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s-E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s-E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9C3F-424B-4229-B7B0-587564108869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9A12-0174-48DF-8FD5-EFD88A5156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9CAC-0BBB-4940-96A7-A2DD760CBB26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A02F-24D7-4F50-A152-FAC38B0749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2ED9-1597-4A5C-8C86-426DA8AB2590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A78-70BA-4DE4-AA6C-7D21424E0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578F-4883-403E-83B4-8352D975747D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0790-FDB8-4886-A85E-77E1FFEEFE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9B3A-E114-4DC0-8A44-C4236FD222C5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8027-88B1-4C76-B5A7-7A03103F5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90FE-902B-4107-8144-1E48CCFDE515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1FAE-DB27-484C-A0E7-97B523061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B171-AE96-49D6-A4B7-D0BB5ACEAFE2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A250-C954-4953-A81C-2ED57B499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DC06-885E-49F4-ACCF-C37E91F11E0F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61C0-F2A7-4343-A7B9-5AB6BBB1CA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3F70-B8A4-4536-84CC-89EEBEF1A4A2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1C08-25D8-49BD-B94A-4678F3482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9CE9-6335-4D85-AF28-EECDFA54A8C7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7FEA-D5D8-46BD-B700-B07648365D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F1C2-66F9-4503-B670-87AB88BD70DC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3FCC-DE3B-4540-B967-CAB29D4327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277149-712C-45D9-B4E1-EBD8157948BA}" type="datetimeFigureOut">
              <a:rPr lang="es-ES"/>
              <a:pPr>
                <a:defRPr/>
              </a:pPr>
              <a:t>17/11/2016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AEE46-C037-43DF-B36A-393B3DE9EA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juntadeandalucia.es/salud/sites/csalud/galerias/documentos/p_4_p_2_promocion_de_la_salud/materiales_publicados_inmigrantes/PictogramaParto_arabe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22425" y="2779713"/>
            <a:ext cx="9144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2700"/>
            <a:ext cx="7077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uadroTexto 1"/>
          <p:cNvSpPr txBox="1">
            <a:spLocks noChangeArrowheads="1"/>
          </p:cNvSpPr>
          <p:nvPr/>
        </p:nvSpPr>
        <p:spPr bwMode="auto">
          <a:xfrm>
            <a:off x="2557463" y="3032125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400">
                <a:solidFill>
                  <a:srgbClr val="000090"/>
                </a:solidFill>
                <a:latin typeface="Arial Narrow" pitchFamily="34" charset="0"/>
              </a:rPr>
              <a:t>MODULO 3: COMPETENZE PROFESSIONALI</a:t>
            </a:r>
          </a:p>
          <a:p>
            <a:pPr algn="ctr"/>
            <a:endParaRPr lang="es-ES" altLang="es-ES" sz="2400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endParaRPr lang="es-ES" altLang="es-ES" sz="24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r>
              <a:rPr lang="es-ES" altLang="it-IT" sz="2400" b="1">
                <a:solidFill>
                  <a:srgbClr val="000090"/>
                </a:solidFill>
                <a:latin typeface="Arial Narrow" pitchFamily="34" charset="0"/>
              </a:rPr>
              <a:t>Unità 2: Sviluppo di competenze interpersonali</a:t>
            </a:r>
            <a:endParaRPr lang="es-ES" altLang="es-ES" sz="2400" b="1">
              <a:solidFill>
                <a:srgbClr val="000090"/>
              </a:solidFill>
              <a:latin typeface="Arial Narrow" pitchFamily="34" charset="0"/>
            </a:endParaRP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1507515" y="5783263"/>
            <a:ext cx="10164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Presentazione adattata da </a:t>
            </a:r>
            <a:r>
              <a:rPr lang="es-ES" altLang="en-US" sz="2000" dirty="0" smtClean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Claudio Baraldi da </a:t>
            </a:r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originali </a:t>
            </a:r>
            <a:r>
              <a:rPr lang="es-ES" altLang="it-IT" sz="2000" dirty="0" smtClean="0">
                <a:solidFill>
                  <a:srgbClr val="000090"/>
                </a:solidFill>
                <a:latin typeface="Arial Narrow" pitchFamily="34" charset="0"/>
              </a:rPr>
              <a:t>di Bibiana </a:t>
            </a:r>
            <a:r>
              <a:rPr lang="es-ES" altLang="it-IT" sz="2000" dirty="0">
                <a:solidFill>
                  <a:srgbClr val="000090"/>
                </a:solidFill>
                <a:latin typeface="Arial Narrow" pitchFamily="34" charset="0"/>
              </a:rPr>
              <a:t>Navarro e Olga Leralta</a:t>
            </a:r>
          </a:p>
          <a:p>
            <a:pPr algn="r"/>
            <a:endParaRPr lang="es-ES" altLang="es-ES" sz="2000" dirty="0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341438"/>
            <a:ext cx="10972800" cy="5516562"/>
          </a:xfrm>
        </p:spPr>
        <p:txBody>
          <a:bodyPr/>
          <a:lstStyle/>
          <a:p>
            <a:pPr marL="342900" indent="-342900" algn="ctr"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Principi facilitatori della comunicazione 	</a:t>
            </a:r>
          </a:p>
          <a:p>
            <a:pPr marL="342900" indent="-342900">
              <a:buFont typeface="Arial" charset="0"/>
              <a:buNone/>
            </a:pPr>
            <a:endParaRPr lang="es-ES" altLang="it-IT" sz="20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1. Consapevolezza </a:t>
            </a:r>
          </a:p>
          <a:p>
            <a:pPr marL="342900" indent="-342900"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2. Processi comunicativi empatici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Come definirebbe questo problema?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Quale ritiene sia la causa di questo problema?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Che andamento si aspetta per questo problema? Quanto è grave il problema?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Quali effetti crede che avrà questo problema?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Che cosa teme di più  di questo problema?</a:t>
            </a:r>
          </a:p>
          <a:p>
            <a:pPr marL="457200" lvl="1" indent="0"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es-ES" altLang="it-IT" sz="1800" i="1" smtClean="0">
                <a:solidFill>
                  <a:srgbClr val="000000"/>
                </a:solidFill>
                <a:latin typeface="Arial Narrow" pitchFamily="34" charset="0"/>
              </a:rPr>
              <a:t>Che cosa teme di più di questo trattamento?</a:t>
            </a:r>
          </a:p>
          <a:p>
            <a:pPr marL="342900" indent="-342900"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3. Conoscenze</a:t>
            </a:r>
          </a:p>
          <a:p>
            <a:pPr marL="342900" indent="-342900"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4. Superamento delle barriere linguistiche</a:t>
            </a:r>
          </a:p>
          <a:p>
            <a:pPr marL="342900" indent="-342900"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 marL="342900" indent="-342900"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 marL="342900" indent="-342900"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 marL="342900" indent="-342900"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 marL="342900" indent="-342900"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 marL="342900" indent="-342900">
              <a:buFont typeface="Arial" charset="0"/>
              <a:buNone/>
            </a:pPr>
            <a:endParaRPr lang="es-ES" altLang="it-IT" sz="2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3" descr="8096656796_1247a937ae_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099300" y="3292475"/>
            <a:ext cx="49418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25603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Servizi di traduzione e interpretariato</a:t>
            </a:r>
          </a:p>
        </p:txBody>
      </p:sp>
      <p:sp>
        <p:nvSpPr>
          <p:cNvPr id="25604" name="CuadroTexto 3"/>
          <p:cNvSpPr txBox="1">
            <a:spLocks noChangeArrowheads="1"/>
          </p:cNvSpPr>
          <p:nvPr/>
        </p:nvSpPr>
        <p:spPr bwMode="auto">
          <a:xfrm>
            <a:off x="719138" y="1989138"/>
            <a:ext cx="108489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rgbClr val="D6631A"/>
              </a:buClr>
              <a:buSzPct val="120000"/>
            </a:pPr>
            <a:r>
              <a:rPr lang="en-U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Superamento delle barriere linguistiche. Strategie:</a:t>
            </a:r>
          </a:p>
          <a:p>
            <a:pPr algn="just">
              <a:lnSpc>
                <a:spcPct val="130000"/>
              </a:lnSpc>
              <a:buClr>
                <a:srgbClr val="D6631A"/>
              </a:buClr>
              <a:buSzPct val="120000"/>
            </a:pPr>
            <a:endParaRPr lang="en-US" altLang="ja-JP" sz="2000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Traduttori e interpreti professionisti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Traduttori e interpreti informali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Interpreti di comunità (Community Interpreters)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Servizi di traduzione a distanza (telefonici/elettronici)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Brochure informative in più lingue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Utilizzo di messaggi  testuali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Pittogrammi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Mediatori linguistico-culturali</a:t>
            </a: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it-IT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26626" name="CuadroTexto 1"/>
          <p:cNvSpPr txBox="1">
            <a:spLocks noChangeArrowheads="1"/>
          </p:cNvSpPr>
          <p:nvPr/>
        </p:nvSpPr>
        <p:spPr bwMode="auto">
          <a:xfrm>
            <a:off x="814388" y="457010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Uso di pittogrammi</a:t>
            </a:r>
          </a:p>
        </p:txBody>
      </p:sp>
      <p:sp>
        <p:nvSpPr>
          <p:cNvPr id="26627" name="CuadroTexto 5"/>
          <p:cNvSpPr txBox="1">
            <a:spLocks noChangeArrowheads="1"/>
          </p:cNvSpPr>
          <p:nvPr/>
        </p:nvSpPr>
        <p:spPr bwMode="auto">
          <a:xfrm>
            <a:off x="402432" y="5931047"/>
            <a:ext cx="1137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1200" dirty="0" smtClean="0">
                <a:latin typeface="Arial Narrow" panose="020B0606020202030204" pitchFamily="34" charset="0"/>
              </a:rPr>
              <a:t>Vázquez </a:t>
            </a:r>
            <a:r>
              <a:rPr lang="es-ES" altLang="es-ES" sz="1200" dirty="0">
                <a:latin typeface="Arial Narrow" panose="020B0606020202030204" pitchFamily="34" charset="0"/>
              </a:rPr>
              <a:t>Lara JM, Rodríguez Díaz L, Prieto Riera A, Torrecilla Rojas L. Pictograma del parto, Hospital Punta de Europa. Sevilla: Junta de Andalucía, Consejería de Salud, s.a. </a:t>
            </a:r>
            <a:r>
              <a:rPr lang="es-ES" altLang="es-ES" sz="1200" dirty="0" err="1">
                <a:latin typeface="Arial Narrow" panose="020B0606020202030204" pitchFamily="34" charset="0"/>
              </a:rPr>
              <a:t>Arabic</a:t>
            </a:r>
            <a:r>
              <a:rPr lang="es-ES" altLang="es-ES" sz="1200" dirty="0">
                <a:latin typeface="Arial Narrow" panose="020B0606020202030204" pitchFamily="34" charset="0"/>
              </a:rPr>
              <a:t> </a:t>
            </a:r>
            <a:r>
              <a:rPr lang="es-ES" altLang="es-ES" sz="1200" dirty="0" err="1">
                <a:latin typeface="Arial Narrow" panose="020B0606020202030204" pitchFamily="34" charset="0"/>
              </a:rPr>
              <a:t>version</a:t>
            </a:r>
            <a:r>
              <a:rPr lang="es-ES" altLang="es-ES" sz="1200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es-ES" altLang="es-ES" sz="1200" u="sng" dirty="0">
                <a:latin typeface="Arial Narrow" panose="020B0606020202030204" pitchFamily="34" charset="0"/>
                <a:hlinkClick r:id="rId2"/>
              </a:rPr>
              <a:t>http://www.juntadeandalucia.es/salud/sites/csalud/galerias/documentos/p_4_p_2_promocion_de_la_salud/materiales_publicados_inmigrantes/PictogramaParto_arabe.pdf</a:t>
            </a:r>
            <a:r>
              <a:rPr lang="es-ES" altLang="es-ES" sz="1200" dirty="0">
                <a:latin typeface="Arial Narrow" panose="020B0606020202030204" pitchFamily="34" charset="0"/>
              </a:rPr>
              <a:t>  (</a:t>
            </a:r>
            <a:r>
              <a:rPr lang="es-ES" altLang="es-ES" sz="1200" dirty="0" err="1">
                <a:latin typeface="Arial Narrow" panose="020B0606020202030204" pitchFamily="34" charset="0"/>
              </a:rPr>
              <a:t>retrieved</a:t>
            </a:r>
            <a:r>
              <a:rPr lang="es-ES" altLang="es-ES" sz="1200" dirty="0">
                <a:latin typeface="Arial Narrow" panose="020B0606020202030204" pitchFamily="34" charset="0"/>
              </a:rPr>
              <a:t>: </a:t>
            </a:r>
            <a:r>
              <a:rPr lang="es-ES" altLang="es-ES" sz="1200" dirty="0" err="1">
                <a:latin typeface="Arial Narrow" panose="020B0606020202030204" pitchFamily="34" charset="0"/>
              </a:rPr>
              <a:t>January</a:t>
            </a:r>
            <a:r>
              <a:rPr lang="es-ES" altLang="es-ES" sz="1200" dirty="0">
                <a:latin typeface="Arial Narrow" panose="020B0606020202030204" pitchFamily="34" charset="0"/>
              </a:rPr>
              <a:t> 14, 2015). </a:t>
            </a:r>
          </a:p>
          <a:p>
            <a:pPr algn="r"/>
            <a:endParaRPr lang="es-ES" sz="1200" i="1" dirty="0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pic>
        <p:nvPicPr>
          <p:cNvPr id="26628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694" y="1185929"/>
            <a:ext cx="84470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27650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Mediatori linguistico-culturali (Community Interpreters o Public Service Interpreters)</a:t>
            </a:r>
          </a:p>
        </p:txBody>
      </p:sp>
      <p:sp>
        <p:nvSpPr>
          <p:cNvPr id="27651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.</a:t>
            </a:r>
            <a:r>
              <a:rPr lang="it-IT" sz="20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</p:txBody>
      </p:sp>
      <p:sp>
        <p:nvSpPr>
          <p:cNvPr id="27652" name="CuadroTexto 3"/>
          <p:cNvSpPr txBox="1">
            <a:spLocks noChangeArrowheads="1"/>
          </p:cNvSpPr>
          <p:nvPr/>
        </p:nvSpPr>
        <p:spPr bwMode="auto">
          <a:xfrm>
            <a:off x="814388" y="1844675"/>
            <a:ext cx="1084897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Interpretariato come interazione e co-partecipazione, nel contesto socio-culturale.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Contesti diversi (tribunali, sanità, servizi sociali, educazione, ecc.) 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Funzioni diverse dall'interpretariato (completamento di moduli, spiegazione della terminologia, semplificazione della linguaggio, riepilogo di contenuti, ecc.)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Rapporto tra aspetti linguistici e aspetti interculturali </a:t>
            </a:r>
            <a:endParaRPr lang="it-IT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Problemi di formazione, controllo della qualità; problemi  etici.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2867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interculturale o culturale: definizioni internazionali</a:t>
            </a:r>
            <a:endParaRPr lang="it-IT" sz="2800" b="1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5604" name="Rectángulo 1"/>
          <p:cNvSpPr>
            <a:spLocks noChangeArrowheads="1"/>
          </p:cNvSpPr>
          <p:nvPr/>
        </p:nvSpPr>
        <p:spPr bwMode="auto">
          <a:xfrm>
            <a:off x="-26988" y="2166938"/>
            <a:ext cx="11344276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Mediatori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culturali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</a:p>
          <a:p>
            <a:pPr algn="just">
              <a:defRPr/>
            </a:pPr>
            <a:endParaRPr lang="en-US" sz="2000" b="1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WHO 2010: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Familiarità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con la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cultura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l'ambiente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di vita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migranti</a:t>
            </a:r>
            <a:endParaRPr lang="en-US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Colmano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divario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culturale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operatori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migranti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.</a:t>
            </a:r>
            <a:endParaRPr lang="es-ES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endParaRPr lang="es-ES" sz="16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Consiglio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europeo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2011</a:t>
            </a:r>
            <a:endParaRPr lang="it-IT" sz="2400" b="1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Informazioni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migranti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operatori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su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differenze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culturali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regole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sistemi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sociali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comportamento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Costruzione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ponti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migranti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sistemi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sociali</a:t>
            </a:r>
            <a:endParaRPr lang="en-US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Facilitazione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della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comprensione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operatori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utenti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Sostegno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prevenzione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conflitti</a:t>
            </a:r>
            <a:endParaRPr lang="it-IT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29698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interculturale: altre definizioni</a:t>
            </a:r>
            <a:endParaRPr lang="it-IT" sz="2800" b="1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9699" name="CuadroTexto 5"/>
          <p:cNvSpPr txBox="1">
            <a:spLocks noChangeArrowheads="1"/>
          </p:cNvSpPr>
          <p:nvPr/>
        </p:nvSpPr>
        <p:spPr bwMode="auto">
          <a:xfrm>
            <a:off x="814388" y="6581775"/>
            <a:ext cx="11377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.  </a:t>
            </a:r>
            <a:endParaRPr lang="it-IT" sz="1200" i="1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5604" name="Rectángulo 1"/>
          <p:cNvSpPr>
            <a:spLocks noChangeArrowheads="1"/>
          </p:cNvSpPr>
          <p:nvPr/>
        </p:nvSpPr>
        <p:spPr bwMode="auto">
          <a:xfrm>
            <a:off x="-26988" y="2166938"/>
            <a:ext cx="12074526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57600"/>
              </a:buClr>
              <a:buSzPct val="150000"/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Consiglio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europeo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2011</a:t>
            </a:r>
            <a:endParaRPr lang="es-ES" sz="2400" b="1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Mediatore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come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terza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parte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esterna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intermediario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culturale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tra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persona/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comunità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istituzioni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intermediario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", "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facilitatore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", "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conciliatore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" o "</a:t>
            </a:r>
            <a:r>
              <a:rPr lang="en-US" sz="2400" dirty="0" err="1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negoziatore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“ </a:t>
            </a:r>
          </a:p>
          <a:p>
            <a:pPr algn="just">
              <a:defRPr/>
            </a:pPr>
            <a:endParaRPr lang="es-ES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r>
              <a:rPr lang="es-ES" sz="2400" b="1" dirty="0">
                <a:solidFill>
                  <a:srgbClr val="000000"/>
                </a:solidFill>
                <a:latin typeface="Arial Narrow" pitchFamily="34" charset="0"/>
                <a:ea typeface="ＭＳ Ｐゴシック"/>
              </a:rPr>
              <a:t>Luatti 2011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Contesti in cui “persone che non condividono la stessa lingua e le medesime appartenenze culturali entrano in contatto e comunicazione” (p. 5).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Mediatore come: “agente di promozione dei processi partecipativi e di cittadinanza”, “facilitatore del processo di </a:t>
            </a:r>
            <a:r>
              <a:rPr lang="it-IT" sz="2400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cittadinizzazione</a:t>
            </a:r>
            <a:r>
              <a:rPr lang="it-IT" sz="24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/>
              </a:rPr>
              <a:t> degli stranieri” (p. 7).</a:t>
            </a:r>
            <a:endParaRPr lang="es-ES" sz="2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  <a:p>
            <a:pPr algn="just">
              <a:defRPr/>
            </a:pPr>
            <a:endParaRPr lang="it-IT" sz="20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0722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interculturale:  Quadro strategico</a:t>
            </a:r>
          </a:p>
        </p:txBody>
      </p:sp>
      <p:sp>
        <p:nvSpPr>
          <p:cNvPr id="30723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.</a:t>
            </a:r>
            <a:r>
              <a:rPr lang="it-IT" sz="20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</p:txBody>
      </p:sp>
      <p:sp>
        <p:nvSpPr>
          <p:cNvPr id="30724" name="CuadroTexto 5"/>
          <p:cNvSpPr txBox="1">
            <a:spLocks noChangeArrowheads="1"/>
          </p:cNvSpPr>
          <p:nvPr/>
        </p:nvSpPr>
        <p:spPr bwMode="auto">
          <a:xfrm>
            <a:off x="814388" y="6583363"/>
            <a:ext cx="11377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Consiglio europeo 2006;  2011.</a:t>
            </a:r>
          </a:p>
          <a:p>
            <a:pPr algn="r"/>
            <a:endParaRPr lang="it-IT" sz="12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30725" name="Rectángulo 7"/>
          <p:cNvSpPr>
            <a:spLocks noChangeArrowheads="1"/>
          </p:cNvSpPr>
          <p:nvPr/>
        </p:nvSpPr>
        <p:spPr bwMode="auto">
          <a:xfrm>
            <a:off x="527050" y="2781300"/>
            <a:ext cx="11222038" cy="2678113"/>
          </a:xfrm>
          <a:prstGeom prst="rect">
            <a:avLst/>
          </a:prstGeom>
          <a:noFill/>
          <a:ln w="9525">
            <a:solidFill>
              <a:srgbClr val="C57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Consiglio Europeo, Risoluzione 218 (2006) sul ruolo delle autorità locali e regionali  per l’accesso ai diritti da parte degli immigrati.</a:t>
            </a:r>
            <a:r>
              <a:rPr lang="en-U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  <a:p>
            <a:pPr algn="just"/>
            <a:endParaRPr lang="en-US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/>
            <a:r>
              <a:rPr lang="en-U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Il Congresso consiglia ai paesi, alle città e alle regioni degli stati membri del Consiglio Europeo: (…) di fornire assistenza agli immigrati attraverso l'impiego di </a:t>
            </a:r>
            <a:r>
              <a:rPr lang="en-US" sz="24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mediatori</a:t>
            </a:r>
            <a:r>
              <a:rPr lang="en-US" sz="2400" b="1">
                <a:solidFill>
                  <a:srgbClr val="C576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della loro cultura di appartenenza all'interno delle amministrazioni locali e regionali e all'interno del sistema ospedaliero.</a:t>
            </a:r>
            <a:endParaRPr lang="it-IT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1" descr="8096617837_d4b0634ea9_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78588" y="4724400"/>
            <a:ext cx="57134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814388" y="134143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1747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linguistico-culturale</a:t>
            </a:r>
            <a:endParaRPr lang="it-IT" sz="2800" b="1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30724" name="CuadroTexto 3"/>
          <p:cNvSpPr txBox="1">
            <a:spLocks noChangeArrowheads="1"/>
          </p:cNvSpPr>
          <p:nvPr/>
        </p:nvSpPr>
        <p:spPr bwMode="auto">
          <a:xfrm>
            <a:off x="719138" y="1857375"/>
            <a:ext cx="1084897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rgbClr val="D6631A"/>
              </a:buClr>
              <a:buSzPct val="150000"/>
              <a:defRPr/>
            </a:pPr>
            <a:r>
              <a:rPr lang="en-US" altLang="ja-JP" sz="2400" b="1" dirty="0" err="1">
                <a:solidFill>
                  <a:srgbClr val="000000"/>
                </a:solidFill>
                <a:latin typeface="Arial Narrow" pitchFamily="34" charset="0"/>
              </a:rPr>
              <a:t>Attività</a:t>
            </a: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b="1" dirty="0" err="1">
                <a:solidFill>
                  <a:srgbClr val="000000"/>
                </a:solidFill>
                <a:latin typeface="Arial Narrow" pitchFamily="34" charset="0"/>
              </a:rPr>
              <a:t>rilevanti</a:t>
            </a:r>
            <a:endParaRPr lang="en-US" altLang="ja-JP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1.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Mediazione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linguistica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2.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Spiegazione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significati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culturali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3.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Informazioni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consigli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sostegno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nelle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procedure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amministrative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sanitarie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4.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Riduzione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degli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stereotipi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5.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Miglioramento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del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dialogo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tra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migranti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contesti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istituzionali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6.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Gestione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di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eventuali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conflitti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negoziazioni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7.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Protezione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diritti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migranti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8.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Promozione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ed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educazione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sanitaria.</a:t>
            </a:r>
          </a:p>
          <a:p>
            <a:pPr marL="285750" indent="-285750" algn="just">
              <a:buClr>
                <a:srgbClr val="D6631A"/>
              </a:buClr>
              <a:buSzPct val="150000"/>
              <a:defRPr/>
            </a:pPr>
            <a:endParaRPr lang="it-IT" sz="1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</p:txBody>
      </p:sp>
      <p:pic>
        <p:nvPicPr>
          <p:cNvPr id="31749" name="Imagen 5" descr="8096615047_e0a9e3dc26_o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151688" y="1844675"/>
            <a:ext cx="504031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1" descr="8096617837_d4b0634ea9_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478588" y="4724400"/>
            <a:ext cx="57134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14388" y="134143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2771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linguistico-culturale</a:t>
            </a:r>
            <a:endParaRPr lang="it-IT" sz="2800" b="1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30724" name="CuadroTexto 3"/>
          <p:cNvSpPr txBox="1">
            <a:spLocks noChangeArrowheads="1"/>
          </p:cNvSpPr>
          <p:nvPr/>
        </p:nvSpPr>
        <p:spPr bwMode="auto">
          <a:xfrm>
            <a:off x="719138" y="1857375"/>
            <a:ext cx="10848975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rgbClr val="D6631A"/>
              </a:buClr>
              <a:buSzPct val="150000"/>
              <a:defRPr/>
            </a:pPr>
            <a:endParaRPr lang="en-US" altLang="ja-JP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lnSpc>
                <a:spcPct val="130000"/>
              </a:lnSpc>
              <a:buClr>
                <a:srgbClr val="D6631A"/>
              </a:buClr>
              <a:buSzPct val="150000"/>
              <a:defRPr/>
            </a:pPr>
            <a:endParaRPr lang="en-US" altLang="ja-JP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lnSpc>
                <a:spcPct val="130000"/>
              </a:lnSpc>
              <a:buClr>
                <a:srgbClr val="D6631A"/>
              </a:buClr>
              <a:buSzPct val="150000"/>
              <a:defRPr/>
            </a:pPr>
            <a:r>
              <a:rPr lang="en-US" altLang="ja-JP" sz="2400" b="1" dirty="0" err="1">
                <a:solidFill>
                  <a:srgbClr val="000000"/>
                </a:solidFill>
                <a:latin typeface="Arial Narrow" pitchFamily="34" charset="0"/>
              </a:rPr>
              <a:t>Profilo</a:t>
            </a: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b="1" dirty="0" err="1">
                <a:solidFill>
                  <a:srgbClr val="000000"/>
                </a:solidFill>
                <a:latin typeface="Arial Narrow" pitchFamily="34" charset="0"/>
              </a:rPr>
              <a:t>professionale</a:t>
            </a:r>
            <a:endParaRPr lang="en-US" altLang="ja-JP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800100" lvl="1" indent="-342900" algn="just">
              <a:lnSpc>
                <a:spcPct val="12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  <a:defRPr/>
            </a:pPr>
            <a:endParaRPr lang="en-US" altLang="ja-JP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Spesso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background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transculturale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endParaRPr lang="en-U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D6631A"/>
              </a:buClr>
              <a:buSzPct val="100000"/>
              <a:defRPr/>
            </a:pP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Importanza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della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formazione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professionale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e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delle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abilità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  <a:latin typeface="Arial Narrow" pitchFamily="34" charset="0"/>
              </a:rPr>
              <a:t>comunicative</a:t>
            </a:r>
            <a:r>
              <a:rPr lang="en-US" altLang="ja-JP" sz="24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pPr marL="285750" indent="-285750" algn="just">
              <a:buClr>
                <a:srgbClr val="D6631A"/>
              </a:buClr>
              <a:buSzPct val="150000"/>
              <a:defRPr/>
            </a:pPr>
            <a:endParaRPr lang="it-IT" sz="14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</p:txBody>
      </p:sp>
      <p:pic>
        <p:nvPicPr>
          <p:cNvPr id="32773" name="Imagen 5" descr="8096615047_e0a9e3dc26_o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151688" y="1844675"/>
            <a:ext cx="504031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379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000000"/>
                </a:solidFill>
                <a:ea typeface="MS PGothic"/>
                <a:cs typeface="MS PGothic"/>
              </a:rPr>
              <a:t>Mediazione linguistica e mediazione interculturale</a:t>
            </a:r>
          </a:p>
        </p:txBody>
      </p:sp>
      <p:sp>
        <p:nvSpPr>
          <p:cNvPr id="5123" name="CuadroTexto 3"/>
          <p:cNvSpPr txBox="1">
            <a:spLocks noChangeArrowheads="1"/>
          </p:cNvSpPr>
          <p:nvPr/>
        </p:nvSpPr>
        <p:spPr bwMode="auto">
          <a:xfrm>
            <a:off x="431800" y="2276475"/>
            <a:ext cx="10847388" cy="347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b="1" dirty="0" smtClean="0">
              <a:solidFill>
                <a:srgbClr val="000000"/>
              </a:solidFill>
              <a:latin typeface="Arial Narrow" charset="0"/>
            </a:endParaRPr>
          </a:p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b="1" dirty="0">
              <a:solidFill>
                <a:srgbClr val="000000"/>
              </a:solidFill>
              <a:latin typeface="Arial Narrow" charset="0"/>
            </a:endParaRPr>
          </a:p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b="1" dirty="0" smtClean="0">
              <a:solidFill>
                <a:srgbClr val="000000"/>
              </a:solidFill>
              <a:latin typeface="Arial Narrow" charset="0"/>
            </a:endParaRPr>
          </a:p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b="1" dirty="0" smtClean="0">
              <a:solidFill>
                <a:srgbClr val="000000"/>
              </a:solidFill>
              <a:latin typeface="Arial Narrow" charset="0"/>
            </a:endParaRPr>
          </a:p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b="1" dirty="0" smtClean="0">
                <a:solidFill>
                  <a:srgbClr val="000000"/>
                </a:solidFill>
                <a:latin typeface="Arial Narrow" charset="0"/>
              </a:rPr>
              <a:t>La mediazione interculturale si svolge primariamente attraverso la traduzione (come mediazione linguistica), nell’incontro tra operatore e paziente.</a:t>
            </a:r>
          </a:p>
          <a:p>
            <a:pPr marL="457200" lvl="1" indent="0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 smtClean="0">
              <a:solidFill>
                <a:srgbClr val="000000"/>
              </a:solidFill>
              <a:latin typeface="Arial Narrow" charset="0"/>
            </a:endParaRPr>
          </a:p>
          <a:p>
            <a:pPr lvl="1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altLang="ja-JP" sz="2400" dirty="0">
              <a:solidFill>
                <a:srgbClr val="000000"/>
              </a:solidFill>
              <a:latin typeface="Arial Narrow" charset="0"/>
            </a:endParaRPr>
          </a:p>
          <a:p>
            <a:pPr lvl="1" algn="just" eaLnBrk="1" hangingPunct="1">
              <a:lnSpc>
                <a:spcPts val="2400"/>
              </a:lnSpc>
              <a:buClr>
                <a:srgbClr val="D6631A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" altLang="ja-JP" dirty="0" smtClean="0">
              <a:solidFill>
                <a:srgbClr val="000000"/>
              </a:solidFill>
              <a:latin typeface="Arial Narrow" charset="0"/>
            </a:endParaRPr>
          </a:p>
          <a:p>
            <a:pPr marL="0" indent="0" algn="just" eaLnBrk="1" hangingPunct="1">
              <a:buClr>
                <a:srgbClr val="D6631A"/>
              </a:buClr>
              <a:buSzPct val="150000"/>
              <a:defRPr/>
            </a:pPr>
            <a:endParaRPr lang="it-IT" dirty="0" smtClean="0">
              <a:solidFill>
                <a:srgbClr val="000000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125538"/>
            <a:ext cx="109728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altLang="it-IT" sz="2400" b="1" smtClean="0">
                <a:latin typeface="Arial Narrow" pitchFamily="34" charset="0"/>
              </a:rPr>
              <a:t>Schema dei contenuti</a:t>
            </a:r>
          </a:p>
          <a:p>
            <a:pPr algn="ctr">
              <a:buFont typeface="Arial" charset="0"/>
              <a:buNone/>
            </a:pPr>
            <a:endParaRPr lang="es-ES" altLang="it-IT" sz="2000" b="1" smtClean="0">
              <a:solidFill>
                <a:srgbClr val="000090"/>
              </a:solidFill>
              <a:latin typeface="Arial Narrow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Elementi chiave nella comunicazione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Ostacoli alla comunicazione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Facilitatori della comunicazione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4. Processo di negoziazione</a:t>
            </a:r>
            <a:r>
              <a:rPr lang="es-ES" altLang="it-IT" sz="2000" smtClean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5. Gestione dei conflitti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6. Comunicare cattive notizie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D6631A"/>
              </a:buClr>
              <a:buSzPct val="150000"/>
            </a:pPr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27650" y="4221163"/>
            <a:ext cx="6864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4819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28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endParaRPr lang="es-ES" sz="28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endParaRPr lang="es-ES" sz="28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endParaRPr lang="es-ES" sz="28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endParaRPr lang="es-ES" sz="2800" b="1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r>
              <a:rPr lang="es-ES" sz="28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Attività 3:  mediazione linguistico-culturale</a:t>
            </a:r>
          </a:p>
        </p:txBody>
      </p:sp>
      <p:sp>
        <p:nvSpPr>
          <p:cNvPr id="34820" name="CuadroTexto 3"/>
          <p:cNvSpPr txBox="1">
            <a:spLocks noChangeArrowheads="1"/>
          </p:cNvSpPr>
          <p:nvPr/>
        </p:nvSpPr>
        <p:spPr bwMode="auto">
          <a:xfrm>
            <a:off x="495300" y="2197100"/>
            <a:ext cx="111934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it-IT" altLang="ja-JP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it-IT" altLang="ja-JP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</a:pPr>
            <a:r>
              <a:rPr lang="it-IT" sz="20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</a:pPr>
            <a:endParaRPr lang="it-IT" altLang="ja-JP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285750" indent="-285750" algn="just">
              <a:buClr>
                <a:srgbClr val="D6631A"/>
              </a:buClr>
              <a:buSzPct val="150000"/>
            </a:pPr>
            <a:endParaRPr lang="it-IT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34821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.</a:t>
            </a:r>
            <a:r>
              <a:rPr lang="it-IT" sz="20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1" descr="8096637230_5d91b20f6f_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116763" y="3860800"/>
            <a:ext cx="5054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5843" name="CuadroTexto 3"/>
          <p:cNvSpPr txBox="1">
            <a:spLocks noChangeArrowheads="1"/>
          </p:cNvSpPr>
          <p:nvPr/>
        </p:nvSpPr>
        <p:spPr bwMode="auto">
          <a:xfrm>
            <a:off x="239713" y="1557338"/>
            <a:ext cx="111267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1. La mediazione linguistica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non è mai traduzione fedele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. 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2. Il mediatore è un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coordinatore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 dell’interazione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3. La mediazione linguistica richiede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collaborazione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 tra operatore e mediatore (attraverso interazioni dirette)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4. La mediazione linguistica richiede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azioni autonome di approfondimento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 del punto di vista del paziente (attraverso interazioni dirette)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5. La traduzione avviene spesso dopo le interazioni dirette con operatori e/o pazienti, come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riassunto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.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6. La mediazione linguistica può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facilitare il dialogo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, ma anche 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creare problemi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 di comunicazione.</a:t>
            </a:r>
          </a:p>
          <a:p>
            <a:pPr lvl="1" algn="just">
              <a:lnSpc>
                <a:spcPct val="150000"/>
              </a:lnSpc>
              <a:buClr>
                <a:srgbClr val="D6631A"/>
              </a:buClr>
              <a:buSzPct val="100000"/>
            </a:pP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7.</a:t>
            </a:r>
            <a:r>
              <a:rPr lang="es-ES" altLang="ja-JP" sz="2000" b="1">
                <a:solidFill>
                  <a:srgbClr val="000000"/>
                </a:solidFill>
                <a:latin typeface="Arial Narrow" pitchFamily="34" charset="0"/>
                <a:cs typeface="MS PGothic"/>
              </a:rPr>
              <a:t> L’operatore può collaborare</a:t>
            </a:r>
            <a:r>
              <a:rPr lang="es-ES" altLang="ja-JP" sz="2000">
                <a:solidFill>
                  <a:srgbClr val="000000"/>
                </a:solidFill>
                <a:latin typeface="Arial Narrow" pitchFamily="34" charset="0"/>
                <a:cs typeface="MS PGothic"/>
              </a:rPr>
              <a:t> nel rendere la mediazione “dialogica”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1" descr="8096637230_5d91b20f6f_o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116763" y="3860800"/>
            <a:ext cx="5054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6867" name="CuadroTexto 1"/>
          <p:cNvSpPr txBox="1">
            <a:spLocks noChangeArrowheads="1"/>
          </p:cNvSpPr>
          <p:nvPr/>
        </p:nvSpPr>
        <p:spPr bwMode="auto">
          <a:xfrm>
            <a:off x="814388" y="1220788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linguistico-culturale: sintesi</a:t>
            </a:r>
          </a:p>
        </p:txBody>
      </p:sp>
      <p:sp>
        <p:nvSpPr>
          <p:cNvPr id="32772" name="CuadroTexto 3"/>
          <p:cNvSpPr txBox="1">
            <a:spLocks noChangeArrowheads="1"/>
          </p:cNvSpPr>
          <p:nvPr/>
        </p:nvSpPr>
        <p:spPr bwMode="auto">
          <a:xfrm>
            <a:off x="239713" y="1557338"/>
            <a:ext cx="11126787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buClr>
                <a:srgbClr val="D6631A"/>
              </a:buClr>
              <a:buSzPct val="150000"/>
              <a:defRPr/>
            </a:pPr>
            <a:endParaRPr lang="es-ES" altLang="ja-JP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  <a:defRPr/>
            </a:pPr>
            <a:endParaRPr lang="it-IT" altLang="ja-JP" sz="15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1. Abilità comunicative, consapevolezza culturale e conoscenza del contesto organizzativo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2. Modi effficaci di coordinamento dell’interazione (cooperazione e collaborazione) 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3. Apertura, empatia, ascolto riflessivo, riformulazioni 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4. Rispetto per le scelte, i valori e i bisogni (approccio centrato sulla persona).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5. Riconoscimento delle abilità e dell'autonomia personale.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6. Mediazione delle informazioni necessarie per prendere decisioni.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891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linguistico-culturale: difficoltà</a:t>
            </a:r>
            <a:r>
              <a:rPr lang="it-IT" sz="28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</p:txBody>
      </p:sp>
      <p:sp>
        <p:nvSpPr>
          <p:cNvPr id="38915" name="CuadroTexto 3"/>
          <p:cNvSpPr txBox="1">
            <a:spLocks noChangeArrowheads="1"/>
          </p:cNvSpPr>
          <p:nvPr/>
        </p:nvSpPr>
        <p:spPr bwMode="auto">
          <a:xfrm>
            <a:off x="431800" y="2276475"/>
            <a:ext cx="115204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Mediazione linguistica efficace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Interpretazione dei significati culturali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Rimozione degli</a:t>
            </a:r>
            <a:r>
              <a:rPr 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ostacoli alla comunicazione medico/paziente</a:t>
            </a:r>
            <a:endParaRPr lang="es-ES" altLang="ja-JP" sz="2400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Aspettative eccessive di operatori e/omigranti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Riluttanza di operatori e/o migranti ad accettare la mediazione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Inadeguatezza degli spazi per accogliere i migranti</a:t>
            </a:r>
            <a:endParaRPr lang="es-ES" altLang="ja-JP" sz="2400">
              <a:solidFill>
                <a:srgbClr val="000000"/>
              </a:solidFill>
              <a:latin typeface="Arial Narrow" pitchFamily="34" charset="0"/>
              <a:cs typeface="MS PGothic"/>
            </a:endParaRP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Sostegno nelle pratiche amministrative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Miglioramenti dei determinanti sociali della salute 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Mancanza di </a:t>
            </a:r>
            <a:r>
              <a:rPr 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sostegno </a:t>
            </a: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e supervisione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Isolamento</a:t>
            </a:r>
            <a:r>
              <a:rPr 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dal</a:t>
            </a:r>
            <a:r>
              <a:rPr 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 s</a:t>
            </a: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istema</a:t>
            </a:r>
            <a:r>
              <a:rPr 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s-ES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sanitario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Mancanza di risorse finanziarie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e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salari ridotti </a:t>
            </a:r>
          </a:p>
          <a:p>
            <a:pPr marL="800100" lvl="1" indent="-342900" algn="just">
              <a:buClr>
                <a:srgbClr val="D6631A"/>
              </a:buClr>
              <a:buSzPct val="100000"/>
              <a:buFont typeface="Arial" charset="0"/>
              <a:buChar char="•"/>
            </a:pP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Mancanza di riconoscimento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professionale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e opportunità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di</a:t>
            </a:r>
            <a:r>
              <a:rPr lang="it-IT" sz="2400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it-IT" altLang="ja-JP" sz="2400">
                <a:solidFill>
                  <a:srgbClr val="000000"/>
                </a:solidFill>
                <a:latin typeface="Arial Narrow" pitchFamily="34" charset="0"/>
                <a:cs typeface="MS PGothic"/>
              </a:rPr>
              <a:t>carriera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n 1" descr="8096637230_5d91b20f6f_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116763" y="3860800"/>
            <a:ext cx="5054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39939" name="CuadroTexto 1"/>
          <p:cNvSpPr txBox="1">
            <a:spLocks noChangeArrowheads="1"/>
          </p:cNvSpPr>
          <p:nvPr/>
        </p:nvSpPr>
        <p:spPr bwMode="auto">
          <a:xfrm>
            <a:off x="814388" y="1220788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Mediazione linguistico-culturale: strategie dei servizi</a:t>
            </a:r>
          </a:p>
        </p:txBody>
      </p:sp>
      <p:sp>
        <p:nvSpPr>
          <p:cNvPr id="32772" name="CuadroTexto 3"/>
          <p:cNvSpPr txBox="1">
            <a:spLocks noChangeArrowheads="1"/>
          </p:cNvSpPr>
          <p:nvPr/>
        </p:nvSpPr>
        <p:spPr bwMode="auto">
          <a:xfrm>
            <a:off x="239713" y="1557338"/>
            <a:ext cx="1112678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buClr>
                <a:srgbClr val="D6631A"/>
              </a:buClr>
              <a:buSzPct val="150000"/>
              <a:defRPr/>
            </a:pPr>
            <a:endParaRPr lang="es-ES" altLang="ja-JP" dirty="0">
              <a:solidFill>
                <a:srgbClr val="000000"/>
              </a:solidFill>
              <a:latin typeface="Arial Narrow" pitchFamily="34" charset="0"/>
            </a:endParaRPr>
          </a:p>
          <a:p>
            <a:pPr marL="857250" lvl="1" indent="-285750" algn="just">
              <a:lnSpc>
                <a:spcPts val="24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  <a:defRPr/>
            </a:pPr>
            <a:endParaRPr lang="es-ES" altLang="ja-JP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857250" lvl="1" indent="-285750" algn="just">
              <a:lnSpc>
                <a:spcPts val="24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  <a:defRPr/>
            </a:pPr>
            <a:endParaRPr lang="es-ES" altLang="ja-JP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1. Riconoscimento istituzionale 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2. Collaborazione con mediatori professionisti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3. Definizione del ruolo e del contesto d'azione del mediatore </a:t>
            </a: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endParaRPr lang="es-ES" altLang="ja-JP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571500" lvl="1" algn="just">
              <a:lnSpc>
                <a:spcPts val="2400"/>
              </a:lnSpc>
              <a:buClr>
                <a:srgbClr val="D6631A"/>
              </a:buClr>
              <a:buSzPct val="100000"/>
              <a:defRPr/>
            </a:pPr>
            <a:r>
              <a:rPr lang="es-ES" altLang="ja-JP" sz="2400" dirty="0">
                <a:solidFill>
                  <a:srgbClr val="000000"/>
                </a:solidFill>
                <a:latin typeface="Arial Narrow" pitchFamily="34" charset="0"/>
              </a:rPr>
              <a:t>4. Ricerca e valutazione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  <a:defRPr/>
            </a:pPr>
            <a:endParaRPr lang="it-IT" altLang="ja-JP" sz="1500" dirty="0">
              <a:solidFill>
                <a:srgbClr val="000000"/>
              </a:solidFill>
              <a:latin typeface="Arial Narrow" pitchFamily="34" charset="0"/>
            </a:endParaRPr>
          </a:p>
          <a:p>
            <a:pPr marL="857250" lvl="1" indent="-285750" algn="just">
              <a:lnSpc>
                <a:spcPts val="24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  <a:defRPr/>
            </a:pPr>
            <a:endParaRPr lang="it-IT" altLang="ja-JP" sz="150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 algn="just">
              <a:buClr>
                <a:srgbClr val="D6631A"/>
              </a:buClr>
              <a:buSzPct val="150000"/>
              <a:defRPr/>
            </a:pPr>
            <a:endParaRPr lang="it-IT" sz="1500" dirty="0">
              <a:solidFill>
                <a:srgbClr val="000000"/>
              </a:solidFill>
              <a:latin typeface="Arial Narrow" pitchFamily="34" charset="0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623888" y="1412875"/>
            <a:ext cx="109347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it-IT">
              <a:ea typeface="MS PGothic"/>
              <a:cs typeface="MS PGothic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814388" y="3795713"/>
            <a:ext cx="103695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s-ES" altLang="it-IT" sz="1600" b="1" dirty="0" smtClean="0">
                <a:solidFill>
                  <a:srgbClr val="D6631A"/>
                </a:solidFill>
                <a:latin typeface="Arial Narrow" pitchFamily="34" charset="0"/>
              </a:rPr>
              <a:t>  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s-ES" alt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4513" y="1125538"/>
            <a:ext cx="11025187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altLang="it-IT" sz="28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Approccio dialogico: funzioni</a:t>
            </a:r>
          </a:p>
          <a:p>
            <a:pPr marL="342900" indent="-342900" algn="just" eaLnBrk="0" hangingPunct="0">
              <a:buSzPct val="100000"/>
              <a:buFont typeface="Arial" panose="020B0604020202020204" pitchFamily="34" charset="0"/>
              <a:buChar char="•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1. Definizione del problema </a:t>
            </a:r>
          </a:p>
          <a:p>
            <a:pPr algn="just" eaLnBrk="0" hangingPunct="0">
              <a:buSzPct val="100000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2. Ricerca di soluzioni soddisfacenti </a:t>
            </a:r>
          </a:p>
          <a:p>
            <a:pPr algn="just" eaLnBrk="0" hangingPunct="0">
              <a:buSzPct val="100000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3. Comprensione reciproca </a:t>
            </a:r>
          </a:p>
          <a:p>
            <a:pPr algn="just" eaLnBrk="0" hangingPunct="0">
              <a:buSzPct val="100000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4. Negoziazione della formulazione o dell'applicazione di una soluzione</a:t>
            </a:r>
          </a:p>
          <a:p>
            <a:pPr marL="342900" indent="-342900" algn="just" eaLnBrk="0" hangingPunct="0">
              <a:buSzPct val="100000"/>
              <a:buFont typeface="Arial" panose="020B0604020202020204" pitchFamily="34" charset="0"/>
              <a:buChar char="•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623888" y="1412875"/>
            <a:ext cx="109347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it-IT">
              <a:ea typeface="MS PGothic"/>
              <a:cs typeface="MS PGothic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814388" y="3795713"/>
            <a:ext cx="103695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s-ES" altLang="it-IT" sz="1600" b="1" dirty="0" smtClean="0">
                <a:solidFill>
                  <a:srgbClr val="D6631A"/>
                </a:solidFill>
                <a:latin typeface="Arial Narrow" pitchFamily="34" charset="0"/>
              </a:rPr>
              <a:t>  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s-ES" alt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4513" y="981075"/>
            <a:ext cx="11025187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endParaRPr lang="es-ES" altLang="it-IT" sz="2800" b="1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ctr" eaLnBrk="0" hangingPunct="0">
              <a:buSzPct val="100000"/>
              <a:defRPr/>
            </a:pPr>
            <a:r>
              <a:rPr lang="es-ES" altLang="it-IT" sz="28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Approccio dialogico: modalità</a:t>
            </a:r>
          </a:p>
          <a:p>
            <a:pPr marL="342900" indent="-342900" algn="just" eaLnBrk="0" hangingPunct="0">
              <a:buSzPct val="100000"/>
              <a:buFont typeface="Arial" panose="020B0604020202020204" pitchFamily="34" charset="0"/>
              <a:buChar char="•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marL="342900" indent="-342900" algn="just" eaLnBrk="0" hangingPunct="0">
              <a:buSzPct val="100000"/>
              <a:buFont typeface="Arial" panose="020B0604020202020204" pitchFamily="34" charset="0"/>
              <a:buChar char="•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1. Ascoltare con rispetto e apertura</a:t>
            </a: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2. Considerare la situazione dal punto di vista dell'interlocutore</a:t>
            </a: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3. Permettere all'interlocutore di spiegare il suo modo di vedere una situazione o un problema</a:t>
            </a: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4. Riconoscere analogie e differenze tra le possibili interpretazioni </a:t>
            </a: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5. Cercare un terreno comune </a:t>
            </a:r>
          </a:p>
          <a:p>
            <a:pPr algn="just" eaLnBrk="0" hangingPunct="0">
              <a:buSzPct val="100000"/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6. Essere aperti a compromessi per trovare soluzioni soddisfacenti e raggiungere un accordo.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623888" y="1412875"/>
            <a:ext cx="109347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it-IT">
              <a:ea typeface="MS PGothic"/>
              <a:cs typeface="MS PGothic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814388" y="3795713"/>
            <a:ext cx="10369550" cy="647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s-ES" altLang="it-IT" sz="1600" b="1" dirty="0" smtClean="0">
                <a:solidFill>
                  <a:srgbClr val="D6631A"/>
                </a:solidFill>
                <a:latin typeface="Arial Narrow" pitchFamily="34" charset="0"/>
              </a:rPr>
              <a:t>  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s-ES" alt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4513" y="1125538"/>
            <a:ext cx="11025187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SzPct val="100000"/>
              <a:defRPr/>
            </a:pPr>
            <a:r>
              <a:rPr lang="es-ES" altLang="it-IT" sz="2800" b="1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	Promuovere una cultura del dialogo:</a:t>
            </a:r>
            <a:r>
              <a:rPr lang="es-ES" altLang="it-IT" sz="28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1. Incoraggiare il rispetto reciproco, la reciprocità e l‘uguaglianza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2. Incoraggiare apertura e ascolto riflessivo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3. Riconoscere i possibili filtri culturali presenti nella comunicazione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4. Tener conto dello spazio di manovra e delle risorse istituzionali 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5. Evitare di esprimere critiche, giudizi di valore, credenze, convinzioni </a:t>
            </a:r>
          </a:p>
          <a:p>
            <a:pPr lvl="1" eaLnBrk="0" hangingPunct="0">
              <a:buClr>
                <a:srgbClr val="D6631A"/>
              </a:buClr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lvl="1" eaLnBrk="0" hangingPunct="0">
              <a:buClr>
                <a:srgbClr val="D6631A"/>
              </a:buClr>
              <a:defRPr/>
            </a:pPr>
            <a:r>
              <a:rPr lang="es-ES" altLang="it-IT" sz="2400" dirty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6. Separare il problema dalla persona</a:t>
            </a:r>
            <a:endParaRPr lang="es-ES" altLang="it-IT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 algn="just" eaLnBrk="0" hangingPunct="0">
              <a:buSzPct val="100000"/>
              <a:buFont typeface="Arial" panose="020B0604020202020204" pitchFamily="34" charset="0"/>
              <a:buChar char="•"/>
              <a:defRPr/>
            </a:pPr>
            <a:endParaRPr lang="es-ES" altLang="it-IT" sz="24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it-IT"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4403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800" b="1">
                <a:latin typeface="Arial Narrow" pitchFamily="34" charset="0"/>
                <a:ea typeface="MS PGothic"/>
                <a:cs typeface="MS PGothic"/>
              </a:rPr>
              <a:t>Dialogo interculturale</a:t>
            </a:r>
            <a:r>
              <a:rPr lang="es-ES" altLang="it-IT" sz="2800" b="1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?</a:t>
            </a:r>
          </a:p>
        </p:txBody>
      </p:sp>
      <p:sp>
        <p:nvSpPr>
          <p:cNvPr id="44035" name="CuadroTexto 5"/>
          <p:cNvSpPr txBox="1">
            <a:spLocks noChangeArrowheads="1"/>
          </p:cNvSpPr>
          <p:nvPr/>
        </p:nvSpPr>
        <p:spPr bwMode="auto">
          <a:xfrm>
            <a:off x="241300" y="6583363"/>
            <a:ext cx="1195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altLang="it-IT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Consiglio d'Europa 2008.</a:t>
            </a:r>
            <a:r>
              <a:rPr lang="es-ES" altLang="it-IT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44036" name="CuadroTexto 9"/>
          <p:cNvSpPr txBox="1">
            <a:spLocks noChangeArrowheads="1"/>
          </p:cNvSpPr>
          <p:nvPr/>
        </p:nvSpPr>
        <p:spPr bwMode="auto">
          <a:xfrm>
            <a:off x="334963" y="2708275"/>
            <a:ext cx="11425237" cy="3416300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Con dialogo interculturale si intende un processo che prevede uno scambio di vedute aperto e rispettoso tra individui e gruppi con patrimoni e background etnici, culturali, religiosi e linguistici diversi, sulla base della comprensione e del rispetto reciproci. Il dialogo interculturale richiede libertà e capacità di espressione, nonché la volontà e la capacità di ascolto delle opinioni altrui. Il dialogo interculturale contribuisce all'integrazione politica, sociale, culturale ed economica e alla coesione delle società culturalmente diverse. </a:t>
            </a:r>
          </a:p>
          <a:p>
            <a:pPr algn="just" eaLnBrk="0" hangingPunct="0">
              <a:buSzPct val="10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(Consiglio d'Europa 2008: 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Marcador de contenido"/>
          <p:cNvSpPr>
            <a:spLocks noGrp="1"/>
          </p:cNvSpPr>
          <p:nvPr>
            <p:ph idx="4294967295"/>
          </p:nvPr>
        </p:nvSpPr>
        <p:spPr>
          <a:xfrm>
            <a:off x="719138" y="1268413"/>
            <a:ext cx="10972800" cy="54340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Lavoro di squadra  e pratiche collaborative (1)</a:t>
            </a:r>
          </a:p>
          <a:p>
            <a:pPr>
              <a:buFont typeface="Arial" charset="0"/>
              <a:buNone/>
            </a:pPr>
            <a:endParaRPr lang="es-ES" altLang="it-IT" sz="18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18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La comunicazione è importante per la collaborazione 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Le incomprensioni sui ruoli tra operatori sanitari provocano divergenze nell'assistenza e diversità di approcci per raggiungere gli stessi obiettivi. 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Le competenze comunicative promuovono un lavoro di squadra efficace.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341438"/>
            <a:ext cx="10972800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Obiettivi della presentazione: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Individuare ostacoli e facilitatori della comunicazione 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Individuare gli aspetti della gestione dei conflitti e dei processi di negoziazione.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Analizzare l'importanza delle tecniche di comunicazione delle cattive notizie.</a:t>
            </a:r>
          </a:p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Obiettivi delle attività: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Esercitare le capacità di negoziazione e collaborazione. 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Contribuire alla comunicazione con esempi di buone pratiche.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Riflettere sull'applicazione del processo di negoziazione.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Riflettere sulla gestione dei conflitti.</a:t>
            </a:r>
          </a:p>
          <a:p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2 Marcador de contenido"/>
          <p:cNvSpPr>
            <a:spLocks noGrp="1"/>
          </p:cNvSpPr>
          <p:nvPr>
            <p:ph idx="4294967295"/>
          </p:nvPr>
        </p:nvSpPr>
        <p:spPr>
          <a:xfrm>
            <a:off x="719138" y="1268413"/>
            <a:ext cx="10972800" cy="54340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Lavoro di squadra  e pratiche collaborative (2)</a:t>
            </a:r>
          </a:p>
          <a:p>
            <a:pPr>
              <a:buFont typeface="Arial" charset="0"/>
              <a:buNone/>
            </a:pPr>
            <a:endParaRPr lang="es-ES" altLang="it-IT" sz="1800" b="1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Rispetto per gli altri membri della squadra 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Consapevolezza dei ruoli e delle pratiche di comunicazione efficace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Lavoro di squadra anche con il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personale non sanitario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(assistenti sociali, addetti alla reception, amministratori, ecc.)</a:t>
            </a:r>
            <a:r>
              <a:rPr lang="es-ES" altLang="it-IT" sz="2000" i="1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es-ES" altLang="it-IT" sz="2000" i="1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altLang="it-IT">
              <a:ea typeface="MS PGothic"/>
              <a:cs typeface="MS PGothic"/>
            </a:endParaRPr>
          </a:p>
        </p:txBody>
      </p:sp>
      <p:sp>
        <p:nvSpPr>
          <p:cNvPr id="47106" name="CuadroTexto 1"/>
          <p:cNvSpPr txBox="1">
            <a:spLocks noChangeArrowheads="1"/>
          </p:cNvSpPr>
          <p:nvPr/>
        </p:nvSpPr>
        <p:spPr bwMode="auto">
          <a:xfrm>
            <a:off x="814388" y="1268413"/>
            <a:ext cx="969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4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	</a:t>
            </a:r>
            <a:r>
              <a:rPr lang="es-ES" altLang="it-IT" sz="2800" b="1">
                <a:latin typeface="Arial Narrow" pitchFamily="34" charset="0"/>
                <a:ea typeface="MS PGothic"/>
                <a:cs typeface="MS PGothic"/>
              </a:rPr>
              <a:t>Conflitti e gestione dei conflitti</a:t>
            </a:r>
          </a:p>
        </p:txBody>
      </p:sp>
      <p:sp>
        <p:nvSpPr>
          <p:cNvPr id="19460" name="CuadroTexto 3"/>
          <p:cNvSpPr txBox="1">
            <a:spLocks noChangeArrowheads="1"/>
          </p:cNvSpPr>
          <p:nvPr/>
        </p:nvSpPr>
        <p:spPr bwMode="auto">
          <a:xfrm>
            <a:off x="431800" y="2205038"/>
            <a:ext cx="11233150" cy="3724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r>
              <a:rPr lang="es-ES" altLang="it-IT" sz="2400" dirty="0" smtClean="0">
                <a:solidFill>
                  <a:srgbClr val="000000"/>
                </a:solidFill>
                <a:latin typeface="Arial Narrow" pitchFamily="34" charset="0"/>
              </a:rPr>
              <a:t>I conflitti sono </a:t>
            </a:r>
            <a:r>
              <a:rPr lang="es-ES" altLang="it-IT" sz="2400" dirty="0" smtClean="0">
                <a:solidFill>
                  <a:schemeClr val="tx2"/>
                </a:solidFill>
                <a:latin typeface="Arial Narrow" pitchFamily="34" charset="0"/>
              </a:rPr>
              <a:t>fondamentali</a:t>
            </a:r>
            <a:r>
              <a:rPr lang="es-ES" altLang="it-IT" sz="2400" dirty="0" smtClean="0">
                <a:solidFill>
                  <a:srgbClr val="000000"/>
                </a:solidFill>
                <a:latin typeface="Arial Narrow" pitchFamily="34" charset="0"/>
              </a:rPr>
              <a:t> nella comunicazione </a:t>
            </a: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endParaRPr lang="es-ES" altLang="it-IT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r>
              <a:rPr lang="es-ES" altLang="it-IT" sz="2400" dirty="0" smtClean="0">
                <a:latin typeface="Arial Narrow" pitchFamily="34" charset="0"/>
              </a:rPr>
              <a:t>1. Possono essere nascosti o evidenti</a:t>
            </a: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endParaRPr lang="es-ES" altLang="it-IT" sz="2400" dirty="0" smtClean="0">
              <a:latin typeface="Arial Narrow" pitchFamily="34" charset="0"/>
            </a:endParaRP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r>
              <a:rPr lang="es-ES" altLang="it-IT" sz="2400" dirty="0" smtClean="0">
                <a:latin typeface="Arial Narrow" pitchFamily="34" charset="0"/>
              </a:rPr>
              <a:t>2. Possono creare tensioni su livelli diversi di complessità sociale. </a:t>
            </a: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endParaRPr lang="es-ES" altLang="it-IT" sz="2400" dirty="0" smtClean="0">
              <a:latin typeface="Arial Narrow" pitchFamily="34" charset="0"/>
            </a:endParaRP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r>
              <a:rPr lang="es-ES" altLang="it-IT" sz="2400" dirty="0" smtClean="0">
                <a:latin typeface="Arial Narrow" pitchFamily="34" charset="0"/>
              </a:rPr>
              <a:t>3. Possono riguardare aspettative, interessi, esigenze o valori.</a:t>
            </a: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endParaRPr lang="es-ES" altLang="it-IT" sz="2400" dirty="0">
              <a:latin typeface="Arial Narrow" pitchFamily="34" charset="0"/>
            </a:endParaRPr>
          </a:p>
          <a:p>
            <a:pPr marL="0" indent="0" algn="just" eaLnBrk="0" hangingPunct="0">
              <a:buClr>
                <a:srgbClr val="D6631A"/>
              </a:buClr>
              <a:buSzPct val="150000"/>
              <a:defRPr/>
            </a:pPr>
            <a:r>
              <a:rPr lang="es-ES" altLang="it-IT" sz="2400" b="1" dirty="0" smtClean="0">
                <a:solidFill>
                  <a:schemeClr val="tx2"/>
                </a:solidFill>
                <a:latin typeface="Arial Narrow" pitchFamily="34" charset="0"/>
              </a:rPr>
              <a:t>I conflitti  non sono in se stessi negativi: vanno gestiti.</a:t>
            </a:r>
          </a:p>
          <a:p>
            <a:pPr algn="just" eaLnBrk="0" hangingPunct="0">
              <a:buSzPct val="100000"/>
              <a:defRPr/>
            </a:pPr>
            <a:endParaRPr lang="es-ES" altLang="it-IT" sz="2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altLang="it-IT">
              <a:ea typeface="MS PGothic"/>
              <a:cs typeface="MS PGothic"/>
            </a:endParaRPr>
          </a:p>
        </p:txBody>
      </p:sp>
      <p:sp>
        <p:nvSpPr>
          <p:cNvPr id="49154" name="CuadroTexto 1"/>
          <p:cNvSpPr txBox="1">
            <a:spLocks noChangeArrowheads="1"/>
          </p:cNvSpPr>
          <p:nvPr/>
        </p:nvSpPr>
        <p:spPr bwMode="auto">
          <a:xfrm>
            <a:off x="814388" y="1268413"/>
            <a:ext cx="969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4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	</a:t>
            </a:r>
            <a:r>
              <a:rPr lang="es-ES" altLang="it-IT" sz="2800" b="1">
                <a:latin typeface="Arial Narrow" pitchFamily="34" charset="0"/>
                <a:ea typeface="MS PGothic"/>
                <a:cs typeface="MS PGothic"/>
              </a:rPr>
              <a:t>Conflitti e gestione dei conflitti</a:t>
            </a:r>
          </a:p>
        </p:txBody>
      </p:sp>
      <p:sp>
        <p:nvSpPr>
          <p:cNvPr id="49155" name="CuadroTexto 3"/>
          <p:cNvSpPr txBox="1">
            <a:spLocks noChangeArrowheads="1"/>
          </p:cNvSpPr>
          <p:nvPr/>
        </p:nvSpPr>
        <p:spPr bwMode="auto">
          <a:xfrm>
            <a:off x="431800" y="2205038"/>
            <a:ext cx="11233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Possibili tipi di conflitto con pazienti migranti </a:t>
            </a:r>
            <a:r>
              <a:rPr lang="es-ES" altLang="it-IT" sz="240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(interculturali?)</a:t>
            </a: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: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1. Lingua parlata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2. Varietà del menù o restrizioni alimentari per motivi religiosi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3. Richiesta di operatori di sesso maschile o femminile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4. Simboli religiosi o abbigliamento particolare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5. Pratiche e valori culturali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6. Rispetto della privacy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400" i="1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 conflitti mal gestiti (quindi irrisolti) possono avere ripercussioni </a:t>
            </a:r>
            <a:r>
              <a:rPr lang="es-ES" altLang="it-IT" sz="24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sugli</a:t>
            </a: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s-ES" altLang="it-IT" sz="24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individui, sul clima lavorativo e sulla qualità del servizio.</a:t>
            </a:r>
            <a:r>
              <a:rPr lang="es-ES" altLang="it-IT" sz="2400" b="1">
                <a:solidFill>
                  <a:srgbClr val="000000"/>
                </a:solidFill>
                <a:ea typeface="MS PGothic"/>
                <a:cs typeface="MS P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altLang="it-IT">
              <a:ea typeface="MS PGothic"/>
              <a:cs typeface="MS PGothic"/>
            </a:endParaRPr>
          </a:p>
        </p:txBody>
      </p:sp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814388" y="1268413"/>
            <a:ext cx="969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4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	</a:t>
            </a:r>
            <a:r>
              <a:rPr lang="es-ES" altLang="it-IT" sz="2800" b="1">
                <a:latin typeface="Arial Narrow" pitchFamily="34" charset="0"/>
                <a:ea typeface="MS PGothic"/>
                <a:cs typeface="MS PGothic"/>
              </a:rPr>
              <a:t>Processo di negoziazione</a:t>
            </a:r>
          </a:p>
        </p:txBody>
      </p:sp>
      <p:sp>
        <p:nvSpPr>
          <p:cNvPr id="51203" name="CuadroTexto 3"/>
          <p:cNvSpPr txBox="1">
            <a:spLocks noChangeArrowheads="1"/>
          </p:cNvSpPr>
          <p:nvPr/>
        </p:nvSpPr>
        <p:spPr bwMode="auto">
          <a:xfrm>
            <a:off x="431800" y="2205038"/>
            <a:ext cx="11233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Dipende da: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1. Capacità di attivare un dialogo da parte dell'operatore sanitario 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</a:pPr>
            <a:r>
              <a:rPr lang="es-ES" altLang="it-IT" sz="2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2. Volontà di negoziare da parte del paziente.</a:t>
            </a:r>
          </a:p>
          <a:p>
            <a:pPr algn="just" eaLnBrk="0" hangingPunct="0">
              <a:buClr>
                <a:srgbClr val="D6631A"/>
              </a:buClr>
              <a:buSzPct val="150000"/>
            </a:pPr>
            <a:endParaRPr lang="es-ES" altLang="it-IT" sz="2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2 Marcador de contenido"/>
          <p:cNvSpPr>
            <a:spLocks noGrp="1"/>
          </p:cNvSpPr>
          <p:nvPr>
            <p:ph idx="4294967295"/>
          </p:nvPr>
        </p:nvSpPr>
        <p:spPr>
          <a:xfrm>
            <a:off x="719138" y="1268413"/>
            <a:ext cx="10972800" cy="54340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Fasi della negoziazione</a:t>
            </a: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Chiedere al paziente di definire il problema</a:t>
            </a:r>
            <a:endParaRPr lang="es-ES" altLang="it-IT" sz="2000" i="1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Chiedere al paziente in che modo percepisce il problema/la situazione</a:t>
            </a:r>
            <a:endParaRPr lang="es-ES" altLang="it-IT" sz="2000" i="1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Raggiungere una comprensione condivisa della situazione e del problema</a:t>
            </a:r>
            <a:endParaRPr lang="es-ES" altLang="it-IT" sz="2000" i="1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4. Sottolineare in primo luogo i punti di accordo (e solo dopo le discrepanze).</a:t>
            </a:r>
            <a:r>
              <a:rPr lang="es-ES" altLang="it-IT" sz="2000" i="1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5. Collaborare per trovare un accordo e una soluzione al problema</a:t>
            </a:r>
            <a:endParaRPr lang="es-ES" altLang="it-IT" sz="2000" i="1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6. Descrivere i vantaggi della soluzione </a:t>
            </a: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7. Implementare la soluzione e verificare che sia efficace e soddisfacente </a:t>
            </a:r>
          </a:p>
          <a:p>
            <a:pPr algn="just">
              <a:buClr>
                <a:srgbClr val="D6631A"/>
              </a:buClr>
              <a:buSzPct val="150000"/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8. Prevedere valutazioni e rettifiche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288088" y="4724400"/>
            <a:ext cx="59039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814388" y="1628775"/>
            <a:ext cx="10750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r>
              <a:rPr lang="es-ES" altLang="it-IT" sz="28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Attività 3:  Gestione dei conflitti e negoziazione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2 Marcador de contenido"/>
          <p:cNvSpPr>
            <a:spLocks noGrp="1"/>
          </p:cNvSpPr>
          <p:nvPr>
            <p:ph idx="4294967295"/>
          </p:nvPr>
        </p:nvSpPr>
        <p:spPr>
          <a:xfrm>
            <a:off x="719138" y="1268413"/>
            <a:ext cx="10972800" cy="54340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Comunicare cattive notizie 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L’incapacità di comunicare cattive notizie può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Generare sofferenza inutile al paziente o ai suoi parenti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Compromettere il rapporto tra l'operatore e il paziente.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endParaRPr lang="es-ES" altLang="it-IT" sz="20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Saper comunicare cattive notizie in modo efficace può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Ridurre l'impatto emotivo della situazione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Contribuire all'accettazione della situazione da parte del paziente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Consolidare il rapporto operatore-paziente </a:t>
            </a:r>
          </a:p>
          <a:p>
            <a:pPr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4. Ridurre il livello di ansia degli operatori sanitari.</a:t>
            </a:r>
          </a:p>
          <a:p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2 Marcador de contenido"/>
          <p:cNvSpPr>
            <a:spLocks noGrp="1"/>
          </p:cNvSpPr>
          <p:nvPr>
            <p:ph idx="4294967295"/>
          </p:nvPr>
        </p:nvSpPr>
        <p:spPr>
          <a:xfrm>
            <a:off x="719138" y="1268413"/>
            <a:ext cx="10972800" cy="54340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Strategia per una comunicazione efficace delle cattive notizie  (Buckman 2005)</a:t>
            </a:r>
            <a:r>
              <a:rPr lang="es-ES" altLang="it-IT" sz="240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s-ES" altLang="it-IT" sz="240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1.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Contesto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Preparare l'ambiente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2.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Percezione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Che cosa sa il paziente sulla propria situazione? 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3.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Invito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Che cosa desidera sapere il paziente sulla propria situazione? 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4.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Conoscenze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Condividere le informazioni 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5.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Empatia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Rispondere alle emozioni del paziente. </a:t>
            </a: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6.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Strategia e sintesi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 Formulare un piano di assistenza. </a:t>
            </a:r>
          </a:p>
          <a:p>
            <a:pPr marL="0" indent="0" algn="ctr">
              <a:buFont typeface="Arial" charset="0"/>
              <a:buNone/>
            </a:pPr>
            <a:endParaRPr lang="es-ES" altLang="it-IT" sz="2400" b="1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/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buClr>
                <a:srgbClr val="D6631A"/>
              </a:buCl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/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44675"/>
            <a:ext cx="12192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it-IT"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57347" name="CuadroTexto 1"/>
          <p:cNvSpPr txBox="1">
            <a:spLocks noChangeArrowheads="1"/>
          </p:cNvSpPr>
          <p:nvPr/>
        </p:nvSpPr>
        <p:spPr bwMode="auto">
          <a:xfrm>
            <a:off x="719138" y="3068638"/>
            <a:ext cx="10753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altLang="it-IT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Grazie per l’attenzione.</a:t>
            </a:r>
          </a:p>
          <a:p>
            <a:pPr algn="ctr" eaLnBrk="0" hangingPunct="0">
              <a:buSzPct val="100000"/>
            </a:pPr>
            <a:r>
              <a:rPr lang="es-ES" altLang="it-IT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Domande?</a:t>
            </a:r>
          </a:p>
        </p:txBody>
      </p:sp>
      <p:sp>
        <p:nvSpPr>
          <p:cNvPr id="57348" name="CuadroTexto 4"/>
          <p:cNvSpPr txBox="1">
            <a:spLocks noChangeArrowheads="1"/>
          </p:cNvSpPr>
          <p:nvPr/>
        </p:nvSpPr>
        <p:spPr bwMode="auto">
          <a:xfrm>
            <a:off x="4078288" y="6237288"/>
            <a:ext cx="7826375" cy="466725"/>
          </a:xfrm>
          <a:prstGeom prst="rect">
            <a:avLst/>
          </a:prstGeom>
          <a:noFill/>
          <a:ln w="9525">
            <a:solidFill>
              <a:srgbClr val="C57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altLang="it-IT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Immagini: Osservatorio andaluso per l'infanzia (OIA, Observatorio de la Infancia de Andalucía) 2014; Josefa Marín Vega 2014; RedIsir 2014; Morguefile 2014.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0200"/>
            <a:ext cx="68199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846638" y="5229225"/>
            <a:ext cx="73453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27050" y="1557338"/>
            <a:ext cx="111379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r>
              <a:rPr lang="es-ES" altLang="it-IT" sz="28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Attività 1: Elementi fondamentali nella comunicazione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412875"/>
            <a:ext cx="10972800" cy="52562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chemeClr val="tx2"/>
                </a:solidFill>
                <a:latin typeface="Arial Narrow" pitchFamily="34" charset="0"/>
              </a:rPr>
              <a:t>Componenti della comunicazione: 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Azione che emette un’informazione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Significato dell’informazione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Manifestazione di comprensione dell’informazione e del significato dell’azione 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400" b="1" smtClean="0">
                <a:solidFill>
                  <a:schemeClr val="tx2"/>
                </a:solidFill>
                <a:latin typeface="Arial Narrow" pitchFamily="34" charset="0"/>
              </a:rPr>
              <a:t>Feedback: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Chiarimenti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Conferme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Smentite</a:t>
            </a:r>
          </a:p>
          <a:p>
            <a:r>
              <a:rPr lang="es-ES" altLang="it-IT" sz="2000" smtClean="0">
                <a:solidFill>
                  <a:schemeClr val="tx2"/>
                </a:solidFill>
                <a:latin typeface="Arial Narrow" pitchFamily="34" charset="0"/>
              </a:rPr>
              <a:t>Ecc.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846638" y="5229225"/>
            <a:ext cx="73453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27050" y="1557338"/>
            <a:ext cx="111379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endParaRPr lang="es-ES" altLang="it-IT" sz="2800" b="1">
              <a:solidFill>
                <a:srgbClr val="333399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 eaLnBrk="0" hangingPunct="0">
              <a:buSzPct val="100000"/>
            </a:pPr>
            <a:r>
              <a:rPr lang="es-ES" altLang="it-IT" sz="2800" b="1">
                <a:solidFill>
                  <a:srgbClr val="333399"/>
                </a:solidFill>
                <a:latin typeface="Arial Narrow" pitchFamily="34" charset="0"/>
                <a:ea typeface="MS PGothic"/>
                <a:cs typeface="MS PGothic"/>
              </a:rPr>
              <a:t>Attività 2:  Ostacoli alla comunicazione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	Molti fattori (rumori, interruzioni, ambiguità, ambiente inadeguato, disattenzione, ecc.) possono influenzare negativamente il processo di comunicazione.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Interruzioni: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Il paziente può avere la percezione che ciò che sta dicendo non sia importante per l’operatore sanitario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 La soddisfazione del paziente diminuisce</a:t>
            </a:r>
            <a:r>
              <a:rPr lang="es-ES" altLang="it-IT" sz="200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	Gli ostacoli alla comunicazione possono influenzare l’accettazione dell’assistenza e la soddisfazione del paziente. 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endParaRPr lang="es-ES" altLang="it-IT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341438"/>
            <a:ext cx="10972800" cy="518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	Per colmare la distanza (culturale?)</a:t>
            </a:r>
            <a:r>
              <a:rPr lang="es-ES" altLang="it-IT" sz="2000" i="1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tra i servizi sanitari e i pazienti migranti o appartenenti a minoranze etniche, bisogna lavorare su: </a:t>
            </a:r>
          </a:p>
          <a:p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conoscenze</a:t>
            </a:r>
          </a:p>
          <a:p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atteggiamenti </a:t>
            </a:r>
          </a:p>
          <a:p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competenze </a:t>
            </a:r>
          </a:p>
          <a:p>
            <a:pPr>
              <a:buFont typeface="Arial" charset="0"/>
              <a:buNone/>
            </a:pP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degli operatori sanitari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Strategie di </a:t>
            </a:r>
            <a:r>
              <a:rPr lang="es-ES" altLang="it-IT" sz="2000" b="1" smtClean="0">
                <a:solidFill>
                  <a:srgbClr val="000000"/>
                </a:solidFill>
                <a:latin typeface="Arial Narrow" pitchFamily="34" charset="0"/>
              </a:rPr>
              <a:t>comunicazione inclusiva</a:t>
            </a:r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: 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Condivisione delle informazioni per favorire la comprensione reciproca. 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</a:rPr>
              <a:t>Sostegno di comprensione, espressione e interazione.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341438"/>
            <a:ext cx="10972800" cy="51831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altLang="it-IT" sz="2400" b="1" smtClean="0">
                <a:solidFill>
                  <a:srgbClr val="000000"/>
                </a:solidFill>
                <a:latin typeface="Arial Narrow" pitchFamily="34" charset="0"/>
              </a:rPr>
              <a:t>Principi della comunicazione inclusiva 	</a:t>
            </a:r>
          </a:p>
          <a:p>
            <a:pPr>
              <a:buFont typeface="Arial" charset="0"/>
              <a:buNone/>
            </a:pPr>
            <a:endParaRPr lang="es-ES" altLang="it-IT" sz="2000" b="1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E’ importante l'accessibilità comunicativa (non solo fisica)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I bisogni di sostegno nella comunicazione sono diversi per persone diverse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La comunicazione è un processo bilaterale di comprensione degli altri e di espressione di sé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La modalità di erogazione del servizio deve essere flessibile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Un coinvolgimento efficace dei pazienti tiene conto di bisogni diversi di sostegno nella comunicazione</a:t>
            </a:r>
          </a:p>
          <a:p>
            <a:r>
              <a:rPr lang="es-ES" altLang="it-IT" sz="2000" smtClean="0">
                <a:solidFill>
                  <a:srgbClr val="000000"/>
                </a:solidFill>
                <a:latin typeface="Arial Narrow" pitchFamily="34" charset="0"/>
                <a:ea typeface="Batang"/>
                <a:cs typeface="Batang"/>
              </a:rPr>
              <a:t>E’ sempre necessario tentare di comunicare </a:t>
            </a: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>
              <a:buFont typeface="Arial" charset="0"/>
              <a:buNone/>
            </a:pPr>
            <a:endParaRPr lang="es-ES" altLang="it-IT" sz="2000" smtClean="0">
              <a:solidFill>
                <a:srgbClr val="000000"/>
              </a:solidFill>
              <a:latin typeface="Arial Narrow" pitchFamily="34" charset="0"/>
              <a:ea typeface="Batang"/>
              <a:cs typeface="Batang"/>
            </a:endParaRPr>
          </a:p>
          <a:p>
            <a:pPr>
              <a:buFont typeface="Arial" charset="0"/>
              <a:buNone/>
            </a:pPr>
            <a:endParaRPr lang="es-ES" altLang="it-IT" sz="20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1729</Words>
  <Application>Microsoft Office PowerPoint</Application>
  <PresentationFormat>Panorámica</PresentationFormat>
  <Paragraphs>348</Paragraphs>
  <Slides>39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MS PGothic</vt:lpstr>
      <vt:lpstr>MS PGothic</vt:lpstr>
      <vt:lpstr>Arial</vt:lpstr>
      <vt:lpstr>Arial Narrow</vt:lpstr>
      <vt:lpstr>Batang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Leralta Piñan</dc:creator>
  <cp:lastModifiedBy>Olga Leralta Piñan</cp:lastModifiedBy>
  <cp:revision>6</cp:revision>
  <dcterms:created xsi:type="dcterms:W3CDTF">2015-09-28T09:19:12Z</dcterms:created>
  <dcterms:modified xsi:type="dcterms:W3CDTF">2016-11-17T13:19:22Z</dcterms:modified>
</cp:coreProperties>
</file>