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12192000" cy="6858000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-78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6601-AD52-48D5-AA30-51F40A6CDB67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EE1FB-AD84-42FC-AAC9-AE1B7999E390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1BE68-584E-4F55-8595-206C720DC48C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1F006-1A47-4342-961E-627752400309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8AB154-1153-4F98-8425-0F2A5E012154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594EA-9E1B-4EBA-816A-BDF36D686E25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Fare clic per modificare lo stile del titolo</a:t>
            </a:r>
            <a:endParaRPr lang="it-IT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endParaRPr lang="it-IT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874AE-29B0-4C3D-BF6A-A78EE34CB99E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B18A-4B62-4231-A0C8-BB771EDF6298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F5D257-9247-4843-9C68-EA02BCBF4FFE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EC3DB8-7CD0-4CF7-9725-E218735F00F5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B69FE-9150-4352-93A0-70BB1213F3BB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7BBE9-D774-45E9-B9C3-641C8C1A187E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7CA5C-8E50-4CB6-BB7E-71CF04554D02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B5E08-01FF-477A-8895-E0BB7EEBF159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F1E76-D937-4E66-8799-070AD8949F34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8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27528-0E3B-4974-A965-0A95FB033CCE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462849-5AB9-4AAD-8324-C527C1EAE5BA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4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3A693-E9DC-458C-A3A1-82D97C6D1154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C95B-DF20-405A-B4F5-A5E618E3CB8D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3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62A87-1DFC-4055-834D-97C6A0AE7DE5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F2B5D3-4E32-4270-A121-C825C090DF3A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FDE5D5-9FDF-4080-A1E7-88573729F87F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52056-0568-4182-8FD9-9178400E785F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6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2246-0E57-4280-B572-5639B055AD19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Marcador de texto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191A928-B186-4505-84B8-D6CAB7B69429}" type="datetimeFigureOut">
              <a:rPr lang="es-ES"/>
              <a:pPr>
                <a:defRPr/>
              </a:pPr>
              <a:t>02/11/2016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8A0B58B-49DE-4CD2-B67A-F30DAAD6B4C8}" type="slidenum">
              <a:rPr lang="es-ES"/>
              <a:pPr>
                <a:defRPr/>
              </a:pPr>
              <a:t>‹N›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1622425" y="2779713"/>
            <a:ext cx="9144000" cy="300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8" name="CuadroTexto 1"/>
          <p:cNvSpPr txBox="1">
            <a:spLocks noChangeArrowheads="1"/>
          </p:cNvSpPr>
          <p:nvPr/>
        </p:nvSpPr>
        <p:spPr bwMode="auto">
          <a:xfrm>
            <a:off x="2171700" y="5894571"/>
            <a:ext cx="7848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n-US" sz="2000" dirty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Presentazione adattata da </a:t>
            </a:r>
            <a:r>
              <a:rPr lang="es-ES" altLang="en-US" sz="2000" dirty="0" smtClean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Antonio Chiarenza da </a:t>
            </a:r>
            <a:r>
              <a:rPr lang="es-ES" altLang="en-US" sz="2000" dirty="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originali </a:t>
            </a:r>
            <a:r>
              <a:rPr lang="es-ES" altLang="it-IT" sz="2000" dirty="0">
                <a:solidFill>
                  <a:srgbClr val="000090"/>
                </a:solidFill>
                <a:latin typeface="Arial Narrow" pitchFamily="34" charset="0"/>
              </a:rPr>
              <a:t>di </a:t>
            </a:r>
            <a:r>
              <a:rPr lang="es-ES" sz="2000" smtClean="0">
                <a:solidFill>
                  <a:srgbClr val="000090"/>
                </a:solidFill>
                <a:latin typeface="Arial Narrow" pitchFamily="34" charset="0"/>
              </a:rPr>
              <a:t>Amets </a:t>
            </a:r>
            <a:r>
              <a:rPr lang="es-ES" sz="2000" smtClean="0">
                <a:solidFill>
                  <a:srgbClr val="000090"/>
                </a:solidFill>
                <a:latin typeface="Arial Narrow" pitchFamily="34" charset="0"/>
              </a:rPr>
              <a:t>Suess </a:t>
            </a:r>
            <a:endParaRPr lang="es-ES" altLang="es-ES" sz="2000" dirty="0">
              <a:solidFill>
                <a:srgbClr val="000090"/>
              </a:solidFill>
              <a:latin typeface="Arial Narrow" pitchFamily="34" charset="0"/>
            </a:endParaRPr>
          </a:p>
        </p:txBody>
      </p:sp>
      <p:pic>
        <p:nvPicPr>
          <p:cNvPr id="14339" name="Imagen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57463" y="12700"/>
            <a:ext cx="7077075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CuadroTexto 1"/>
          <p:cNvSpPr txBox="1">
            <a:spLocks noChangeArrowheads="1"/>
          </p:cNvSpPr>
          <p:nvPr/>
        </p:nvSpPr>
        <p:spPr bwMode="auto">
          <a:xfrm>
            <a:off x="2557463" y="3032125"/>
            <a:ext cx="8064500" cy="112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altLang="es-ES" sz="2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MODULE 4: </a:t>
            </a:r>
            <a:r>
              <a:rPr lang="es-ES" sz="2400">
                <a:solidFill>
                  <a:srgbClr val="000090"/>
                </a:solidFill>
                <a:latin typeface="Arial Narrow" pitchFamily="34" charset="0"/>
              </a:rPr>
              <a:t>APPLICAZIONE DELLA CONOSCENZA</a:t>
            </a:r>
            <a:endParaRPr lang="es-ES" altLang="es-ES" sz="2400">
              <a:solidFill>
                <a:srgbClr val="00009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ctr"/>
            <a:r>
              <a:rPr lang="es-ES" altLang="es-ES" sz="24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Unità 1: </a:t>
            </a:r>
            <a:r>
              <a:rPr lang="it-IT" sz="2000" b="1">
                <a:solidFill>
                  <a:srgbClr val="000090"/>
                </a:solidFill>
                <a:latin typeface="Arial Narrow" pitchFamily="34" charset="0"/>
              </a:rPr>
              <a:t>Strategie e procedure per servizi sanitari centrati sulla persona e orientati alla diversità</a:t>
            </a:r>
            <a:endParaRPr lang="es-ES" altLang="es-ES" sz="2000" b="1">
              <a:solidFill>
                <a:srgbClr val="000090"/>
              </a:solidFill>
              <a:latin typeface="Arial Narrow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agen 1" descr="DSC_0099.JPG"/>
          <p:cNvPicPr>
            <a:picLocks noChangeAspect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7189788" y="1989138"/>
            <a:ext cx="5040312" cy="2503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24579" name="CuadroTexto 1"/>
          <p:cNvSpPr txBox="1">
            <a:spLocks noChangeArrowheads="1"/>
          </p:cNvSpPr>
          <p:nvPr/>
        </p:nvSpPr>
        <p:spPr bwMode="auto">
          <a:xfrm>
            <a:off x="814388" y="1125538"/>
            <a:ext cx="1046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14085A"/>
                </a:solidFill>
                <a:ea typeface="MS PGothic"/>
                <a:cs typeface="MS PGothic"/>
              </a:rPr>
              <a:t>Assistenza sanitaria centrata sulla persona: </a:t>
            </a:r>
          </a:p>
          <a:p>
            <a:pPr algn="ctr" eaLnBrk="0" hangingPunct="0">
              <a:buSzPct val="100000"/>
            </a:pPr>
            <a:r>
              <a:rPr lang="es-ES" sz="2000" b="1">
                <a:solidFill>
                  <a:srgbClr val="14085A"/>
                </a:solidFill>
                <a:ea typeface="MS PGothic"/>
                <a:cs typeface="MS PGothic"/>
              </a:rPr>
              <a:t>Terminologia</a:t>
            </a:r>
          </a:p>
        </p:txBody>
      </p:sp>
      <p:sp>
        <p:nvSpPr>
          <p:cNvPr id="24580" name="CuadroTexto 3"/>
          <p:cNvSpPr txBox="1">
            <a:spLocks noChangeArrowheads="1"/>
          </p:cNvSpPr>
          <p:nvPr/>
        </p:nvSpPr>
        <p:spPr bwMode="auto">
          <a:xfrm>
            <a:off x="623888" y="2781300"/>
            <a:ext cx="10848975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sull’individuo</a:t>
            </a:r>
          </a:p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 paziente.</a:t>
            </a:r>
          </a:p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sulle persone. </a:t>
            </a:r>
          </a:p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800100" lvl="1" indent="-342900" algn="just" eaLnBrk="0" hangingPunct="0">
              <a:buClr>
                <a:srgbClr val="D6631A"/>
              </a:buClr>
              <a:buSzPct val="120000"/>
              <a:buFont typeface="Symbol" pitchFamily="18" charset="2"/>
              <a:buChar char="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Si preferisce "assistenza sanitaria centrata sulle persone" come il termine più inclusivo.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25602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0D0E53"/>
                </a:solidFill>
                <a:latin typeface="Arial Narrow" pitchFamily="34" charset="0"/>
                <a:ea typeface="MS PGothic"/>
                <a:cs typeface="MS PGothic"/>
              </a:rPr>
              <a:t>Assistenza sanitaria centrata </a:t>
            </a:r>
            <a:r>
              <a:rPr lang="es-ES" sz="2400" b="1" u="sng">
                <a:solidFill>
                  <a:srgbClr val="0D0E53"/>
                </a:solidFill>
                <a:latin typeface="Arial Narrow" pitchFamily="34" charset="0"/>
                <a:ea typeface="MS PGothic"/>
                <a:cs typeface="MS PGothic"/>
              </a:rPr>
              <a:t>sulle persone</a:t>
            </a:r>
            <a:r>
              <a:rPr lang="es-ES" sz="2400" b="1">
                <a:solidFill>
                  <a:srgbClr val="0D0E53"/>
                </a:solidFill>
                <a:latin typeface="Arial Narrow" pitchFamily="34" charset="0"/>
                <a:ea typeface="MS PGothic"/>
                <a:cs typeface="MS PGothic"/>
              </a:rPr>
              <a:t>: </a:t>
            </a:r>
          </a:p>
          <a:p>
            <a:pPr algn="ctr" eaLnBrk="0" hangingPunct="0">
              <a:buSzPct val="100000"/>
            </a:pPr>
            <a:r>
              <a:rPr lang="es-ES" sz="2000" b="1">
                <a:solidFill>
                  <a:srgbClr val="0D0E53"/>
                </a:solidFill>
                <a:latin typeface="Arial Narrow" pitchFamily="34" charset="0"/>
                <a:ea typeface="MS PGothic"/>
                <a:cs typeface="MS PGothic"/>
              </a:rPr>
              <a:t>Concetto</a:t>
            </a:r>
          </a:p>
        </p:txBody>
      </p:sp>
      <p:sp>
        <p:nvSpPr>
          <p:cNvPr id="25603" name="CuadroTexto 3"/>
          <p:cNvSpPr txBox="1">
            <a:spLocks noChangeArrowheads="1"/>
          </p:cNvSpPr>
          <p:nvPr/>
        </p:nvSpPr>
        <p:spPr bwMode="auto">
          <a:xfrm>
            <a:off x="1103313" y="2133600"/>
            <a:ext cx="10080625" cy="4191000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SzPct val="100000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L'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sulle persone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consiste nel fatto che </a:t>
            </a:r>
            <a:r>
              <a:rPr lang="es-ES" u="sng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individui, famiglie e comunità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siano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servite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da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 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a sistemi sanitari affidabili che rispondano ai loro bisogni in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modo sensibile e olistico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. </a:t>
            </a:r>
          </a:p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SzPct val="100000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Il sistema sanitario è disegnato attorno ai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bisogni delle persone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e mette individui, famiglie e comunità nella condizione di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collaborare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con operatori, organizzazioni sanitarie e settori correlati per orientare il miglioramento della qualità e capacità di risposta dell'assistenza sanitaria.</a:t>
            </a:r>
          </a:p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SzPct val="100000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L'assistenza sanitaria centrata sulle persone è radicata nei valori e principi universali salvaguardati dalle normative internazionali, quali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diritti umani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e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dignità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,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non discriminazione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,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partecipazione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e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empowerment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,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accesso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ed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equità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e una </a:t>
            </a:r>
            <a:r>
              <a:rPr lang="es-ES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collaborazione tra pari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. </a:t>
            </a:r>
          </a:p>
          <a:p>
            <a:pPr algn="just" eaLnBrk="0" hangingPunct="0">
              <a:buSzPct val="100000"/>
            </a:pP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(OMS-WPRO 2007: 7)</a:t>
            </a:r>
          </a:p>
        </p:txBody>
      </p:sp>
      <p:sp>
        <p:nvSpPr>
          <p:cNvPr id="25604" name="CuadroTexto 75"/>
          <p:cNvSpPr txBox="1">
            <a:spLocks noChangeArrowheads="1"/>
          </p:cNvSpPr>
          <p:nvPr/>
        </p:nvSpPr>
        <p:spPr bwMode="auto">
          <a:xfrm>
            <a:off x="242888" y="6583363"/>
            <a:ext cx="1195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OMS –WPRO 2007.</a:t>
            </a:r>
            <a:r>
              <a:rPr 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625" name="Group 2"/>
          <p:cNvGrpSpPr>
            <a:grpSpLocks noChangeAspect="1"/>
          </p:cNvGrpSpPr>
          <p:nvPr/>
        </p:nvGrpSpPr>
        <p:grpSpPr bwMode="auto">
          <a:xfrm>
            <a:off x="1390650" y="1754188"/>
            <a:ext cx="9710738" cy="4987925"/>
            <a:chOff x="696" y="1071"/>
            <a:chExt cx="4588" cy="3142"/>
          </a:xfrm>
        </p:grpSpPr>
        <p:sp>
          <p:nvSpPr>
            <p:cNvPr id="266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696" y="1071"/>
              <a:ext cx="4588" cy="3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auto">
            <a:xfrm>
              <a:off x="1423" y="2275"/>
              <a:ext cx="2071" cy="750"/>
            </a:xfrm>
            <a:custGeom>
              <a:avLst/>
              <a:gdLst>
                <a:gd name="T0" fmla="*/ 983 w 2071"/>
                <a:gd name="T1" fmla="*/ 0 h 750"/>
                <a:gd name="T2" fmla="*/ 829 w 2071"/>
                <a:gd name="T3" fmla="*/ 5 h 750"/>
                <a:gd name="T4" fmla="*/ 728 w 2071"/>
                <a:gd name="T5" fmla="*/ 16 h 750"/>
                <a:gd name="T6" fmla="*/ 632 w 2071"/>
                <a:gd name="T7" fmla="*/ 26 h 750"/>
                <a:gd name="T8" fmla="*/ 542 w 2071"/>
                <a:gd name="T9" fmla="*/ 42 h 750"/>
                <a:gd name="T10" fmla="*/ 457 w 2071"/>
                <a:gd name="T11" fmla="*/ 63 h 750"/>
                <a:gd name="T12" fmla="*/ 378 w 2071"/>
                <a:gd name="T13" fmla="*/ 84 h 750"/>
                <a:gd name="T14" fmla="*/ 303 w 2071"/>
                <a:gd name="T15" fmla="*/ 111 h 750"/>
                <a:gd name="T16" fmla="*/ 239 w 2071"/>
                <a:gd name="T17" fmla="*/ 137 h 750"/>
                <a:gd name="T18" fmla="*/ 176 w 2071"/>
                <a:gd name="T19" fmla="*/ 164 h 750"/>
                <a:gd name="T20" fmla="*/ 128 w 2071"/>
                <a:gd name="T21" fmla="*/ 195 h 750"/>
                <a:gd name="T22" fmla="*/ 85 w 2071"/>
                <a:gd name="T23" fmla="*/ 227 h 750"/>
                <a:gd name="T24" fmla="*/ 48 w 2071"/>
                <a:gd name="T25" fmla="*/ 264 h 750"/>
                <a:gd name="T26" fmla="*/ 22 w 2071"/>
                <a:gd name="T27" fmla="*/ 296 h 750"/>
                <a:gd name="T28" fmla="*/ 6 w 2071"/>
                <a:gd name="T29" fmla="*/ 338 h 750"/>
                <a:gd name="T30" fmla="*/ 0 w 2071"/>
                <a:gd name="T31" fmla="*/ 375 h 750"/>
                <a:gd name="T32" fmla="*/ 6 w 2071"/>
                <a:gd name="T33" fmla="*/ 412 h 750"/>
                <a:gd name="T34" fmla="*/ 22 w 2071"/>
                <a:gd name="T35" fmla="*/ 449 h 750"/>
                <a:gd name="T36" fmla="*/ 48 w 2071"/>
                <a:gd name="T37" fmla="*/ 486 h 750"/>
                <a:gd name="T38" fmla="*/ 85 w 2071"/>
                <a:gd name="T39" fmla="*/ 517 h 750"/>
                <a:gd name="T40" fmla="*/ 128 w 2071"/>
                <a:gd name="T41" fmla="*/ 554 h 750"/>
                <a:gd name="T42" fmla="*/ 176 w 2071"/>
                <a:gd name="T43" fmla="*/ 586 h 750"/>
                <a:gd name="T44" fmla="*/ 239 w 2071"/>
                <a:gd name="T45" fmla="*/ 613 h 750"/>
                <a:gd name="T46" fmla="*/ 303 w 2071"/>
                <a:gd name="T47" fmla="*/ 639 h 750"/>
                <a:gd name="T48" fmla="*/ 378 w 2071"/>
                <a:gd name="T49" fmla="*/ 665 h 750"/>
                <a:gd name="T50" fmla="*/ 457 w 2071"/>
                <a:gd name="T51" fmla="*/ 686 h 750"/>
                <a:gd name="T52" fmla="*/ 542 w 2071"/>
                <a:gd name="T53" fmla="*/ 702 h 750"/>
                <a:gd name="T54" fmla="*/ 632 w 2071"/>
                <a:gd name="T55" fmla="*/ 718 h 750"/>
                <a:gd name="T56" fmla="*/ 728 w 2071"/>
                <a:gd name="T57" fmla="*/ 734 h 750"/>
                <a:gd name="T58" fmla="*/ 829 w 2071"/>
                <a:gd name="T59" fmla="*/ 739 h 750"/>
                <a:gd name="T60" fmla="*/ 983 w 2071"/>
                <a:gd name="T61" fmla="*/ 750 h 750"/>
                <a:gd name="T62" fmla="*/ 1089 w 2071"/>
                <a:gd name="T63" fmla="*/ 750 h 750"/>
                <a:gd name="T64" fmla="*/ 1243 w 2071"/>
                <a:gd name="T65" fmla="*/ 739 h 750"/>
                <a:gd name="T66" fmla="*/ 1344 w 2071"/>
                <a:gd name="T67" fmla="*/ 734 h 750"/>
                <a:gd name="T68" fmla="*/ 1440 w 2071"/>
                <a:gd name="T69" fmla="*/ 718 h 750"/>
                <a:gd name="T70" fmla="*/ 1530 w 2071"/>
                <a:gd name="T71" fmla="*/ 702 h 750"/>
                <a:gd name="T72" fmla="*/ 1615 w 2071"/>
                <a:gd name="T73" fmla="*/ 686 h 750"/>
                <a:gd name="T74" fmla="*/ 1694 w 2071"/>
                <a:gd name="T75" fmla="*/ 665 h 750"/>
                <a:gd name="T76" fmla="*/ 1769 w 2071"/>
                <a:gd name="T77" fmla="*/ 639 h 750"/>
                <a:gd name="T78" fmla="*/ 1833 w 2071"/>
                <a:gd name="T79" fmla="*/ 613 h 750"/>
                <a:gd name="T80" fmla="*/ 1896 w 2071"/>
                <a:gd name="T81" fmla="*/ 586 h 750"/>
                <a:gd name="T82" fmla="*/ 1944 w 2071"/>
                <a:gd name="T83" fmla="*/ 554 h 750"/>
                <a:gd name="T84" fmla="*/ 1987 w 2071"/>
                <a:gd name="T85" fmla="*/ 517 h 750"/>
                <a:gd name="T86" fmla="*/ 2024 w 2071"/>
                <a:gd name="T87" fmla="*/ 486 h 750"/>
                <a:gd name="T88" fmla="*/ 2050 w 2071"/>
                <a:gd name="T89" fmla="*/ 449 h 750"/>
                <a:gd name="T90" fmla="*/ 2066 w 2071"/>
                <a:gd name="T91" fmla="*/ 412 h 750"/>
                <a:gd name="T92" fmla="*/ 2071 w 2071"/>
                <a:gd name="T93" fmla="*/ 375 h 750"/>
                <a:gd name="T94" fmla="*/ 2066 w 2071"/>
                <a:gd name="T95" fmla="*/ 338 h 750"/>
                <a:gd name="T96" fmla="*/ 2050 w 2071"/>
                <a:gd name="T97" fmla="*/ 296 h 750"/>
                <a:gd name="T98" fmla="*/ 2024 w 2071"/>
                <a:gd name="T99" fmla="*/ 264 h 750"/>
                <a:gd name="T100" fmla="*/ 1987 w 2071"/>
                <a:gd name="T101" fmla="*/ 227 h 750"/>
                <a:gd name="T102" fmla="*/ 1944 w 2071"/>
                <a:gd name="T103" fmla="*/ 195 h 750"/>
                <a:gd name="T104" fmla="*/ 1896 w 2071"/>
                <a:gd name="T105" fmla="*/ 164 h 750"/>
                <a:gd name="T106" fmla="*/ 1833 w 2071"/>
                <a:gd name="T107" fmla="*/ 137 h 750"/>
                <a:gd name="T108" fmla="*/ 1769 w 2071"/>
                <a:gd name="T109" fmla="*/ 111 h 750"/>
                <a:gd name="T110" fmla="*/ 1694 w 2071"/>
                <a:gd name="T111" fmla="*/ 84 h 750"/>
                <a:gd name="T112" fmla="*/ 1615 w 2071"/>
                <a:gd name="T113" fmla="*/ 63 h 750"/>
                <a:gd name="T114" fmla="*/ 1530 w 2071"/>
                <a:gd name="T115" fmla="*/ 42 h 750"/>
                <a:gd name="T116" fmla="*/ 1440 w 2071"/>
                <a:gd name="T117" fmla="*/ 26 h 750"/>
                <a:gd name="T118" fmla="*/ 1344 w 2071"/>
                <a:gd name="T119" fmla="*/ 16 h 750"/>
                <a:gd name="T120" fmla="*/ 1243 w 2071"/>
                <a:gd name="T121" fmla="*/ 5 h 750"/>
                <a:gd name="T122" fmla="*/ 1089 w 2071"/>
                <a:gd name="T123" fmla="*/ 0 h 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1"/>
                <a:gd name="T187" fmla="*/ 0 h 750"/>
                <a:gd name="T188" fmla="*/ 2071 w 2071"/>
                <a:gd name="T189" fmla="*/ 750 h 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1" h="750">
                  <a:moveTo>
                    <a:pt x="1036" y="0"/>
                  </a:moveTo>
                  <a:lnTo>
                    <a:pt x="983" y="0"/>
                  </a:lnTo>
                  <a:lnTo>
                    <a:pt x="930" y="0"/>
                  </a:lnTo>
                  <a:lnTo>
                    <a:pt x="829" y="5"/>
                  </a:lnTo>
                  <a:lnTo>
                    <a:pt x="776" y="11"/>
                  </a:lnTo>
                  <a:lnTo>
                    <a:pt x="728" y="16"/>
                  </a:lnTo>
                  <a:lnTo>
                    <a:pt x="680" y="21"/>
                  </a:lnTo>
                  <a:lnTo>
                    <a:pt x="632" y="26"/>
                  </a:lnTo>
                  <a:lnTo>
                    <a:pt x="590" y="37"/>
                  </a:lnTo>
                  <a:lnTo>
                    <a:pt x="542" y="42"/>
                  </a:lnTo>
                  <a:lnTo>
                    <a:pt x="500" y="53"/>
                  </a:lnTo>
                  <a:lnTo>
                    <a:pt x="457" y="63"/>
                  </a:lnTo>
                  <a:lnTo>
                    <a:pt x="415" y="74"/>
                  </a:lnTo>
                  <a:lnTo>
                    <a:pt x="378" y="84"/>
                  </a:lnTo>
                  <a:lnTo>
                    <a:pt x="340" y="95"/>
                  </a:lnTo>
                  <a:lnTo>
                    <a:pt x="303" y="111"/>
                  </a:lnTo>
                  <a:lnTo>
                    <a:pt x="271" y="121"/>
                  </a:lnTo>
                  <a:lnTo>
                    <a:pt x="239" y="137"/>
                  </a:lnTo>
                  <a:lnTo>
                    <a:pt x="208" y="148"/>
                  </a:lnTo>
                  <a:lnTo>
                    <a:pt x="176" y="164"/>
                  </a:lnTo>
                  <a:lnTo>
                    <a:pt x="149" y="180"/>
                  </a:lnTo>
                  <a:lnTo>
                    <a:pt x="128" y="195"/>
                  </a:lnTo>
                  <a:lnTo>
                    <a:pt x="101" y="211"/>
                  </a:lnTo>
                  <a:lnTo>
                    <a:pt x="85" y="227"/>
                  </a:lnTo>
                  <a:lnTo>
                    <a:pt x="64" y="243"/>
                  </a:lnTo>
                  <a:lnTo>
                    <a:pt x="48" y="264"/>
                  </a:lnTo>
                  <a:lnTo>
                    <a:pt x="32" y="280"/>
                  </a:lnTo>
                  <a:lnTo>
                    <a:pt x="22" y="296"/>
                  </a:lnTo>
                  <a:lnTo>
                    <a:pt x="11" y="317"/>
                  </a:lnTo>
                  <a:lnTo>
                    <a:pt x="6" y="338"/>
                  </a:lnTo>
                  <a:lnTo>
                    <a:pt x="0" y="354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6" y="412"/>
                  </a:lnTo>
                  <a:lnTo>
                    <a:pt x="11" y="433"/>
                  </a:lnTo>
                  <a:lnTo>
                    <a:pt x="22" y="449"/>
                  </a:lnTo>
                  <a:lnTo>
                    <a:pt x="32" y="470"/>
                  </a:lnTo>
                  <a:lnTo>
                    <a:pt x="48" y="486"/>
                  </a:lnTo>
                  <a:lnTo>
                    <a:pt x="64" y="502"/>
                  </a:lnTo>
                  <a:lnTo>
                    <a:pt x="85" y="517"/>
                  </a:lnTo>
                  <a:lnTo>
                    <a:pt x="101" y="539"/>
                  </a:lnTo>
                  <a:lnTo>
                    <a:pt x="128" y="554"/>
                  </a:lnTo>
                  <a:lnTo>
                    <a:pt x="149" y="570"/>
                  </a:lnTo>
                  <a:lnTo>
                    <a:pt x="176" y="586"/>
                  </a:lnTo>
                  <a:lnTo>
                    <a:pt x="208" y="597"/>
                  </a:lnTo>
                  <a:lnTo>
                    <a:pt x="239" y="613"/>
                  </a:lnTo>
                  <a:lnTo>
                    <a:pt x="271" y="628"/>
                  </a:lnTo>
                  <a:lnTo>
                    <a:pt x="303" y="639"/>
                  </a:lnTo>
                  <a:lnTo>
                    <a:pt x="340" y="650"/>
                  </a:lnTo>
                  <a:lnTo>
                    <a:pt x="378" y="665"/>
                  </a:lnTo>
                  <a:lnTo>
                    <a:pt x="415" y="676"/>
                  </a:lnTo>
                  <a:lnTo>
                    <a:pt x="457" y="686"/>
                  </a:lnTo>
                  <a:lnTo>
                    <a:pt x="500" y="697"/>
                  </a:lnTo>
                  <a:lnTo>
                    <a:pt x="542" y="702"/>
                  </a:lnTo>
                  <a:lnTo>
                    <a:pt x="590" y="713"/>
                  </a:lnTo>
                  <a:lnTo>
                    <a:pt x="632" y="718"/>
                  </a:lnTo>
                  <a:lnTo>
                    <a:pt x="680" y="729"/>
                  </a:lnTo>
                  <a:lnTo>
                    <a:pt x="728" y="734"/>
                  </a:lnTo>
                  <a:lnTo>
                    <a:pt x="776" y="739"/>
                  </a:lnTo>
                  <a:lnTo>
                    <a:pt x="829" y="739"/>
                  </a:lnTo>
                  <a:lnTo>
                    <a:pt x="930" y="745"/>
                  </a:lnTo>
                  <a:lnTo>
                    <a:pt x="983" y="750"/>
                  </a:lnTo>
                  <a:lnTo>
                    <a:pt x="1036" y="750"/>
                  </a:lnTo>
                  <a:lnTo>
                    <a:pt x="1089" y="750"/>
                  </a:lnTo>
                  <a:lnTo>
                    <a:pt x="1142" y="745"/>
                  </a:lnTo>
                  <a:lnTo>
                    <a:pt x="1243" y="739"/>
                  </a:lnTo>
                  <a:lnTo>
                    <a:pt x="1296" y="739"/>
                  </a:lnTo>
                  <a:lnTo>
                    <a:pt x="1344" y="734"/>
                  </a:lnTo>
                  <a:lnTo>
                    <a:pt x="1392" y="729"/>
                  </a:lnTo>
                  <a:lnTo>
                    <a:pt x="1440" y="718"/>
                  </a:lnTo>
                  <a:lnTo>
                    <a:pt x="1482" y="713"/>
                  </a:lnTo>
                  <a:lnTo>
                    <a:pt x="1530" y="702"/>
                  </a:lnTo>
                  <a:lnTo>
                    <a:pt x="1572" y="697"/>
                  </a:lnTo>
                  <a:lnTo>
                    <a:pt x="1615" y="686"/>
                  </a:lnTo>
                  <a:lnTo>
                    <a:pt x="1657" y="676"/>
                  </a:lnTo>
                  <a:lnTo>
                    <a:pt x="1694" y="665"/>
                  </a:lnTo>
                  <a:lnTo>
                    <a:pt x="1732" y="650"/>
                  </a:lnTo>
                  <a:lnTo>
                    <a:pt x="1769" y="639"/>
                  </a:lnTo>
                  <a:lnTo>
                    <a:pt x="1801" y="628"/>
                  </a:lnTo>
                  <a:lnTo>
                    <a:pt x="1833" y="613"/>
                  </a:lnTo>
                  <a:lnTo>
                    <a:pt x="1864" y="597"/>
                  </a:lnTo>
                  <a:lnTo>
                    <a:pt x="1896" y="586"/>
                  </a:lnTo>
                  <a:lnTo>
                    <a:pt x="1923" y="570"/>
                  </a:lnTo>
                  <a:lnTo>
                    <a:pt x="1944" y="554"/>
                  </a:lnTo>
                  <a:lnTo>
                    <a:pt x="1971" y="539"/>
                  </a:lnTo>
                  <a:lnTo>
                    <a:pt x="1987" y="517"/>
                  </a:lnTo>
                  <a:lnTo>
                    <a:pt x="2008" y="502"/>
                  </a:lnTo>
                  <a:lnTo>
                    <a:pt x="2024" y="486"/>
                  </a:lnTo>
                  <a:lnTo>
                    <a:pt x="2040" y="470"/>
                  </a:lnTo>
                  <a:lnTo>
                    <a:pt x="2050" y="449"/>
                  </a:lnTo>
                  <a:lnTo>
                    <a:pt x="2061" y="433"/>
                  </a:lnTo>
                  <a:lnTo>
                    <a:pt x="2066" y="412"/>
                  </a:lnTo>
                  <a:lnTo>
                    <a:pt x="2071" y="391"/>
                  </a:lnTo>
                  <a:lnTo>
                    <a:pt x="2071" y="375"/>
                  </a:lnTo>
                  <a:lnTo>
                    <a:pt x="2071" y="354"/>
                  </a:lnTo>
                  <a:lnTo>
                    <a:pt x="2066" y="338"/>
                  </a:lnTo>
                  <a:lnTo>
                    <a:pt x="2061" y="317"/>
                  </a:lnTo>
                  <a:lnTo>
                    <a:pt x="2050" y="296"/>
                  </a:lnTo>
                  <a:lnTo>
                    <a:pt x="2040" y="280"/>
                  </a:lnTo>
                  <a:lnTo>
                    <a:pt x="2024" y="264"/>
                  </a:lnTo>
                  <a:lnTo>
                    <a:pt x="2008" y="243"/>
                  </a:lnTo>
                  <a:lnTo>
                    <a:pt x="1987" y="227"/>
                  </a:lnTo>
                  <a:lnTo>
                    <a:pt x="1971" y="211"/>
                  </a:lnTo>
                  <a:lnTo>
                    <a:pt x="1944" y="195"/>
                  </a:lnTo>
                  <a:lnTo>
                    <a:pt x="1923" y="180"/>
                  </a:lnTo>
                  <a:lnTo>
                    <a:pt x="1896" y="164"/>
                  </a:lnTo>
                  <a:lnTo>
                    <a:pt x="1864" y="148"/>
                  </a:lnTo>
                  <a:lnTo>
                    <a:pt x="1833" y="137"/>
                  </a:lnTo>
                  <a:lnTo>
                    <a:pt x="1801" y="121"/>
                  </a:lnTo>
                  <a:lnTo>
                    <a:pt x="1769" y="111"/>
                  </a:lnTo>
                  <a:lnTo>
                    <a:pt x="1732" y="95"/>
                  </a:lnTo>
                  <a:lnTo>
                    <a:pt x="1694" y="84"/>
                  </a:lnTo>
                  <a:lnTo>
                    <a:pt x="1657" y="74"/>
                  </a:lnTo>
                  <a:lnTo>
                    <a:pt x="1615" y="63"/>
                  </a:lnTo>
                  <a:lnTo>
                    <a:pt x="1572" y="53"/>
                  </a:lnTo>
                  <a:lnTo>
                    <a:pt x="1530" y="42"/>
                  </a:lnTo>
                  <a:lnTo>
                    <a:pt x="1482" y="37"/>
                  </a:lnTo>
                  <a:lnTo>
                    <a:pt x="1440" y="26"/>
                  </a:lnTo>
                  <a:lnTo>
                    <a:pt x="1392" y="21"/>
                  </a:lnTo>
                  <a:lnTo>
                    <a:pt x="1344" y="16"/>
                  </a:lnTo>
                  <a:lnTo>
                    <a:pt x="1296" y="11"/>
                  </a:lnTo>
                  <a:lnTo>
                    <a:pt x="1243" y="5"/>
                  </a:lnTo>
                  <a:lnTo>
                    <a:pt x="1142" y="0"/>
                  </a:lnTo>
                  <a:lnTo>
                    <a:pt x="1089" y="0"/>
                  </a:lnTo>
                  <a:lnTo>
                    <a:pt x="1036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auto">
            <a:xfrm>
              <a:off x="2385" y="2280"/>
              <a:ext cx="2065" cy="750"/>
            </a:xfrm>
            <a:custGeom>
              <a:avLst/>
              <a:gdLst>
                <a:gd name="T0" fmla="*/ 977 w 2065"/>
                <a:gd name="T1" fmla="*/ 0 h 750"/>
                <a:gd name="T2" fmla="*/ 823 w 2065"/>
                <a:gd name="T3" fmla="*/ 6 h 750"/>
                <a:gd name="T4" fmla="*/ 722 w 2065"/>
                <a:gd name="T5" fmla="*/ 16 h 750"/>
                <a:gd name="T6" fmla="*/ 632 w 2065"/>
                <a:gd name="T7" fmla="*/ 27 h 750"/>
                <a:gd name="T8" fmla="*/ 541 w 2065"/>
                <a:gd name="T9" fmla="*/ 43 h 750"/>
                <a:gd name="T10" fmla="*/ 451 w 2065"/>
                <a:gd name="T11" fmla="*/ 64 h 750"/>
                <a:gd name="T12" fmla="*/ 371 w 2065"/>
                <a:gd name="T13" fmla="*/ 85 h 750"/>
                <a:gd name="T14" fmla="*/ 302 w 2065"/>
                <a:gd name="T15" fmla="*/ 106 h 750"/>
                <a:gd name="T16" fmla="*/ 233 w 2065"/>
                <a:gd name="T17" fmla="*/ 132 h 750"/>
                <a:gd name="T18" fmla="*/ 175 w 2065"/>
                <a:gd name="T19" fmla="*/ 164 h 750"/>
                <a:gd name="T20" fmla="*/ 122 w 2065"/>
                <a:gd name="T21" fmla="*/ 196 h 750"/>
                <a:gd name="T22" fmla="*/ 79 w 2065"/>
                <a:gd name="T23" fmla="*/ 227 h 750"/>
                <a:gd name="T24" fmla="*/ 42 w 2065"/>
                <a:gd name="T25" fmla="*/ 259 h 750"/>
                <a:gd name="T26" fmla="*/ 21 w 2065"/>
                <a:gd name="T27" fmla="*/ 296 h 750"/>
                <a:gd name="T28" fmla="*/ 5 w 2065"/>
                <a:gd name="T29" fmla="*/ 333 h 750"/>
                <a:gd name="T30" fmla="*/ 0 w 2065"/>
                <a:gd name="T31" fmla="*/ 375 h 750"/>
                <a:gd name="T32" fmla="*/ 5 w 2065"/>
                <a:gd name="T33" fmla="*/ 412 h 750"/>
                <a:gd name="T34" fmla="*/ 21 w 2065"/>
                <a:gd name="T35" fmla="*/ 449 h 750"/>
                <a:gd name="T36" fmla="*/ 42 w 2065"/>
                <a:gd name="T37" fmla="*/ 486 h 750"/>
                <a:gd name="T38" fmla="*/ 79 w 2065"/>
                <a:gd name="T39" fmla="*/ 518 h 750"/>
                <a:gd name="T40" fmla="*/ 122 w 2065"/>
                <a:gd name="T41" fmla="*/ 549 h 750"/>
                <a:gd name="T42" fmla="*/ 175 w 2065"/>
                <a:gd name="T43" fmla="*/ 581 h 750"/>
                <a:gd name="T44" fmla="*/ 233 w 2065"/>
                <a:gd name="T45" fmla="*/ 613 h 750"/>
                <a:gd name="T46" fmla="*/ 302 w 2065"/>
                <a:gd name="T47" fmla="*/ 639 h 750"/>
                <a:gd name="T48" fmla="*/ 371 w 2065"/>
                <a:gd name="T49" fmla="*/ 660 h 750"/>
                <a:gd name="T50" fmla="*/ 451 w 2065"/>
                <a:gd name="T51" fmla="*/ 687 h 750"/>
                <a:gd name="T52" fmla="*/ 541 w 2065"/>
                <a:gd name="T53" fmla="*/ 703 h 750"/>
                <a:gd name="T54" fmla="*/ 632 w 2065"/>
                <a:gd name="T55" fmla="*/ 718 h 750"/>
                <a:gd name="T56" fmla="*/ 722 w 2065"/>
                <a:gd name="T57" fmla="*/ 729 h 750"/>
                <a:gd name="T58" fmla="*/ 823 w 2065"/>
                <a:gd name="T59" fmla="*/ 740 h 750"/>
                <a:gd name="T60" fmla="*/ 977 w 2065"/>
                <a:gd name="T61" fmla="*/ 750 h 750"/>
                <a:gd name="T62" fmla="*/ 1083 w 2065"/>
                <a:gd name="T63" fmla="*/ 750 h 750"/>
                <a:gd name="T64" fmla="*/ 1242 w 2065"/>
                <a:gd name="T65" fmla="*/ 740 h 750"/>
                <a:gd name="T66" fmla="*/ 1338 w 2065"/>
                <a:gd name="T67" fmla="*/ 729 h 750"/>
                <a:gd name="T68" fmla="*/ 1433 w 2065"/>
                <a:gd name="T69" fmla="*/ 718 h 750"/>
                <a:gd name="T70" fmla="*/ 1524 w 2065"/>
                <a:gd name="T71" fmla="*/ 703 h 750"/>
                <a:gd name="T72" fmla="*/ 1609 w 2065"/>
                <a:gd name="T73" fmla="*/ 687 h 750"/>
                <a:gd name="T74" fmla="*/ 1688 w 2065"/>
                <a:gd name="T75" fmla="*/ 660 h 750"/>
                <a:gd name="T76" fmla="*/ 1763 w 2065"/>
                <a:gd name="T77" fmla="*/ 639 h 750"/>
                <a:gd name="T78" fmla="*/ 1832 w 2065"/>
                <a:gd name="T79" fmla="*/ 613 h 750"/>
                <a:gd name="T80" fmla="*/ 1890 w 2065"/>
                <a:gd name="T81" fmla="*/ 581 h 750"/>
                <a:gd name="T82" fmla="*/ 1943 w 2065"/>
                <a:gd name="T83" fmla="*/ 549 h 750"/>
                <a:gd name="T84" fmla="*/ 1986 w 2065"/>
                <a:gd name="T85" fmla="*/ 518 h 750"/>
                <a:gd name="T86" fmla="*/ 2018 w 2065"/>
                <a:gd name="T87" fmla="*/ 486 h 750"/>
                <a:gd name="T88" fmla="*/ 2044 w 2065"/>
                <a:gd name="T89" fmla="*/ 449 h 750"/>
                <a:gd name="T90" fmla="*/ 2060 w 2065"/>
                <a:gd name="T91" fmla="*/ 412 h 750"/>
                <a:gd name="T92" fmla="*/ 2065 w 2065"/>
                <a:gd name="T93" fmla="*/ 375 h 750"/>
                <a:gd name="T94" fmla="*/ 2060 w 2065"/>
                <a:gd name="T95" fmla="*/ 333 h 750"/>
                <a:gd name="T96" fmla="*/ 2044 w 2065"/>
                <a:gd name="T97" fmla="*/ 296 h 750"/>
                <a:gd name="T98" fmla="*/ 2018 w 2065"/>
                <a:gd name="T99" fmla="*/ 259 h 750"/>
                <a:gd name="T100" fmla="*/ 1986 w 2065"/>
                <a:gd name="T101" fmla="*/ 227 h 750"/>
                <a:gd name="T102" fmla="*/ 1943 w 2065"/>
                <a:gd name="T103" fmla="*/ 196 h 750"/>
                <a:gd name="T104" fmla="*/ 1890 w 2065"/>
                <a:gd name="T105" fmla="*/ 164 h 750"/>
                <a:gd name="T106" fmla="*/ 1832 w 2065"/>
                <a:gd name="T107" fmla="*/ 132 h 750"/>
                <a:gd name="T108" fmla="*/ 1763 w 2065"/>
                <a:gd name="T109" fmla="*/ 106 h 750"/>
                <a:gd name="T110" fmla="*/ 1688 w 2065"/>
                <a:gd name="T111" fmla="*/ 85 h 750"/>
                <a:gd name="T112" fmla="*/ 1609 w 2065"/>
                <a:gd name="T113" fmla="*/ 64 h 750"/>
                <a:gd name="T114" fmla="*/ 1524 w 2065"/>
                <a:gd name="T115" fmla="*/ 43 h 750"/>
                <a:gd name="T116" fmla="*/ 1433 w 2065"/>
                <a:gd name="T117" fmla="*/ 27 h 750"/>
                <a:gd name="T118" fmla="*/ 1338 w 2065"/>
                <a:gd name="T119" fmla="*/ 16 h 750"/>
                <a:gd name="T120" fmla="*/ 1242 w 2065"/>
                <a:gd name="T121" fmla="*/ 6 h 750"/>
                <a:gd name="T122" fmla="*/ 1083 w 2065"/>
                <a:gd name="T123" fmla="*/ 0 h 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65"/>
                <a:gd name="T187" fmla="*/ 0 h 750"/>
                <a:gd name="T188" fmla="*/ 2065 w 2065"/>
                <a:gd name="T189" fmla="*/ 750 h 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65" h="750">
                  <a:moveTo>
                    <a:pt x="1030" y="0"/>
                  </a:moveTo>
                  <a:lnTo>
                    <a:pt x="977" y="0"/>
                  </a:lnTo>
                  <a:lnTo>
                    <a:pt x="924" y="0"/>
                  </a:lnTo>
                  <a:lnTo>
                    <a:pt x="823" y="6"/>
                  </a:lnTo>
                  <a:lnTo>
                    <a:pt x="775" y="11"/>
                  </a:lnTo>
                  <a:lnTo>
                    <a:pt x="722" y="16"/>
                  </a:lnTo>
                  <a:lnTo>
                    <a:pt x="674" y="21"/>
                  </a:lnTo>
                  <a:lnTo>
                    <a:pt x="632" y="27"/>
                  </a:lnTo>
                  <a:lnTo>
                    <a:pt x="584" y="37"/>
                  </a:lnTo>
                  <a:lnTo>
                    <a:pt x="541" y="43"/>
                  </a:lnTo>
                  <a:lnTo>
                    <a:pt x="493" y="53"/>
                  </a:lnTo>
                  <a:lnTo>
                    <a:pt x="451" y="64"/>
                  </a:lnTo>
                  <a:lnTo>
                    <a:pt x="414" y="74"/>
                  </a:lnTo>
                  <a:lnTo>
                    <a:pt x="371" y="85"/>
                  </a:lnTo>
                  <a:lnTo>
                    <a:pt x="334" y="95"/>
                  </a:lnTo>
                  <a:lnTo>
                    <a:pt x="302" y="106"/>
                  </a:lnTo>
                  <a:lnTo>
                    <a:pt x="265" y="122"/>
                  </a:lnTo>
                  <a:lnTo>
                    <a:pt x="233" y="132"/>
                  </a:lnTo>
                  <a:lnTo>
                    <a:pt x="201" y="148"/>
                  </a:lnTo>
                  <a:lnTo>
                    <a:pt x="175" y="164"/>
                  </a:lnTo>
                  <a:lnTo>
                    <a:pt x="148" y="180"/>
                  </a:lnTo>
                  <a:lnTo>
                    <a:pt x="122" y="196"/>
                  </a:lnTo>
                  <a:lnTo>
                    <a:pt x="101" y="212"/>
                  </a:lnTo>
                  <a:lnTo>
                    <a:pt x="79" y="227"/>
                  </a:lnTo>
                  <a:lnTo>
                    <a:pt x="58" y="243"/>
                  </a:lnTo>
                  <a:lnTo>
                    <a:pt x="42" y="259"/>
                  </a:lnTo>
                  <a:lnTo>
                    <a:pt x="32" y="280"/>
                  </a:lnTo>
                  <a:lnTo>
                    <a:pt x="21" y="296"/>
                  </a:lnTo>
                  <a:lnTo>
                    <a:pt x="10" y="317"/>
                  </a:lnTo>
                  <a:lnTo>
                    <a:pt x="5" y="333"/>
                  </a:lnTo>
                  <a:lnTo>
                    <a:pt x="0" y="354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5" y="412"/>
                  </a:lnTo>
                  <a:lnTo>
                    <a:pt x="10" y="428"/>
                  </a:lnTo>
                  <a:lnTo>
                    <a:pt x="21" y="449"/>
                  </a:lnTo>
                  <a:lnTo>
                    <a:pt x="32" y="465"/>
                  </a:lnTo>
                  <a:lnTo>
                    <a:pt x="42" y="486"/>
                  </a:lnTo>
                  <a:lnTo>
                    <a:pt x="58" y="502"/>
                  </a:lnTo>
                  <a:lnTo>
                    <a:pt x="79" y="518"/>
                  </a:lnTo>
                  <a:lnTo>
                    <a:pt x="101" y="534"/>
                  </a:lnTo>
                  <a:lnTo>
                    <a:pt x="122" y="549"/>
                  </a:lnTo>
                  <a:lnTo>
                    <a:pt x="148" y="565"/>
                  </a:lnTo>
                  <a:lnTo>
                    <a:pt x="175" y="581"/>
                  </a:lnTo>
                  <a:lnTo>
                    <a:pt x="201" y="597"/>
                  </a:lnTo>
                  <a:lnTo>
                    <a:pt x="233" y="613"/>
                  </a:lnTo>
                  <a:lnTo>
                    <a:pt x="265" y="623"/>
                  </a:lnTo>
                  <a:lnTo>
                    <a:pt x="302" y="639"/>
                  </a:lnTo>
                  <a:lnTo>
                    <a:pt x="334" y="650"/>
                  </a:lnTo>
                  <a:lnTo>
                    <a:pt x="371" y="660"/>
                  </a:lnTo>
                  <a:lnTo>
                    <a:pt x="414" y="676"/>
                  </a:lnTo>
                  <a:lnTo>
                    <a:pt x="451" y="687"/>
                  </a:lnTo>
                  <a:lnTo>
                    <a:pt x="493" y="692"/>
                  </a:lnTo>
                  <a:lnTo>
                    <a:pt x="541" y="703"/>
                  </a:lnTo>
                  <a:lnTo>
                    <a:pt x="584" y="713"/>
                  </a:lnTo>
                  <a:lnTo>
                    <a:pt x="632" y="718"/>
                  </a:lnTo>
                  <a:lnTo>
                    <a:pt x="674" y="724"/>
                  </a:lnTo>
                  <a:lnTo>
                    <a:pt x="722" y="729"/>
                  </a:lnTo>
                  <a:lnTo>
                    <a:pt x="775" y="734"/>
                  </a:lnTo>
                  <a:lnTo>
                    <a:pt x="823" y="740"/>
                  </a:lnTo>
                  <a:lnTo>
                    <a:pt x="924" y="745"/>
                  </a:lnTo>
                  <a:lnTo>
                    <a:pt x="977" y="750"/>
                  </a:lnTo>
                  <a:lnTo>
                    <a:pt x="1030" y="750"/>
                  </a:lnTo>
                  <a:lnTo>
                    <a:pt x="1083" y="750"/>
                  </a:lnTo>
                  <a:lnTo>
                    <a:pt x="1136" y="745"/>
                  </a:lnTo>
                  <a:lnTo>
                    <a:pt x="1242" y="740"/>
                  </a:lnTo>
                  <a:lnTo>
                    <a:pt x="1290" y="734"/>
                  </a:lnTo>
                  <a:lnTo>
                    <a:pt x="1338" y="729"/>
                  </a:lnTo>
                  <a:lnTo>
                    <a:pt x="1386" y="724"/>
                  </a:lnTo>
                  <a:lnTo>
                    <a:pt x="1433" y="718"/>
                  </a:lnTo>
                  <a:lnTo>
                    <a:pt x="1481" y="713"/>
                  </a:lnTo>
                  <a:lnTo>
                    <a:pt x="1524" y="703"/>
                  </a:lnTo>
                  <a:lnTo>
                    <a:pt x="1566" y="692"/>
                  </a:lnTo>
                  <a:lnTo>
                    <a:pt x="1609" y="687"/>
                  </a:lnTo>
                  <a:lnTo>
                    <a:pt x="1651" y="676"/>
                  </a:lnTo>
                  <a:lnTo>
                    <a:pt x="1688" y="660"/>
                  </a:lnTo>
                  <a:lnTo>
                    <a:pt x="1725" y="650"/>
                  </a:lnTo>
                  <a:lnTo>
                    <a:pt x="1763" y="639"/>
                  </a:lnTo>
                  <a:lnTo>
                    <a:pt x="1794" y="623"/>
                  </a:lnTo>
                  <a:lnTo>
                    <a:pt x="1832" y="613"/>
                  </a:lnTo>
                  <a:lnTo>
                    <a:pt x="1858" y="597"/>
                  </a:lnTo>
                  <a:lnTo>
                    <a:pt x="1890" y="581"/>
                  </a:lnTo>
                  <a:lnTo>
                    <a:pt x="1917" y="565"/>
                  </a:lnTo>
                  <a:lnTo>
                    <a:pt x="1943" y="549"/>
                  </a:lnTo>
                  <a:lnTo>
                    <a:pt x="1964" y="534"/>
                  </a:lnTo>
                  <a:lnTo>
                    <a:pt x="1986" y="518"/>
                  </a:lnTo>
                  <a:lnTo>
                    <a:pt x="2002" y="502"/>
                  </a:lnTo>
                  <a:lnTo>
                    <a:pt x="2018" y="486"/>
                  </a:lnTo>
                  <a:lnTo>
                    <a:pt x="2033" y="465"/>
                  </a:lnTo>
                  <a:lnTo>
                    <a:pt x="2044" y="449"/>
                  </a:lnTo>
                  <a:lnTo>
                    <a:pt x="2055" y="428"/>
                  </a:lnTo>
                  <a:lnTo>
                    <a:pt x="2060" y="412"/>
                  </a:lnTo>
                  <a:lnTo>
                    <a:pt x="2065" y="391"/>
                  </a:lnTo>
                  <a:lnTo>
                    <a:pt x="2065" y="375"/>
                  </a:lnTo>
                  <a:lnTo>
                    <a:pt x="2065" y="354"/>
                  </a:lnTo>
                  <a:lnTo>
                    <a:pt x="2060" y="333"/>
                  </a:lnTo>
                  <a:lnTo>
                    <a:pt x="2055" y="317"/>
                  </a:lnTo>
                  <a:lnTo>
                    <a:pt x="2044" y="296"/>
                  </a:lnTo>
                  <a:lnTo>
                    <a:pt x="2033" y="280"/>
                  </a:lnTo>
                  <a:lnTo>
                    <a:pt x="2018" y="259"/>
                  </a:lnTo>
                  <a:lnTo>
                    <a:pt x="2002" y="243"/>
                  </a:lnTo>
                  <a:lnTo>
                    <a:pt x="1986" y="227"/>
                  </a:lnTo>
                  <a:lnTo>
                    <a:pt x="1964" y="212"/>
                  </a:lnTo>
                  <a:lnTo>
                    <a:pt x="1943" y="196"/>
                  </a:lnTo>
                  <a:lnTo>
                    <a:pt x="1917" y="180"/>
                  </a:lnTo>
                  <a:lnTo>
                    <a:pt x="1890" y="164"/>
                  </a:lnTo>
                  <a:lnTo>
                    <a:pt x="1858" y="148"/>
                  </a:lnTo>
                  <a:lnTo>
                    <a:pt x="1832" y="132"/>
                  </a:lnTo>
                  <a:lnTo>
                    <a:pt x="1794" y="122"/>
                  </a:lnTo>
                  <a:lnTo>
                    <a:pt x="1763" y="106"/>
                  </a:lnTo>
                  <a:lnTo>
                    <a:pt x="1725" y="95"/>
                  </a:lnTo>
                  <a:lnTo>
                    <a:pt x="1688" y="85"/>
                  </a:lnTo>
                  <a:lnTo>
                    <a:pt x="1651" y="74"/>
                  </a:lnTo>
                  <a:lnTo>
                    <a:pt x="1609" y="64"/>
                  </a:lnTo>
                  <a:lnTo>
                    <a:pt x="1566" y="53"/>
                  </a:lnTo>
                  <a:lnTo>
                    <a:pt x="1524" y="43"/>
                  </a:lnTo>
                  <a:lnTo>
                    <a:pt x="1481" y="37"/>
                  </a:lnTo>
                  <a:lnTo>
                    <a:pt x="1433" y="27"/>
                  </a:lnTo>
                  <a:lnTo>
                    <a:pt x="1386" y="21"/>
                  </a:lnTo>
                  <a:lnTo>
                    <a:pt x="1338" y="16"/>
                  </a:lnTo>
                  <a:lnTo>
                    <a:pt x="1290" y="11"/>
                  </a:lnTo>
                  <a:lnTo>
                    <a:pt x="1242" y="6"/>
                  </a:lnTo>
                  <a:lnTo>
                    <a:pt x="1136" y="0"/>
                  </a:lnTo>
                  <a:lnTo>
                    <a:pt x="1083" y="0"/>
                  </a:lnTo>
                  <a:lnTo>
                    <a:pt x="1030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0" name="Freeform 6"/>
            <p:cNvSpPr>
              <a:spLocks/>
            </p:cNvSpPr>
            <p:nvPr/>
          </p:nvSpPr>
          <p:spPr bwMode="auto">
            <a:xfrm>
              <a:off x="2215" y="1229"/>
              <a:ext cx="1487" cy="2831"/>
            </a:xfrm>
            <a:custGeom>
              <a:avLst/>
              <a:gdLst>
                <a:gd name="T0" fmla="*/ 669 w 1487"/>
                <a:gd name="T1" fmla="*/ 6 h 2831"/>
                <a:gd name="T2" fmla="*/ 557 w 1487"/>
                <a:gd name="T3" fmla="*/ 43 h 2831"/>
                <a:gd name="T4" fmla="*/ 451 w 1487"/>
                <a:gd name="T5" fmla="*/ 111 h 2831"/>
                <a:gd name="T6" fmla="*/ 355 w 1487"/>
                <a:gd name="T7" fmla="*/ 201 h 2831"/>
                <a:gd name="T8" fmla="*/ 271 w 1487"/>
                <a:gd name="T9" fmla="*/ 323 h 2831"/>
                <a:gd name="T10" fmla="*/ 191 w 1487"/>
                <a:gd name="T11" fmla="*/ 460 h 2831"/>
                <a:gd name="T12" fmla="*/ 127 w 1487"/>
                <a:gd name="T13" fmla="*/ 624 h 2831"/>
                <a:gd name="T14" fmla="*/ 74 w 1487"/>
                <a:gd name="T15" fmla="*/ 798 h 2831"/>
                <a:gd name="T16" fmla="*/ 32 w 1487"/>
                <a:gd name="T17" fmla="*/ 993 h 2831"/>
                <a:gd name="T18" fmla="*/ 10 w 1487"/>
                <a:gd name="T19" fmla="*/ 1199 h 2831"/>
                <a:gd name="T20" fmla="*/ 0 w 1487"/>
                <a:gd name="T21" fmla="*/ 1416 h 2831"/>
                <a:gd name="T22" fmla="*/ 10 w 1487"/>
                <a:gd name="T23" fmla="*/ 1627 h 2831"/>
                <a:gd name="T24" fmla="*/ 32 w 1487"/>
                <a:gd name="T25" fmla="*/ 1833 h 2831"/>
                <a:gd name="T26" fmla="*/ 74 w 1487"/>
                <a:gd name="T27" fmla="*/ 2028 h 2831"/>
                <a:gd name="T28" fmla="*/ 127 w 1487"/>
                <a:gd name="T29" fmla="*/ 2202 h 2831"/>
                <a:gd name="T30" fmla="*/ 191 w 1487"/>
                <a:gd name="T31" fmla="*/ 2366 h 2831"/>
                <a:gd name="T32" fmla="*/ 271 w 1487"/>
                <a:gd name="T33" fmla="*/ 2503 h 2831"/>
                <a:gd name="T34" fmla="*/ 355 w 1487"/>
                <a:gd name="T35" fmla="*/ 2625 h 2831"/>
                <a:gd name="T36" fmla="*/ 451 w 1487"/>
                <a:gd name="T37" fmla="*/ 2720 h 2831"/>
                <a:gd name="T38" fmla="*/ 557 w 1487"/>
                <a:gd name="T39" fmla="*/ 2783 h 2831"/>
                <a:gd name="T40" fmla="*/ 669 w 1487"/>
                <a:gd name="T41" fmla="*/ 2820 h 2831"/>
                <a:gd name="T42" fmla="*/ 780 w 1487"/>
                <a:gd name="T43" fmla="*/ 2826 h 2831"/>
                <a:gd name="T44" fmla="*/ 892 w 1487"/>
                <a:gd name="T45" fmla="*/ 2799 h 2831"/>
                <a:gd name="T46" fmla="*/ 998 w 1487"/>
                <a:gd name="T47" fmla="*/ 2741 h 2831"/>
                <a:gd name="T48" fmla="*/ 1099 w 1487"/>
                <a:gd name="T49" fmla="*/ 2657 h 2831"/>
                <a:gd name="T50" fmla="*/ 1189 w 1487"/>
                <a:gd name="T51" fmla="*/ 2546 h 2831"/>
                <a:gd name="T52" fmla="*/ 1269 w 1487"/>
                <a:gd name="T53" fmla="*/ 2414 h 2831"/>
                <a:gd name="T54" fmla="*/ 1338 w 1487"/>
                <a:gd name="T55" fmla="*/ 2261 h 2831"/>
                <a:gd name="T56" fmla="*/ 1396 w 1487"/>
                <a:gd name="T57" fmla="*/ 2086 h 2831"/>
                <a:gd name="T58" fmla="*/ 1439 w 1487"/>
                <a:gd name="T59" fmla="*/ 1901 h 2831"/>
                <a:gd name="T60" fmla="*/ 1471 w 1487"/>
                <a:gd name="T61" fmla="*/ 1701 h 2831"/>
                <a:gd name="T62" fmla="*/ 1487 w 1487"/>
                <a:gd name="T63" fmla="*/ 1484 h 2831"/>
                <a:gd name="T64" fmla="*/ 1481 w 1487"/>
                <a:gd name="T65" fmla="*/ 1268 h 2831"/>
                <a:gd name="T66" fmla="*/ 1465 w 1487"/>
                <a:gd name="T67" fmla="*/ 1062 h 2831"/>
                <a:gd name="T68" fmla="*/ 1428 w 1487"/>
                <a:gd name="T69" fmla="*/ 861 h 2831"/>
                <a:gd name="T70" fmla="*/ 1380 w 1487"/>
                <a:gd name="T71" fmla="*/ 682 h 2831"/>
                <a:gd name="T72" fmla="*/ 1317 w 1487"/>
                <a:gd name="T73" fmla="*/ 513 h 2831"/>
                <a:gd name="T74" fmla="*/ 1242 w 1487"/>
                <a:gd name="T75" fmla="*/ 365 h 2831"/>
                <a:gd name="T76" fmla="*/ 1157 w 1487"/>
                <a:gd name="T77" fmla="*/ 238 h 2831"/>
                <a:gd name="T78" fmla="*/ 1067 w 1487"/>
                <a:gd name="T79" fmla="*/ 138 h 2831"/>
                <a:gd name="T80" fmla="*/ 966 w 1487"/>
                <a:gd name="T81" fmla="*/ 64 h 2831"/>
                <a:gd name="T82" fmla="*/ 855 w 1487"/>
                <a:gd name="T83" fmla="*/ 16 h 2831"/>
                <a:gd name="T84" fmla="*/ 743 w 1487"/>
                <a:gd name="T85" fmla="*/ 0 h 28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7"/>
                <a:gd name="T130" fmla="*/ 0 h 2831"/>
                <a:gd name="T131" fmla="*/ 1487 w 1487"/>
                <a:gd name="T132" fmla="*/ 2831 h 28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7" h="2831">
                  <a:moveTo>
                    <a:pt x="743" y="0"/>
                  </a:moveTo>
                  <a:lnTo>
                    <a:pt x="706" y="0"/>
                  </a:lnTo>
                  <a:lnTo>
                    <a:pt x="669" y="6"/>
                  </a:lnTo>
                  <a:lnTo>
                    <a:pt x="632" y="16"/>
                  </a:lnTo>
                  <a:lnTo>
                    <a:pt x="594" y="27"/>
                  </a:lnTo>
                  <a:lnTo>
                    <a:pt x="557" y="43"/>
                  </a:lnTo>
                  <a:lnTo>
                    <a:pt x="520" y="64"/>
                  </a:lnTo>
                  <a:lnTo>
                    <a:pt x="488" y="85"/>
                  </a:lnTo>
                  <a:lnTo>
                    <a:pt x="451" y="111"/>
                  </a:lnTo>
                  <a:lnTo>
                    <a:pt x="419" y="138"/>
                  </a:lnTo>
                  <a:lnTo>
                    <a:pt x="387" y="169"/>
                  </a:lnTo>
                  <a:lnTo>
                    <a:pt x="355" y="201"/>
                  </a:lnTo>
                  <a:lnTo>
                    <a:pt x="329" y="238"/>
                  </a:lnTo>
                  <a:lnTo>
                    <a:pt x="297" y="280"/>
                  </a:lnTo>
                  <a:lnTo>
                    <a:pt x="271" y="323"/>
                  </a:lnTo>
                  <a:lnTo>
                    <a:pt x="244" y="365"/>
                  </a:lnTo>
                  <a:lnTo>
                    <a:pt x="217" y="412"/>
                  </a:lnTo>
                  <a:lnTo>
                    <a:pt x="191" y="460"/>
                  </a:lnTo>
                  <a:lnTo>
                    <a:pt x="170" y="513"/>
                  </a:lnTo>
                  <a:lnTo>
                    <a:pt x="148" y="565"/>
                  </a:lnTo>
                  <a:lnTo>
                    <a:pt x="127" y="624"/>
                  </a:lnTo>
                  <a:lnTo>
                    <a:pt x="106" y="682"/>
                  </a:lnTo>
                  <a:lnTo>
                    <a:pt x="90" y="740"/>
                  </a:lnTo>
                  <a:lnTo>
                    <a:pt x="74" y="798"/>
                  </a:lnTo>
                  <a:lnTo>
                    <a:pt x="58" y="861"/>
                  </a:lnTo>
                  <a:lnTo>
                    <a:pt x="42" y="925"/>
                  </a:lnTo>
                  <a:lnTo>
                    <a:pt x="32" y="993"/>
                  </a:lnTo>
                  <a:lnTo>
                    <a:pt x="21" y="1062"/>
                  </a:lnTo>
                  <a:lnTo>
                    <a:pt x="16" y="1130"/>
                  </a:lnTo>
                  <a:lnTo>
                    <a:pt x="10" y="1199"/>
                  </a:lnTo>
                  <a:lnTo>
                    <a:pt x="5" y="1268"/>
                  </a:lnTo>
                  <a:lnTo>
                    <a:pt x="0" y="1342"/>
                  </a:lnTo>
                  <a:lnTo>
                    <a:pt x="0" y="1416"/>
                  </a:lnTo>
                  <a:lnTo>
                    <a:pt x="0" y="1484"/>
                  </a:lnTo>
                  <a:lnTo>
                    <a:pt x="5" y="1558"/>
                  </a:lnTo>
                  <a:lnTo>
                    <a:pt x="10" y="1627"/>
                  </a:lnTo>
                  <a:lnTo>
                    <a:pt x="16" y="1701"/>
                  </a:lnTo>
                  <a:lnTo>
                    <a:pt x="21" y="1769"/>
                  </a:lnTo>
                  <a:lnTo>
                    <a:pt x="32" y="1833"/>
                  </a:lnTo>
                  <a:lnTo>
                    <a:pt x="42" y="1901"/>
                  </a:lnTo>
                  <a:lnTo>
                    <a:pt x="58" y="1965"/>
                  </a:lnTo>
                  <a:lnTo>
                    <a:pt x="74" y="2028"/>
                  </a:lnTo>
                  <a:lnTo>
                    <a:pt x="90" y="2086"/>
                  </a:lnTo>
                  <a:lnTo>
                    <a:pt x="106" y="2150"/>
                  </a:lnTo>
                  <a:lnTo>
                    <a:pt x="127" y="2202"/>
                  </a:lnTo>
                  <a:lnTo>
                    <a:pt x="148" y="2261"/>
                  </a:lnTo>
                  <a:lnTo>
                    <a:pt x="170" y="2313"/>
                  </a:lnTo>
                  <a:lnTo>
                    <a:pt x="191" y="2366"/>
                  </a:lnTo>
                  <a:lnTo>
                    <a:pt x="217" y="2414"/>
                  </a:lnTo>
                  <a:lnTo>
                    <a:pt x="244" y="2461"/>
                  </a:lnTo>
                  <a:lnTo>
                    <a:pt x="271" y="2503"/>
                  </a:lnTo>
                  <a:lnTo>
                    <a:pt x="297" y="2546"/>
                  </a:lnTo>
                  <a:lnTo>
                    <a:pt x="329" y="2588"/>
                  </a:lnTo>
                  <a:lnTo>
                    <a:pt x="355" y="2625"/>
                  </a:lnTo>
                  <a:lnTo>
                    <a:pt x="387" y="2657"/>
                  </a:lnTo>
                  <a:lnTo>
                    <a:pt x="419" y="2688"/>
                  </a:lnTo>
                  <a:lnTo>
                    <a:pt x="451" y="2720"/>
                  </a:lnTo>
                  <a:lnTo>
                    <a:pt x="488" y="2741"/>
                  </a:lnTo>
                  <a:lnTo>
                    <a:pt x="520" y="2767"/>
                  </a:lnTo>
                  <a:lnTo>
                    <a:pt x="557" y="2783"/>
                  </a:lnTo>
                  <a:lnTo>
                    <a:pt x="594" y="2799"/>
                  </a:lnTo>
                  <a:lnTo>
                    <a:pt x="632" y="2810"/>
                  </a:lnTo>
                  <a:lnTo>
                    <a:pt x="669" y="2820"/>
                  </a:lnTo>
                  <a:lnTo>
                    <a:pt x="706" y="2826"/>
                  </a:lnTo>
                  <a:lnTo>
                    <a:pt x="743" y="2831"/>
                  </a:lnTo>
                  <a:lnTo>
                    <a:pt x="780" y="2826"/>
                  </a:lnTo>
                  <a:lnTo>
                    <a:pt x="817" y="2820"/>
                  </a:lnTo>
                  <a:lnTo>
                    <a:pt x="855" y="2810"/>
                  </a:lnTo>
                  <a:lnTo>
                    <a:pt x="892" y="2799"/>
                  </a:lnTo>
                  <a:lnTo>
                    <a:pt x="929" y="2783"/>
                  </a:lnTo>
                  <a:lnTo>
                    <a:pt x="966" y="2767"/>
                  </a:lnTo>
                  <a:lnTo>
                    <a:pt x="998" y="2741"/>
                  </a:lnTo>
                  <a:lnTo>
                    <a:pt x="1030" y="2720"/>
                  </a:lnTo>
                  <a:lnTo>
                    <a:pt x="1067" y="2688"/>
                  </a:lnTo>
                  <a:lnTo>
                    <a:pt x="1099" y="2657"/>
                  </a:lnTo>
                  <a:lnTo>
                    <a:pt x="1131" y="2625"/>
                  </a:lnTo>
                  <a:lnTo>
                    <a:pt x="1157" y="2588"/>
                  </a:lnTo>
                  <a:lnTo>
                    <a:pt x="1189" y="2546"/>
                  </a:lnTo>
                  <a:lnTo>
                    <a:pt x="1216" y="2503"/>
                  </a:lnTo>
                  <a:lnTo>
                    <a:pt x="1242" y="2461"/>
                  </a:lnTo>
                  <a:lnTo>
                    <a:pt x="1269" y="2414"/>
                  </a:lnTo>
                  <a:lnTo>
                    <a:pt x="1295" y="2366"/>
                  </a:lnTo>
                  <a:lnTo>
                    <a:pt x="1317" y="2313"/>
                  </a:lnTo>
                  <a:lnTo>
                    <a:pt x="1338" y="2261"/>
                  </a:lnTo>
                  <a:lnTo>
                    <a:pt x="1359" y="2202"/>
                  </a:lnTo>
                  <a:lnTo>
                    <a:pt x="1380" y="2150"/>
                  </a:lnTo>
                  <a:lnTo>
                    <a:pt x="1396" y="2086"/>
                  </a:lnTo>
                  <a:lnTo>
                    <a:pt x="1412" y="2028"/>
                  </a:lnTo>
                  <a:lnTo>
                    <a:pt x="1428" y="1965"/>
                  </a:lnTo>
                  <a:lnTo>
                    <a:pt x="1439" y="1901"/>
                  </a:lnTo>
                  <a:lnTo>
                    <a:pt x="1455" y="1833"/>
                  </a:lnTo>
                  <a:lnTo>
                    <a:pt x="1465" y="1769"/>
                  </a:lnTo>
                  <a:lnTo>
                    <a:pt x="1471" y="1701"/>
                  </a:lnTo>
                  <a:lnTo>
                    <a:pt x="1476" y="1627"/>
                  </a:lnTo>
                  <a:lnTo>
                    <a:pt x="1481" y="1558"/>
                  </a:lnTo>
                  <a:lnTo>
                    <a:pt x="1487" y="1484"/>
                  </a:lnTo>
                  <a:lnTo>
                    <a:pt x="1487" y="1416"/>
                  </a:lnTo>
                  <a:lnTo>
                    <a:pt x="1487" y="1342"/>
                  </a:lnTo>
                  <a:lnTo>
                    <a:pt x="1481" y="1268"/>
                  </a:lnTo>
                  <a:lnTo>
                    <a:pt x="1476" y="1199"/>
                  </a:lnTo>
                  <a:lnTo>
                    <a:pt x="1471" y="1130"/>
                  </a:lnTo>
                  <a:lnTo>
                    <a:pt x="1465" y="1062"/>
                  </a:lnTo>
                  <a:lnTo>
                    <a:pt x="1455" y="993"/>
                  </a:lnTo>
                  <a:lnTo>
                    <a:pt x="1439" y="925"/>
                  </a:lnTo>
                  <a:lnTo>
                    <a:pt x="1428" y="861"/>
                  </a:lnTo>
                  <a:lnTo>
                    <a:pt x="1412" y="798"/>
                  </a:lnTo>
                  <a:lnTo>
                    <a:pt x="1396" y="740"/>
                  </a:lnTo>
                  <a:lnTo>
                    <a:pt x="1380" y="682"/>
                  </a:lnTo>
                  <a:lnTo>
                    <a:pt x="1359" y="624"/>
                  </a:lnTo>
                  <a:lnTo>
                    <a:pt x="1338" y="565"/>
                  </a:lnTo>
                  <a:lnTo>
                    <a:pt x="1317" y="513"/>
                  </a:lnTo>
                  <a:lnTo>
                    <a:pt x="1295" y="460"/>
                  </a:lnTo>
                  <a:lnTo>
                    <a:pt x="1269" y="412"/>
                  </a:lnTo>
                  <a:lnTo>
                    <a:pt x="1242" y="365"/>
                  </a:lnTo>
                  <a:lnTo>
                    <a:pt x="1216" y="323"/>
                  </a:lnTo>
                  <a:lnTo>
                    <a:pt x="1189" y="280"/>
                  </a:lnTo>
                  <a:lnTo>
                    <a:pt x="1157" y="238"/>
                  </a:lnTo>
                  <a:lnTo>
                    <a:pt x="1131" y="201"/>
                  </a:lnTo>
                  <a:lnTo>
                    <a:pt x="1099" y="169"/>
                  </a:lnTo>
                  <a:lnTo>
                    <a:pt x="1067" y="138"/>
                  </a:lnTo>
                  <a:lnTo>
                    <a:pt x="1030" y="111"/>
                  </a:lnTo>
                  <a:lnTo>
                    <a:pt x="998" y="85"/>
                  </a:lnTo>
                  <a:lnTo>
                    <a:pt x="966" y="64"/>
                  </a:lnTo>
                  <a:lnTo>
                    <a:pt x="929" y="43"/>
                  </a:lnTo>
                  <a:lnTo>
                    <a:pt x="892" y="27"/>
                  </a:lnTo>
                  <a:lnTo>
                    <a:pt x="855" y="16"/>
                  </a:lnTo>
                  <a:lnTo>
                    <a:pt x="817" y="6"/>
                  </a:lnTo>
                  <a:lnTo>
                    <a:pt x="780" y="0"/>
                  </a:lnTo>
                  <a:lnTo>
                    <a:pt x="743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auto">
            <a:xfrm>
              <a:off x="839" y="1599"/>
              <a:ext cx="4270" cy="2176"/>
            </a:xfrm>
            <a:custGeom>
              <a:avLst/>
              <a:gdLst>
                <a:gd name="T0" fmla="*/ 1917 w 4270"/>
                <a:gd name="T1" fmla="*/ 5 h 2176"/>
                <a:gd name="T2" fmla="*/ 1604 w 4270"/>
                <a:gd name="T3" fmla="*/ 32 h 2176"/>
                <a:gd name="T4" fmla="*/ 1307 w 4270"/>
                <a:gd name="T5" fmla="*/ 85 h 2176"/>
                <a:gd name="T6" fmla="*/ 1031 w 4270"/>
                <a:gd name="T7" fmla="*/ 153 h 2176"/>
                <a:gd name="T8" fmla="*/ 776 w 4270"/>
                <a:gd name="T9" fmla="*/ 248 h 2176"/>
                <a:gd name="T10" fmla="*/ 558 w 4270"/>
                <a:gd name="T11" fmla="*/ 354 h 2176"/>
                <a:gd name="T12" fmla="*/ 425 w 4270"/>
                <a:gd name="T13" fmla="*/ 433 h 2176"/>
                <a:gd name="T14" fmla="*/ 340 w 4270"/>
                <a:gd name="T15" fmla="*/ 502 h 2176"/>
                <a:gd name="T16" fmla="*/ 261 w 4270"/>
                <a:gd name="T17" fmla="*/ 565 h 2176"/>
                <a:gd name="T18" fmla="*/ 192 w 4270"/>
                <a:gd name="T19" fmla="*/ 639 h 2176"/>
                <a:gd name="T20" fmla="*/ 133 w 4270"/>
                <a:gd name="T21" fmla="*/ 713 h 2176"/>
                <a:gd name="T22" fmla="*/ 85 w 4270"/>
                <a:gd name="T23" fmla="*/ 787 h 2176"/>
                <a:gd name="T24" fmla="*/ 43 w 4270"/>
                <a:gd name="T25" fmla="*/ 866 h 2176"/>
                <a:gd name="T26" fmla="*/ 22 w 4270"/>
                <a:gd name="T27" fmla="*/ 945 h 2176"/>
                <a:gd name="T28" fmla="*/ 6 w 4270"/>
                <a:gd name="T29" fmla="*/ 1030 h 2176"/>
                <a:gd name="T30" fmla="*/ 0 w 4270"/>
                <a:gd name="T31" fmla="*/ 1114 h 2176"/>
                <a:gd name="T32" fmla="*/ 11 w 4270"/>
                <a:gd name="T33" fmla="*/ 1199 h 2176"/>
                <a:gd name="T34" fmla="*/ 38 w 4270"/>
                <a:gd name="T35" fmla="*/ 1278 h 2176"/>
                <a:gd name="T36" fmla="*/ 69 w 4270"/>
                <a:gd name="T37" fmla="*/ 1357 h 2176"/>
                <a:gd name="T38" fmla="*/ 112 w 4270"/>
                <a:gd name="T39" fmla="*/ 1436 h 2176"/>
                <a:gd name="T40" fmla="*/ 170 w 4270"/>
                <a:gd name="T41" fmla="*/ 1510 h 2176"/>
                <a:gd name="T42" fmla="*/ 234 w 4270"/>
                <a:gd name="T43" fmla="*/ 1584 h 2176"/>
                <a:gd name="T44" fmla="*/ 308 w 4270"/>
                <a:gd name="T45" fmla="*/ 1653 h 2176"/>
                <a:gd name="T46" fmla="*/ 393 w 4270"/>
                <a:gd name="T47" fmla="*/ 1716 h 2176"/>
                <a:gd name="T48" fmla="*/ 489 w 4270"/>
                <a:gd name="T49" fmla="*/ 1780 h 2176"/>
                <a:gd name="T50" fmla="*/ 701 w 4270"/>
                <a:gd name="T51" fmla="*/ 1891 h 2176"/>
                <a:gd name="T52" fmla="*/ 940 w 4270"/>
                <a:gd name="T53" fmla="*/ 1991 h 2176"/>
                <a:gd name="T54" fmla="*/ 1211 w 4270"/>
                <a:gd name="T55" fmla="*/ 2070 h 2176"/>
                <a:gd name="T56" fmla="*/ 1498 w 4270"/>
                <a:gd name="T57" fmla="*/ 2128 h 2176"/>
                <a:gd name="T58" fmla="*/ 1811 w 4270"/>
                <a:gd name="T59" fmla="*/ 2165 h 2176"/>
                <a:gd name="T60" fmla="*/ 2135 w 4270"/>
                <a:gd name="T61" fmla="*/ 2176 h 2176"/>
                <a:gd name="T62" fmla="*/ 2459 w 4270"/>
                <a:gd name="T63" fmla="*/ 2165 h 2176"/>
                <a:gd name="T64" fmla="*/ 2767 w 4270"/>
                <a:gd name="T65" fmla="*/ 2128 h 2176"/>
                <a:gd name="T66" fmla="*/ 3059 w 4270"/>
                <a:gd name="T67" fmla="*/ 2070 h 2176"/>
                <a:gd name="T68" fmla="*/ 3325 w 4270"/>
                <a:gd name="T69" fmla="*/ 1991 h 2176"/>
                <a:gd name="T70" fmla="*/ 3569 w 4270"/>
                <a:gd name="T71" fmla="*/ 1891 h 2176"/>
                <a:gd name="T72" fmla="*/ 3781 w 4270"/>
                <a:gd name="T73" fmla="*/ 1780 h 2176"/>
                <a:gd name="T74" fmla="*/ 3872 w 4270"/>
                <a:gd name="T75" fmla="*/ 1716 h 2176"/>
                <a:gd name="T76" fmla="*/ 3956 w 4270"/>
                <a:gd name="T77" fmla="*/ 1653 h 2176"/>
                <a:gd name="T78" fmla="*/ 4036 w 4270"/>
                <a:gd name="T79" fmla="*/ 1584 h 2176"/>
                <a:gd name="T80" fmla="*/ 4100 w 4270"/>
                <a:gd name="T81" fmla="*/ 1510 h 2176"/>
                <a:gd name="T82" fmla="*/ 4153 w 4270"/>
                <a:gd name="T83" fmla="*/ 1436 h 2176"/>
                <a:gd name="T84" fmla="*/ 4201 w 4270"/>
                <a:gd name="T85" fmla="*/ 1357 h 2176"/>
                <a:gd name="T86" fmla="*/ 4233 w 4270"/>
                <a:gd name="T87" fmla="*/ 1278 h 2176"/>
                <a:gd name="T88" fmla="*/ 4254 w 4270"/>
                <a:gd name="T89" fmla="*/ 1199 h 2176"/>
                <a:gd name="T90" fmla="*/ 4264 w 4270"/>
                <a:gd name="T91" fmla="*/ 1114 h 2176"/>
                <a:gd name="T92" fmla="*/ 4264 w 4270"/>
                <a:gd name="T93" fmla="*/ 1030 h 2176"/>
                <a:gd name="T94" fmla="*/ 4249 w 4270"/>
                <a:gd name="T95" fmla="*/ 945 h 2176"/>
                <a:gd name="T96" fmla="*/ 4222 w 4270"/>
                <a:gd name="T97" fmla="*/ 866 h 2176"/>
                <a:gd name="T98" fmla="*/ 4185 w 4270"/>
                <a:gd name="T99" fmla="*/ 787 h 2176"/>
                <a:gd name="T100" fmla="*/ 4137 w 4270"/>
                <a:gd name="T101" fmla="*/ 713 h 2176"/>
                <a:gd name="T102" fmla="*/ 4079 w 4270"/>
                <a:gd name="T103" fmla="*/ 639 h 2176"/>
                <a:gd name="T104" fmla="*/ 4010 w 4270"/>
                <a:gd name="T105" fmla="*/ 565 h 2176"/>
                <a:gd name="T106" fmla="*/ 3930 w 4270"/>
                <a:gd name="T107" fmla="*/ 502 h 2176"/>
                <a:gd name="T108" fmla="*/ 3845 w 4270"/>
                <a:gd name="T109" fmla="*/ 433 h 2176"/>
                <a:gd name="T110" fmla="*/ 3712 w 4270"/>
                <a:gd name="T111" fmla="*/ 354 h 2176"/>
                <a:gd name="T112" fmla="*/ 3489 w 4270"/>
                <a:gd name="T113" fmla="*/ 248 h 2176"/>
                <a:gd name="T114" fmla="*/ 3240 w 4270"/>
                <a:gd name="T115" fmla="*/ 153 h 2176"/>
                <a:gd name="T116" fmla="*/ 2963 w 4270"/>
                <a:gd name="T117" fmla="*/ 85 h 2176"/>
                <a:gd name="T118" fmla="*/ 2666 w 4270"/>
                <a:gd name="T119" fmla="*/ 32 h 2176"/>
                <a:gd name="T120" fmla="*/ 2353 w 4270"/>
                <a:gd name="T121" fmla="*/ 5 h 2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70"/>
                <a:gd name="T184" fmla="*/ 0 h 2176"/>
                <a:gd name="T185" fmla="*/ 4270 w 4270"/>
                <a:gd name="T186" fmla="*/ 2176 h 2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70" h="2176">
                  <a:moveTo>
                    <a:pt x="2135" y="0"/>
                  </a:moveTo>
                  <a:lnTo>
                    <a:pt x="2024" y="0"/>
                  </a:lnTo>
                  <a:lnTo>
                    <a:pt x="1917" y="5"/>
                  </a:lnTo>
                  <a:lnTo>
                    <a:pt x="1811" y="11"/>
                  </a:lnTo>
                  <a:lnTo>
                    <a:pt x="1705" y="21"/>
                  </a:lnTo>
                  <a:lnTo>
                    <a:pt x="1604" y="32"/>
                  </a:lnTo>
                  <a:lnTo>
                    <a:pt x="1498" y="48"/>
                  </a:lnTo>
                  <a:lnTo>
                    <a:pt x="1402" y="63"/>
                  </a:lnTo>
                  <a:lnTo>
                    <a:pt x="1307" y="85"/>
                  </a:lnTo>
                  <a:lnTo>
                    <a:pt x="1211" y="106"/>
                  </a:lnTo>
                  <a:lnTo>
                    <a:pt x="1116" y="127"/>
                  </a:lnTo>
                  <a:lnTo>
                    <a:pt x="1031" y="153"/>
                  </a:lnTo>
                  <a:lnTo>
                    <a:pt x="940" y="185"/>
                  </a:lnTo>
                  <a:lnTo>
                    <a:pt x="861" y="211"/>
                  </a:lnTo>
                  <a:lnTo>
                    <a:pt x="776" y="248"/>
                  </a:lnTo>
                  <a:lnTo>
                    <a:pt x="701" y="280"/>
                  </a:lnTo>
                  <a:lnTo>
                    <a:pt x="627" y="317"/>
                  </a:lnTo>
                  <a:lnTo>
                    <a:pt x="558" y="354"/>
                  </a:lnTo>
                  <a:lnTo>
                    <a:pt x="489" y="396"/>
                  </a:lnTo>
                  <a:lnTo>
                    <a:pt x="457" y="412"/>
                  </a:lnTo>
                  <a:lnTo>
                    <a:pt x="425" y="433"/>
                  </a:lnTo>
                  <a:lnTo>
                    <a:pt x="393" y="454"/>
                  </a:lnTo>
                  <a:lnTo>
                    <a:pt x="367" y="475"/>
                  </a:lnTo>
                  <a:lnTo>
                    <a:pt x="340" y="502"/>
                  </a:lnTo>
                  <a:lnTo>
                    <a:pt x="308" y="523"/>
                  </a:lnTo>
                  <a:lnTo>
                    <a:pt x="287" y="544"/>
                  </a:lnTo>
                  <a:lnTo>
                    <a:pt x="261" y="565"/>
                  </a:lnTo>
                  <a:lnTo>
                    <a:pt x="234" y="592"/>
                  </a:lnTo>
                  <a:lnTo>
                    <a:pt x="213" y="613"/>
                  </a:lnTo>
                  <a:lnTo>
                    <a:pt x="192" y="639"/>
                  </a:lnTo>
                  <a:lnTo>
                    <a:pt x="170" y="665"/>
                  </a:lnTo>
                  <a:lnTo>
                    <a:pt x="149" y="687"/>
                  </a:lnTo>
                  <a:lnTo>
                    <a:pt x="133" y="713"/>
                  </a:lnTo>
                  <a:lnTo>
                    <a:pt x="112" y="739"/>
                  </a:lnTo>
                  <a:lnTo>
                    <a:pt x="96" y="760"/>
                  </a:lnTo>
                  <a:lnTo>
                    <a:pt x="85" y="787"/>
                  </a:lnTo>
                  <a:lnTo>
                    <a:pt x="69" y="813"/>
                  </a:lnTo>
                  <a:lnTo>
                    <a:pt x="59" y="840"/>
                  </a:lnTo>
                  <a:lnTo>
                    <a:pt x="43" y="866"/>
                  </a:lnTo>
                  <a:lnTo>
                    <a:pt x="38" y="893"/>
                  </a:lnTo>
                  <a:lnTo>
                    <a:pt x="27" y="919"/>
                  </a:lnTo>
                  <a:lnTo>
                    <a:pt x="22" y="945"/>
                  </a:lnTo>
                  <a:lnTo>
                    <a:pt x="11" y="977"/>
                  </a:lnTo>
                  <a:lnTo>
                    <a:pt x="6" y="1003"/>
                  </a:lnTo>
                  <a:lnTo>
                    <a:pt x="6" y="1030"/>
                  </a:lnTo>
                  <a:lnTo>
                    <a:pt x="0" y="1056"/>
                  </a:lnTo>
                  <a:lnTo>
                    <a:pt x="0" y="1088"/>
                  </a:lnTo>
                  <a:lnTo>
                    <a:pt x="0" y="1114"/>
                  </a:lnTo>
                  <a:lnTo>
                    <a:pt x="6" y="1141"/>
                  </a:lnTo>
                  <a:lnTo>
                    <a:pt x="6" y="1172"/>
                  </a:lnTo>
                  <a:lnTo>
                    <a:pt x="11" y="1199"/>
                  </a:lnTo>
                  <a:lnTo>
                    <a:pt x="22" y="1225"/>
                  </a:lnTo>
                  <a:lnTo>
                    <a:pt x="27" y="1252"/>
                  </a:lnTo>
                  <a:lnTo>
                    <a:pt x="38" y="1278"/>
                  </a:lnTo>
                  <a:lnTo>
                    <a:pt x="43" y="1304"/>
                  </a:lnTo>
                  <a:lnTo>
                    <a:pt x="59" y="1331"/>
                  </a:lnTo>
                  <a:lnTo>
                    <a:pt x="69" y="1357"/>
                  </a:lnTo>
                  <a:lnTo>
                    <a:pt x="85" y="1384"/>
                  </a:lnTo>
                  <a:lnTo>
                    <a:pt x="96" y="1410"/>
                  </a:lnTo>
                  <a:lnTo>
                    <a:pt x="112" y="1436"/>
                  </a:lnTo>
                  <a:lnTo>
                    <a:pt x="133" y="1463"/>
                  </a:lnTo>
                  <a:lnTo>
                    <a:pt x="149" y="1484"/>
                  </a:lnTo>
                  <a:lnTo>
                    <a:pt x="170" y="1510"/>
                  </a:lnTo>
                  <a:lnTo>
                    <a:pt x="192" y="1537"/>
                  </a:lnTo>
                  <a:lnTo>
                    <a:pt x="213" y="1558"/>
                  </a:lnTo>
                  <a:lnTo>
                    <a:pt x="234" y="1584"/>
                  </a:lnTo>
                  <a:lnTo>
                    <a:pt x="261" y="1605"/>
                  </a:lnTo>
                  <a:lnTo>
                    <a:pt x="287" y="1627"/>
                  </a:lnTo>
                  <a:lnTo>
                    <a:pt x="308" y="1653"/>
                  </a:lnTo>
                  <a:lnTo>
                    <a:pt x="340" y="1674"/>
                  </a:lnTo>
                  <a:lnTo>
                    <a:pt x="367" y="1695"/>
                  </a:lnTo>
                  <a:lnTo>
                    <a:pt x="393" y="1716"/>
                  </a:lnTo>
                  <a:lnTo>
                    <a:pt x="425" y="1737"/>
                  </a:lnTo>
                  <a:lnTo>
                    <a:pt x="457" y="1759"/>
                  </a:lnTo>
                  <a:lnTo>
                    <a:pt x="489" y="1780"/>
                  </a:lnTo>
                  <a:lnTo>
                    <a:pt x="558" y="1817"/>
                  </a:lnTo>
                  <a:lnTo>
                    <a:pt x="627" y="1859"/>
                  </a:lnTo>
                  <a:lnTo>
                    <a:pt x="701" y="1891"/>
                  </a:lnTo>
                  <a:lnTo>
                    <a:pt x="776" y="1928"/>
                  </a:lnTo>
                  <a:lnTo>
                    <a:pt x="861" y="1959"/>
                  </a:lnTo>
                  <a:lnTo>
                    <a:pt x="940" y="1991"/>
                  </a:lnTo>
                  <a:lnTo>
                    <a:pt x="1031" y="2017"/>
                  </a:lnTo>
                  <a:lnTo>
                    <a:pt x="1116" y="2044"/>
                  </a:lnTo>
                  <a:lnTo>
                    <a:pt x="1211" y="2070"/>
                  </a:lnTo>
                  <a:lnTo>
                    <a:pt x="1307" y="2091"/>
                  </a:lnTo>
                  <a:lnTo>
                    <a:pt x="1402" y="2107"/>
                  </a:lnTo>
                  <a:lnTo>
                    <a:pt x="1498" y="2128"/>
                  </a:lnTo>
                  <a:lnTo>
                    <a:pt x="1604" y="2139"/>
                  </a:lnTo>
                  <a:lnTo>
                    <a:pt x="1705" y="2155"/>
                  </a:lnTo>
                  <a:lnTo>
                    <a:pt x="1811" y="2165"/>
                  </a:lnTo>
                  <a:lnTo>
                    <a:pt x="1917" y="2170"/>
                  </a:lnTo>
                  <a:lnTo>
                    <a:pt x="2024" y="2176"/>
                  </a:lnTo>
                  <a:lnTo>
                    <a:pt x="2135" y="2176"/>
                  </a:lnTo>
                  <a:lnTo>
                    <a:pt x="2247" y="2176"/>
                  </a:lnTo>
                  <a:lnTo>
                    <a:pt x="2353" y="2170"/>
                  </a:lnTo>
                  <a:lnTo>
                    <a:pt x="2459" y="2165"/>
                  </a:lnTo>
                  <a:lnTo>
                    <a:pt x="2565" y="2155"/>
                  </a:lnTo>
                  <a:lnTo>
                    <a:pt x="2666" y="2139"/>
                  </a:lnTo>
                  <a:lnTo>
                    <a:pt x="2767" y="2128"/>
                  </a:lnTo>
                  <a:lnTo>
                    <a:pt x="2868" y="2107"/>
                  </a:lnTo>
                  <a:lnTo>
                    <a:pt x="2963" y="2091"/>
                  </a:lnTo>
                  <a:lnTo>
                    <a:pt x="3059" y="2070"/>
                  </a:lnTo>
                  <a:lnTo>
                    <a:pt x="3149" y="2044"/>
                  </a:lnTo>
                  <a:lnTo>
                    <a:pt x="3240" y="2017"/>
                  </a:lnTo>
                  <a:lnTo>
                    <a:pt x="3325" y="1991"/>
                  </a:lnTo>
                  <a:lnTo>
                    <a:pt x="3410" y="1959"/>
                  </a:lnTo>
                  <a:lnTo>
                    <a:pt x="3489" y="1928"/>
                  </a:lnTo>
                  <a:lnTo>
                    <a:pt x="3569" y="1891"/>
                  </a:lnTo>
                  <a:lnTo>
                    <a:pt x="3643" y="1859"/>
                  </a:lnTo>
                  <a:lnTo>
                    <a:pt x="3712" y="1817"/>
                  </a:lnTo>
                  <a:lnTo>
                    <a:pt x="3781" y="1780"/>
                  </a:lnTo>
                  <a:lnTo>
                    <a:pt x="3813" y="1759"/>
                  </a:lnTo>
                  <a:lnTo>
                    <a:pt x="3845" y="1737"/>
                  </a:lnTo>
                  <a:lnTo>
                    <a:pt x="3872" y="1716"/>
                  </a:lnTo>
                  <a:lnTo>
                    <a:pt x="3903" y="1695"/>
                  </a:lnTo>
                  <a:lnTo>
                    <a:pt x="3930" y="1674"/>
                  </a:lnTo>
                  <a:lnTo>
                    <a:pt x="3956" y="1653"/>
                  </a:lnTo>
                  <a:lnTo>
                    <a:pt x="3983" y="1627"/>
                  </a:lnTo>
                  <a:lnTo>
                    <a:pt x="4010" y="1605"/>
                  </a:lnTo>
                  <a:lnTo>
                    <a:pt x="4036" y="1584"/>
                  </a:lnTo>
                  <a:lnTo>
                    <a:pt x="4057" y="1558"/>
                  </a:lnTo>
                  <a:lnTo>
                    <a:pt x="4079" y="1537"/>
                  </a:lnTo>
                  <a:lnTo>
                    <a:pt x="4100" y="1510"/>
                  </a:lnTo>
                  <a:lnTo>
                    <a:pt x="4121" y="1484"/>
                  </a:lnTo>
                  <a:lnTo>
                    <a:pt x="4137" y="1463"/>
                  </a:lnTo>
                  <a:lnTo>
                    <a:pt x="4153" y="1436"/>
                  </a:lnTo>
                  <a:lnTo>
                    <a:pt x="4169" y="1410"/>
                  </a:lnTo>
                  <a:lnTo>
                    <a:pt x="4185" y="1384"/>
                  </a:lnTo>
                  <a:lnTo>
                    <a:pt x="4201" y="1357"/>
                  </a:lnTo>
                  <a:lnTo>
                    <a:pt x="4211" y="1331"/>
                  </a:lnTo>
                  <a:lnTo>
                    <a:pt x="4222" y="1304"/>
                  </a:lnTo>
                  <a:lnTo>
                    <a:pt x="4233" y="1278"/>
                  </a:lnTo>
                  <a:lnTo>
                    <a:pt x="4243" y="1252"/>
                  </a:lnTo>
                  <a:lnTo>
                    <a:pt x="4249" y="1225"/>
                  </a:lnTo>
                  <a:lnTo>
                    <a:pt x="4254" y="1199"/>
                  </a:lnTo>
                  <a:lnTo>
                    <a:pt x="4259" y="1172"/>
                  </a:lnTo>
                  <a:lnTo>
                    <a:pt x="4264" y="1141"/>
                  </a:lnTo>
                  <a:lnTo>
                    <a:pt x="4264" y="1114"/>
                  </a:lnTo>
                  <a:lnTo>
                    <a:pt x="4270" y="1088"/>
                  </a:lnTo>
                  <a:lnTo>
                    <a:pt x="4264" y="1056"/>
                  </a:lnTo>
                  <a:lnTo>
                    <a:pt x="4264" y="1030"/>
                  </a:lnTo>
                  <a:lnTo>
                    <a:pt x="4259" y="1003"/>
                  </a:lnTo>
                  <a:lnTo>
                    <a:pt x="4254" y="977"/>
                  </a:lnTo>
                  <a:lnTo>
                    <a:pt x="4249" y="945"/>
                  </a:lnTo>
                  <a:lnTo>
                    <a:pt x="4243" y="919"/>
                  </a:lnTo>
                  <a:lnTo>
                    <a:pt x="4233" y="893"/>
                  </a:lnTo>
                  <a:lnTo>
                    <a:pt x="4222" y="866"/>
                  </a:lnTo>
                  <a:lnTo>
                    <a:pt x="4211" y="840"/>
                  </a:lnTo>
                  <a:lnTo>
                    <a:pt x="4201" y="813"/>
                  </a:lnTo>
                  <a:lnTo>
                    <a:pt x="4185" y="787"/>
                  </a:lnTo>
                  <a:lnTo>
                    <a:pt x="4169" y="760"/>
                  </a:lnTo>
                  <a:lnTo>
                    <a:pt x="4153" y="739"/>
                  </a:lnTo>
                  <a:lnTo>
                    <a:pt x="4137" y="713"/>
                  </a:lnTo>
                  <a:lnTo>
                    <a:pt x="4121" y="687"/>
                  </a:lnTo>
                  <a:lnTo>
                    <a:pt x="4100" y="665"/>
                  </a:lnTo>
                  <a:lnTo>
                    <a:pt x="4079" y="639"/>
                  </a:lnTo>
                  <a:lnTo>
                    <a:pt x="4057" y="613"/>
                  </a:lnTo>
                  <a:lnTo>
                    <a:pt x="4036" y="592"/>
                  </a:lnTo>
                  <a:lnTo>
                    <a:pt x="4010" y="565"/>
                  </a:lnTo>
                  <a:lnTo>
                    <a:pt x="3983" y="544"/>
                  </a:lnTo>
                  <a:lnTo>
                    <a:pt x="3956" y="523"/>
                  </a:lnTo>
                  <a:lnTo>
                    <a:pt x="3930" y="502"/>
                  </a:lnTo>
                  <a:lnTo>
                    <a:pt x="3903" y="475"/>
                  </a:lnTo>
                  <a:lnTo>
                    <a:pt x="3872" y="454"/>
                  </a:lnTo>
                  <a:lnTo>
                    <a:pt x="3845" y="433"/>
                  </a:lnTo>
                  <a:lnTo>
                    <a:pt x="3813" y="412"/>
                  </a:lnTo>
                  <a:lnTo>
                    <a:pt x="3781" y="396"/>
                  </a:lnTo>
                  <a:lnTo>
                    <a:pt x="3712" y="354"/>
                  </a:lnTo>
                  <a:lnTo>
                    <a:pt x="3643" y="317"/>
                  </a:lnTo>
                  <a:lnTo>
                    <a:pt x="3569" y="280"/>
                  </a:lnTo>
                  <a:lnTo>
                    <a:pt x="3489" y="248"/>
                  </a:lnTo>
                  <a:lnTo>
                    <a:pt x="3410" y="211"/>
                  </a:lnTo>
                  <a:lnTo>
                    <a:pt x="3325" y="185"/>
                  </a:lnTo>
                  <a:lnTo>
                    <a:pt x="3240" y="153"/>
                  </a:lnTo>
                  <a:lnTo>
                    <a:pt x="3149" y="127"/>
                  </a:lnTo>
                  <a:lnTo>
                    <a:pt x="3059" y="106"/>
                  </a:lnTo>
                  <a:lnTo>
                    <a:pt x="2963" y="85"/>
                  </a:lnTo>
                  <a:lnTo>
                    <a:pt x="2868" y="63"/>
                  </a:lnTo>
                  <a:lnTo>
                    <a:pt x="2767" y="48"/>
                  </a:lnTo>
                  <a:lnTo>
                    <a:pt x="2666" y="32"/>
                  </a:lnTo>
                  <a:lnTo>
                    <a:pt x="2565" y="21"/>
                  </a:lnTo>
                  <a:lnTo>
                    <a:pt x="2459" y="11"/>
                  </a:lnTo>
                  <a:lnTo>
                    <a:pt x="2353" y="5"/>
                  </a:lnTo>
                  <a:lnTo>
                    <a:pt x="2247" y="0"/>
                  </a:lnTo>
                  <a:lnTo>
                    <a:pt x="213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2" name="Freeform 8"/>
            <p:cNvSpPr>
              <a:spLocks/>
            </p:cNvSpPr>
            <p:nvPr/>
          </p:nvSpPr>
          <p:spPr bwMode="auto">
            <a:xfrm>
              <a:off x="696" y="1071"/>
              <a:ext cx="4572" cy="3131"/>
            </a:xfrm>
            <a:custGeom>
              <a:avLst/>
              <a:gdLst>
                <a:gd name="T0" fmla="*/ 2113 w 4572"/>
                <a:gd name="T1" fmla="*/ 5 h 3131"/>
                <a:gd name="T2" fmla="*/ 1827 w 4572"/>
                <a:gd name="T3" fmla="*/ 32 h 3131"/>
                <a:gd name="T4" fmla="*/ 1397 w 4572"/>
                <a:gd name="T5" fmla="*/ 127 h 3131"/>
                <a:gd name="T6" fmla="*/ 1009 w 4572"/>
                <a:gd name="T7" fmla="*/ 269 h 3131"/>
                <a:gd name="T8" fmla="*/ 669 w 4572"/>
                <a:gd name="T9" fmla="*/ 459 h 3131"/>
                <a:gd name="T10" fmla="*/ 520 w 4572"/>
                <a:gd name="T11" fmla="*/ 570 h 3131"/>
                <a:gd name="T12" fmla="*/ 393 w 4572"/>
                <a:gd name="T13" fmla="*/ 692 h 3131"/>
                <a:gd name="T14" fmla="*/ 276 w 4572"/>
                <a:gd name="T15" fmla="*/ 819 h 3131"/>
                <a:gd name="T16" fmla="*/ 181 w 4572"/>
                <a:gd name="T17" fmla="*/ 956 h 3131"/>
                <a:gd name="T18" fmla="*/ 106 w 4572"/>
                <a:gd name="T19" fmla="*/ 1104 h 3131"/>
                <a:gd name="T20" fmla="*/ 48 w 4572"/>
                <a:gd name="T21" fmla="*/ 1252 h 3131"/>
                <a:gd name="T22" fmla="*/ 11 w 4572"/>
                <a:gd name="T23" fmla="*/ 1405 h 3131"/>
                <a:gd name="T24" fmla="*/ 0 w 4572"/>
                <a:gd name="T25" fmla="*/ 1568 h 3131"/>
                <a:gd name="T26" fmla="*/ 11 w 4572"/>
                <a:gd name="T27" fmla="*/ 1727 h 3131"/>
                <a:gd name="T28" fmla="*/ 48 w 4572"/>
                <a:gd name="T29" fmla="*/ 1880 h 3131"/>
                <a:gd name="T30" fmla="*/ 106 w 4572"/>
                <a:gd name="T31" fmla="*/ 2033 h 3131"/>
                <a:gd name="T32" fmla="*/ 181 w 4572"/>
                <a:gd name="T33" fmla="*/ 2176 h 3131"/>
                <a:gd name="T34" fmla="*/ 276 w 4572"/>
                <a:gd name="T35" fmla="*/ 2313 h 3131"/>
                <a:gd name="T36" fmla="*/ 393 w 4572"/>
                <a:gd name="T37" fmla="*/ 2440 h 3131"/>
                <a:gd name="T38" fmla="*/ 520 w 4572"/>
                <a:gd name="T39" fmla="*/ 2561 h 3131"/>
                <a:gd name="T40" fmla="*/ 669 w 4572"/>
                <a:gd name="T41" fmla="*/ 2672 h 3131"/>
                <a:gd name="T42" fmla="*/ 1009 w 4572"/>
                <a:gd name="T43" fmla="*/ 2862 h 3131"/>
                <a:gd name="T44" fmla="*/ 1397 w 4572"/>
                <a:gd name="T45" fmla="*/ 3010 h 3131"/>
                <a:gd name="T46" fmla="*/ 1827 w 4572"/>
                <a:gd name="T47" fmla="*/ 3100 h 3131"/>
                <a:gd name="T48" fmla="*/ 2113 w 4572"/>
                <a:gd name="T49" fmla="*/ 3126 h 3131"/>
                <a:gd name="T50" fmla="*/ 2347 w 4572"/>
                <a:gd name="T51" fmla="*/ 3131 h 3131"/>
                <a:gd name="T52" fmla="*/ 2581 w 4572"/>
                <a:gd name="T53" fmla="*/ 3121 h 3131"/>
                <a:gd name="T54" fmla="*/ 2968 w 4572"/>
                <a:gd name="T55" fmla="*/ 3063 h 3131"/>
                <a:gd name="T56" fmla="*/ 3377 w 4572"/>
                <a:gd name="T57" fmla="*/ 2941 h 3131"/>
                <a:gd name="T58" fmla="*/ 3744 w 4572"/>
                <a:gd name="T59" fmla="*/ 2772 h 3131"/>
                <a:gd name="T60" fmla="*/ 3983 w 4572"/>
                <a:gd name="T61" fmla="*/ 2619 h 3131"/>
                <a:gd name="T62" fmla="*/ 4121 w 4572"/>
                <a:gd name="T63" fmla="*/ 2503 h 3131"/>
                <a:gd name="T64" fmla="*/ 4243 w 4572"/>
                <a:gd name="T65" fmla="*/ 2376 h 3131"/>
                <a:gd name="T66" fmla="*/ 4349 w 4572"/>
                <a:gd name="T67" fmla="*/ 2244 h 3131"/>
                <a:gd name="T68" fmla="*/ 4434 w 4572"/>
                <a:gd name="T69" fmla="*/ 2107 h 3131"/>
                <a:gd name="T70" fmla="*/ 4503 w 4572"/>
                <a:gd name="T71" fmla="*/ 1959 h 3131"/>
                <a:gd name="T72" fmla="*/ 4546 w 4572"/>
                <a:gd name="T73" fmla="*/ 1806 h 3131"/>
                <a:gd name="T74" fmla="*/ 4572 w 4572"/>
                <a:gd name="T75" fmla="*/ 1648 h 3131"/>
                <a:gd name="T76" fmla="*/ 4572 w 4572"/>
                <a:gd name="T77" fmla="*/ 1489 h 3131"/>
                <a:gd name="T78" fmla="*/ 4546 w 4572"/>
                <a:gd name="T79" fmla="*/ 1331 h 3131"/>
                <a:gd name="T80" fmla="*/ 4503 w 4572"/>
                <a:gd name="T81" fmla="*/ 1178 h 3131"/>
                <a:gd name="T82" fmla="*/ 4434 w 4572"/>
                <a:gd name="T83" fmla="*/ 1030 h 3131"/>
                <a:gd name="T84" fmla="*/ 4349 w 4572"/>
                <a:gd name="T85" fmla="*/ 887 h 3131"/>
                <a:gd name="T86" fmla="*/ 4243 w 4572"/>
                <a:gd name="T87" fmla="*/ 755 h 3131"/>
                <a:gd name="T88" fmla="*/ 4121 w 4572"/>
                <a:gd name="T89" fmla="*/ 628 h 3131"/>
                <a:gd name="T90" fmla="*/ 3983 w 4572"/>
                <a:gd name="T91" fmla="*/ 518 h 3131"/>
                <a:gd name="T92" fmla="*/ 3744 w 4572"/>
                <a:gd name="T93" fmla="*/ 359 h 3131"/>
                <a:gd name="T94" fmla="*/ 3377 w 4572"/>
                <a:gd name="T95" fmla="*/ 190 h 3131"/>
                <a:gd name="T96" fmla="*/ 2968 w 4572"/>
                <a:gd name="T97" fmla="*/ 74 h 3131"/>
                <a:gd name="T98" fmla="*/ 2581 w 4572"/>
                <a:gd name="T99" fmla="*/ 16 h 3131"/>
                <a:gd name="T100" fmla="*/ 2347 w 4572"/>
                <a:gd name="T101" fmla="*/ 5 h 3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72"/>
                <a:gd name="T154" fmla="*/ 0 h 3131"/>
                <a:gd name="T155" fmla="*/ 4572 w 4572"/>
                <a:gd name="T156" fmla="*/ 3131 h 31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72" h="3131">
                  <a:moveTo>
                    <a:pt x="2289" y="0"/>
                  </a:moveTo>
                  <a:lnTo>
                    <a:pt x="2230" y="5"/>
                  </a:lnTo>
                  <a:lnTo>
                    <a:pt x="2172" y="5"/>
                  </a:lnTo>
                  <a:lnTo>
                    <a:pt x="2113" y="5"/>
                  </a:lnTo>
                  <a:lnTo>
                    <a:pt x="2055" y="11"/>
                  </a:lnTo>
                  <a:lnTo>
                    <a:pt x="1997" y="16"/>
                  </a:lnTo>
                  <a:lnTo>
                    <a:pt x="1938" y="21"/>
                  </a:lnTo>
                  <a:lnTo>
                    <a:pt x="1827" y="32"/>
                  </a:lnTo>
                  <a:lnTo>
                    <a:pt x="1715" y="53"/>
                  </a:lnTo>
                  <a:lnTo>
                    <a:pt x="1609" y="74"/>
                  </a:lnTo>
                  <a:lnTo>
                    <a:pt x="1503" y="95"/>
                  </a:lnTo>
                  <a:lnTo>
                    <a:pt x="1397" y="127"/>
                  </a:lnTo>
                  <a:lnTo>
                    <a:pt x="1296" y="158"/>
                  </a:lnTo>
                  <a:lnTo>
                    <a:pt x="1200" y="190"/>
                  </a:lnTo>
                  <a:lnTo>
                    <a:pt x="1099" y="227"/>
                  </a:lnTo>
                  <a:lnTo>
                    <a:pt x="1009" y="269"/>
                  </a:lnTo>
                  <a:lnTo>
                    <a:pt x="919" y="312"/>
                  </a:lnTo>
                  <a:lnTo>
                    <a:pt x="834" y="359"/>
                  </a:lnTo>
                  <a:lnTo>
                    <a:pt x="749" y="407"/>
                  </a:lnTo>
                  <a:lnTo>
                    <a:pt x="669" y="459"/>
                  </a:lnTo>
                  <a:lnTo>
                    <a:pt x="632" y="486"/>
                  </a:lnTo>
                  <a:lnTo>
                    <a:pt x="595" y="518"/>
                  </a:lnTo>
                  <a:lnTo>
                    <a:pt x="558" y="544"/>
                  </a:lnTo>
                  <a:lnTo>
                    <a:pt x="520" y="570"/>
                  </a:lnTo>
                  <a:lnTo>
                    <a:pt x="489" y="602"/>
                  </a:lnTo>
                  <a:lnTo>
                    <a:pt x="457" y="628"/>
                  </a:lnTo>
                  <a:lnTo>
                    <a:pt x="425" y="660"/>
                  </a:lnTo>
                  <a:lnTo>
                    <a:pt x="393" y="692"/>
                  </a:lnTo>
                  <a:lnTo>
                    <a:pt x="361" y="723"/>
                  </a:lnTo>
                  <a:lnTo>
                    <a:pt x="335" y="755"/>
                  </a:lnTo>
                  <a:lnTo>
                    <a:pt x="303" y="787"/>
                  </a:lnTo>
                  <a:lnTo>
                    <a:pt x="276" y="819"/>
                  </a:lnTo>
                  <a:lnTo>
                    <a:pt x="250" y="855"/>
                  </a:lnTo>
                  <a:lnTo>
                    <a:pt x="228" y="887"/>
                  </a:lnTo>
                  <a:lnTo>
                    <a:pt x="202" y="924"/>
                  </a:lnTo>
                  <a:lnTo>
                    <a:pt x="181" y="956"/>
                  </a:lnTo>
                  <a:lnTo>
                    <a:pt x="159" y="993"/>
                  </a:lnTo>
                  <a:lnTo>
                    <a:pt x="138" y="1030"/>
                  </a:lnTo>
                  <a:lnTo>
                    <a:pt x="122" y="1067"/>
                  </a:lnTo>
                  <a:lnTo>
                    <a:pt x="106" y="1104"/>
                  </a:lnTo>
                  <a:lnTo>
                    <a:pt x="90" y="1141"/>
                  </a:lnTo>
                  <a:lnTo>
                    <a:pt x="74" y="1178"/>
                  </a:lnTo>
                  <a:lnTo>
                    <a:pt x="58" y="1215"/>
                  </a:lnTo>
                  <a:lnTo>
                    <a:pt x="48" y="1252"/>
                  </a:lnTo>
                  <a:lnTo>
                    <a:pt x="37" y="1288"/>
                  </a:lnTo>
                  <a:lnTo>
                    <a:pt x="27" y="1331"/>
                  </a:lnTo>
                  <a:lnTo>
                    <a:pt x="21" y="1368"/>
                  </a:lnTo>
                  <a:lnTo>
                    <a:pt x="11" y="1405"/>
                  </a:lnTo>
                  <a:lnTo>
                    <a:pt x="5" y="1447"/>
                  </a:lnTo>
                  <a:lnTo>
                    <a:pt x="5" y="1489"/>
                  </a:lnTo>
                  <a:lnTo>
                    <a:pt x="0" y="1526"/>
                  </a:lnTo>
                  <a:lnTo>
                    <a:pt x="0" y="1568"/>
                  </a:lnTo>
                  <a:lnTo>
                    <a:pt x="0" y="1605"/>
                  </a:lnTo>
                  <a:lnTo>
                    <a:pt x="5" y="1648"/>
                  </a:lnTo>
                  <a:lnTo>
                    <a:pt x="5" y="1690"/>
                  </a:lnTo>
                  <a:lnTo>
                    <a:pt x="11" y="1727"/>
                  </a:lnTo>
                  <a:lnTo>
                    <a:pt x="21" y="1769"/>
                  </a:lnTo>
                  <a:lnTo>
                    <a:pt x="27" y="1806"/>
                  </a:lnTo>
                  <a:lnTo>
                    <a:pt x="37" y="1843"/>
                  </a:lnTo>
                  <a:lnTo>
                    <a:pt x="48" y="1880"/>
                  </a:lnTo>
                  <a:lnTo>
                    <a:pt x="58" y="1922"/>
                  </a:lnTo>
                  <a:lnTo>
                    <a:pt x="74" y="1959"/>
                  </a:lnTo>
                  <a:lnTo>
                    <a:pt x="90" y="1996"/>
                  </a:lnTo>
                  <a:lnTo>
                    <a:pt x="106" y="2033"/>
                  </a:lnTo>
                  <a:lnTo>
                    <a:pt x="122" y="2070"/>
                  </a:lnTo>
                  <a:lnTo>
                    <a:pt x="138" y="2107"/>
                  </a:lnTo>
                  <a:lnTo>
                    <a:pt x="159" y="2139"/>
                  </a:lnTo>
                  <a:lnTo>
                    <a:pt x="181" y="2176"/>
                  </a:lnTo>
                  <a:lnTo>
                    <a:pt x="202" y="2213"/>
                  </a:lnTo>
                  <a:lnTo>
                    <a:pt x="228" y="2244"/>
                  </a:lnTo>
                  <a:lnTo>
                    <a:pt x="250" y="2281"/>
                  </a:lnTo>
                  <a:lnTo>
                    <a:pt x="276" y="2313"/>
                  </a:lnTo>
                  <a:lnTo>
                    <a:pt x="303" y="2345"/>
                  </a:lnTo>
                  <a:lnTo>
                    <a:pt x="335" y="2376"/>
                  </a:lnTo>
                  <a:lnTo>
                    <a:pt x="361" y="2408"/>
                  </a:lnTo>
                  <a:lnTo>
                    <a:pt x="393" y="2440"/>
                  </a:lnTo>
                  <a:lnTo>
                    <a:pt x="425" y="2471"/>
                  </a:lnTo>
                  <a:lnTo>
                    <a:pt x="457" y="2503"/>
                  </a:lnTo>
                  <a:lnTo>
                    <a:pt x="489" y="2535"/>
                  </a:lnTo>
                  <a:lnTo>
                    <a:pt x="520" y="2561"/>
                  </a:lnTo>
                  <a:lnTo>
                    <a:pt x="558" y="2593"/>
                  </a:lnTo>
                  <a:lnTo>
                    <a:pt x="595" y="2619"/>
                  </a:lnTo>
                  <a:lnTo>
                    <a:pt x="632" y="2646"/>
                  </a:lnTo>
                  <a:lnTo>
                    <a:pt x="669" y="2672"/>
                  </a:lnTo>
                  <a:lnTo>
                    <a:pt x="749" y="2725"/>
                  </a:lnTo>
                  <a:lnTo>
                    <a:pt x="834" y="2772"/>
                  </a:lnTo>
                  <a:lnTo>
                    <a:pt x="919" y="2820"/>
                  </a:lnTo>
                  <a:lnTo>
                    <a:pt x="1009" y="2862"/>
                  </a:lnTo>
                  <a:lnTo>
                    <a:pt x="1099" y="2904"/>
                  </a:lnTo>
                  <a:lnTo>
                    <a:pt x="1200" y="2941"/>
                  </a:lnTo>
                  <a:lnTo>
                    <a:pt x="1296" y="2978"/>
                  </a:lnTo>
                  <a:lnTo>
                    <a:pt x="1397" y="3010"/>
                  </a:lnTo>
                  <a:lnTo>
                    <a:pt x="1503" y="3036"/>
                  </a:lnTo>
                  <a:lnTo>
                    <a:pt x="1609" y="3063"/>
                  </a:lnTo>
                  <a:lnTo>
                    <a:pt x="1715" y="3084"/>
                  </a:lnTo>
                  <a:lnTo>
                    <a:pt x="1827" y="3100"/>
                  </a:lnTo>
                  <a:lnTo>
                    <a:pt x="1938" y="3116"/>
                  </a:lnTo>
                  <a:lnTo>
                    <a:pt x="1997" y="3121"/>
                  </a:lnTo>
                  <a:lnTo>
                    <a:pt x="2055" y="3121"/>
                  </a:lnTo>
                  <a:lnTo>
                    <a:pt x="2113" y="3126"/>
                  </a:lnTo>
                  <a:lnTo>
                    <a:pt x="2172" y="3131"/>
                  </a:lnTo>
                  <a:lnTo>
                    <a:pt x="2230" y="3131"/>
                  </a:lnTo>
                  <a:lnTo>
                    <a:pt x="2289" y="3131"/>
                  </a:lnTo>
                  <a:lnTo>
                    <a:pt x="2347" y="3131"/>
                  </a:lnTo>
                  <a:lnTo>
                    <a:pt x="2406" y="3131"/>
                  </a:lnTo>
                  <a:lnTo>
                    <a:pt x="2464" y="3126"/>
                  </a:lnTo>
                  <a:lnTo>
                    <a:pt x="2522" y="3121"/>
                  </a:lnTo>
                  <a:lnTo>
                    <a:pt x="2581" y="3121"/>
                  </a:lnTo>
                  <a:lnTo>
                    <a:pt x="2634" y="3116"/>
                  </a:lnTo>
                  <a:lnTo>
                    <a:pt x="2751" y="3100"/>
                  </a:lnTo>
                  <a:lnTo>
                    <a:pt x="2857" y="3084"/>
                  </a:lnTo>
                  <a:lnTo>
                    <a:pt x="2968" y="3063"/>
                  </a:lnTo>
                  <a:lnTo>
                    <a:pt x="3075" y="3036"/>
                  </a:lnTo>
                  <a:lnTo>
                    <a:pt x="3175" y="3010"/>
                  </a:lnTo>
                  <a:lnTo>
                    <a:pt x="3276" y="2978"/>
                  </a:lnTo>
                  <a:lnTo>
                    <a:pt x="3377" y="2941"/>
                  </a:lnTo>
                  <a:lnTo>
                    <a:pt x="3473" y="2904"/>
                  </a:lnTo>
                  <a:lnTo>
                    <a:pt x="3568" y="2862"/>
                  </a:lnTo>
                  <a:lnTo>
                    <a:pt x="3653" y="2820"/>
                  </a:lnTo>
                  <a:lnTo>
                    <a:pt x="3744" y="2772"/>
                  </a:lnTo>
                  <a:lnTo>
                    <a:pt x="3823" y="2725"/>
                  </a:lnTo>
                  <a:lnTo>
                    <a:pt x="3903" y="2672"/>
                  </a:lnTo>
                  <a:lnTo>
                    <a:pt x="3940" y="2646"/>
                  </a:lnTo>
                  <a:lnTo>
                    <a:pt x="3983" y="2619"/>
                  </a:lnTo>
                  <a:lnTo>
                    <a:pt x="4015" y="2593"/>
                  </a:lnTo>
                  <a:lnTo>
                    <a:pt x="4052" y="2561"/>
                  </a:lnTo>
                  <a:lnTo>
                    <a:pt x="4089" y="2535"/>
                  </a:lnTo>
                  <a:lnTo>
                    <a:pt x="4121" y="2503"/>
                  </a:lnTo>
                  <a:lnTo>
                    <a:pt x="4153" y="2471"/>
                  </a:lnTo>
                  <a:lnTo>
                    <a:pt x="4184" y="2440"/>
                  </a:lnTo>
                  <a:lnTo>
                    <a:pt x="4216" y="2408"/>
                  </a:lnTo>
                  <a:lnTo>
                    <a:pt x="4243" y="2376"/>
                  </a:lnTo>
                  <a:lnTo>
                    <a:pt x="4269" y="2345"/>
                  </a:lnTo>
                  <a:lnTo>
                    <a:pt x="4296" y="2313"/>
                  </a:lnTo>
                  <a:lnTo>
                    <a:pt x="4322" y="2281"/>
                  </a:lnTo>
                  <a:lnTo>
                    <a:pt x="4349" y="2244"/>
                  </a:lnTo>
                  <a:lnTo>
                    <a:pt x="4370" y="2213"/>
                  </a:lnTo>
                  <a:lnTo>
                    <a:pt x="4397" y="2176"/>
                  </a:lnTo>
                  <a:lnTo>
                    <a:pt x="4418" y="2139"/>
                  </a:lnTo>
                  <a:lnTo>
                    <a:pt x="4434" y="2107"/>
                  </a:lnTo>
                  <a:lnTo>
                    <a:pt x="4455" y="2070"/>
                  </a:lnTo>
                  <a:lnTo>
                    <a:pt x="4471" y="2033"/>
                  </a:lnTo>
                  <a:lnTo>
                    <a:pt x="4487" y="1996"/>
                  </a:lnTo>
                  <a:lnTo>
                    <a:pt x="4503" y="1959"/>
                  </a:lnTo>
                  <a:lnTo>
                    <a:pt x="4514" y="1922"/>
                  </a:lnTo>
                  <a:lnTo>
                    <a:pt x="4530" y="1880"/>
                  </a:lnTo>
                  <a:lnTo>
                    <a:pt x="4540" y="1843"/>
                  </a:lnTo>
                  <a:lnTo>
                    <a:pt x="4546" y="1806"/>
                  </a:lnTo>
                  <a:lnTo>
                    <a:pt x="4556" y="1769"/>
                  </a:lnTo>
                  <a:lnTo>
                    <a:pt x="4561" y="1727"/>
                  </a:lnTo>
                  <a:lnTo>
                    <a:pt x="4567" y="1690"/>
                  </a:lnTo>
                  <a:lnTo>
                    <a:pt x="4572" y="1648"/>
                  </a:lnTo>
                  <a:lnTo>
                    <a:pt x="4572" y="1605"/>
                  </a:lnTo>
                  <a:lnTo>
                    <a:pt x="4572" y="1568"/>
                  </a:lnTo>
                  <a:lnTo>
                    <a:pt x="4572" y="1526"/>
                  </a:lnTo>
                  <a:lnTo>
                    <a:pt x="4572" y="1489"/>
                  </a:lnTo>
                  <a:lnTo>
                    <a:pt x="4567" y="1447"/>
                  </a:lnTo>
                  <a:lnTo>
                    <a:pt x="4561" y="1405"/>
                  </a:lnTo>
                  <a:lnTo>
                    <a:pt x="4556" y="1368"/>
                  </a:lnTo>
                  <a:lnTo>
                    <a:pt x="4546" y="1331"/>
                  </a:lnTo>
                  <a:lnTo>
                    <a:pt x="4540" y="1288"/>
                  </a:lnTo>
                  <a:lnTo>
                    <a:pt x="4530" y="1252"/>
                  </a:lnTo>
                  <a:lnTo>
                    <a:pt x="4514" y="1215"/>
                  </a:lnTo>
                  <a:lnTo>
                    <a:pt x="4503" y="1178"/>
                  </a:lnTo>
                  <a:lnTo>
                    <a:pt x="4487" y="1141"/>
                  </a:lnTo>
                  <a:lnTo>
                    <a:pt x="4471" y="1104"/>
                  </a:lnTo>
                  <a:lnTo>
                    <a:pt x="4455" y="1067"/>
                  </a:lnTo>
                  <a:lnTo>
                    <a:pt x="4434" y="1030"/>
                  </a:lnTo>
                  <a:lnTo>
                    <a:pt x="4418" y="993"/>
                  </a:lnTo>
                  <a:lnTo>
                    <a:pt x="4397" y="956"/>
                  </a:lnTo>
                  <a:lnTo>
                    <a:pt x="4370" y="924"/>
                  </a:lnTo>
                  <a:lnTo>
                    <a:pt x="4349" y="887"/>
                  </a:lnTo>
                  <a:lnTo>
                    <a:pt x="4322" y="855"/>
                  </a:lnTo>
                  <a:lnTo>
                    <a:pt x="4296" y="819"/>
                  </a:lnTo>
                  <a:lnTo>
                    <a:pt x="4269" y="787"/>
                  </a:lnTo>
                  <a:lnTo>
                    <a:pt x="4243" y="755"/>
                  </a:lnTo>
                  <a:lnTo>
                    <a:pt x="4216" y="723"/>
                  </a:lnTo>
                  <a:lnTo>
                    <a:pt x="4184" y="692"/>
                  </a:lnTo>
                  <a:lnTo>
                    <a:pt x="4153" y="660"/>
                  </a:lnTo>
                  <a:lnTo>
                    <a:pt x="4121" y="628"/>
                  </a:lnTo>
                  <a:lnTo>
                    <a:pt x="4089" y="602"/>
                  </a:lnTo>
                  <a:lnTo>
                    <a:pt x="4052" y="570"/>
                  </a:lnTo>
                  <a:lnTo>
                    <a:pt x="4015" y="544"/>
                  </a:lnTo>
                  <a:lnTo>
                    <a:pt x="3983" y="518"/>
                  </a:lnTo>
                  <a:lnTo>
                    <a:pt x="3940" y="486"/>
                  </a:lnTo>
                  <a:lnTo>
                    <a:pt x="3903" y="459"/>
                  </a:lnTo>
                  <a:lnTo>
                    <a:pt x="3823" y="407"/>
                  </a:lnTo>
                  <a:lnTo>
                    <a:pt x="3744" y="359"/>
                  </a:lnTo>
                  <a:lnTo>
                    <a:pt x="3653" y="312"/>
                  </a:lnTo>
                  <a:lnTo>
                    <a:pt x="3568" y="269"/>
                  </a:lnTo>
                  <a:lnTo>
                    <a:pt x="3473" y="227"/>
                  </a:lnTo>
                  <a:lnTo>
                    <a:pt x="3377" y="190"/>
                  </a:lnTo>
                  <a:lnTo>
                    <a:pt x="3276" y="158"/>
                  </a:lnTo>
                  <a:lnTo>
                    <a:pt x="3175" y="127"/>
                  </a:lnTo>
                  <a:lnTo>
                    <a:pt x="3075" y="95"/>
                  </a:lnTo>
                  <a:lnTo>
                    <a:pt x="2968" y="74"/>
                  </a:lnTo>
                  <a:lnTo>
                    <a:pt x="2857" y="53"/>
                  </a:lnTo>
                  <a:lnTo>
                    <a:pt x="2751" y="32"/>
                  </a:lnTo>
                  <a:lnTo>
                    <a:pt x="2634" y="21"/>
                  </a:lnTo>
                  <a:lnTo>
                    <a:pt x="2581" y="16"/>
                  </a:lnTo>
                  <a:lnTo>
                    <a:pt x="2522" y="11"/>
                  </a:lnTo>
                  <a:lnTo>
                    <a:pt x="2464" y="5"/>
                  </a:lnTo>
                  <a:lnTo>
                    <a:pt x="2406" y="5"/>
                  </a:lnTo>
                  <a:lnTo>
                    <a:pt x="2347" y="5"/>
                  </a:lnTo>
                  <a:lnTo>
                    <a:pt x="228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33" name="Rectangle 9"/>
            <p:cNvSpPr>
              <a:spLocks noChangeArrowheads="1"/>
            </p:cNvSpPr>
            <p:nvPr/>
          </p:nvSpPr>
          <p:spPr bwMode="auto">
            <a:xfrm>
              <a:off x="1843" y="252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1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34" name="Rectangle 10"/>
            <p:cNvSpPr>
              <a:spLocks noChangeArrowheads="1"/>
            </p:cNvSpPr>
            <p:nvPr/>
          </p:nvSpPr>
          <p:spPr bwMode="auto">
            <a:xfrm>
              <a:off x="1657" y="2677"/>
              <a:ext cx="4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Pazient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35" name="Rectangle 11"/>
            <p:cNvSpPr>
              <a:spLocks noChangeArrowheads="1"/>
            </p:cNvSpPr>
            <p:nvPr/>
          </p:nvSpPr>
          <p:spPr bwMode="auto">
            <a:xfrm>
              <a:off x="1843" y="283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e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36" name="Rectangle 12"/>
            <p:cNvSpPr>
              <a:spLocks noChangeArrowheads="1"/>
            </p:cNvSpPr>
            <p:nvPr/>
          </p:nvSpPr>
          <p:spPr bwMode="auto">
            <a:xfrm>
              <a:off x="3999" y="252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2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37" name="Rectangle 13"/>
            <p:cNvSpPr>
              <a:spLocks noChangeArrowheads="1"/>
            </p:cNvSpPr>
            <p:nvPr/>
          </p:nvSpPr>
          <p:spPr bwMode="auto">
            <a:xfrm>
              <a:off x="3824" y="2682"/>
              <a:ext cx="4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Clinico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38" name="Rectangle 14"/>
            <p:cNvSpPr>
              <a:spLocks noChangeArrowheads="1"/>
            </p:cNvSpPr>
            <p:nvPr/>
          </p:nvSpPr>
          <p:spPr bwMode="auto">
            <a:xfrm>
              <a:off x="2926" y="238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3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39" name="Rectangle 15"/>
            <p:cNvSpPr>
              <a:spLocks noChangeArrowheads="1"/>
            </p:cNvSpPr>
            <p:nvPr/>
          </p:nvSpPr>
          <p:spPr bwMode="auto">
            <a:xfrm>
              <a:off x="2709" y="2539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Incontro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0" name="Rectangle 16"/>
            <p:cNvSpPr>
              <a:spLocks noChangeArrowheads="1"/>
            </p:cNvSpPr>
            <p:nvPr/>
          </p:nvSpPr>
          <p:spPr bwMode="auto">
            <a:xfrm>
              <a:off x="2762" y="2693"/>
              <a:ext cx="4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clinico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1" name="Rectangle 17"/>
            <p:cNvSpPr>
              <a:spLocks noChangeArrowheads="1"/>
            </p:cNvSpPr>
            <p:nvPr/>
          </p:nvSpPr>
          <p:spPr bwMode="auto">
            <a:xfrm>
              <a:off x="2958" y="163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4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2" name="Rectangle 18"/>
            <p:cNvSpPr>
              <a:spLocks noChangeArrowheads="1"/>
            </p:cNvSpPr>
            <p:nvPr/>
          </p:nvSpPr>
          <p:spPr bwMode="auto">
            <a:xfrm>
              <a:off x="2751" y="1784"/>
              <a:ext cx="49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Azienda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3" name="Rectangle 19"/>
            <p:cNvSpPr>
              <a:spLocks noChangeArrowheads="1"/>
            </p:cNvSpPr>
            <p:nvPr/>
          </p:nvSpPr>
          <p:spPr bwMode="auto">
            <a:xfrm>
              <a:off x="2735" y="1937"/>
              <a:ext cx="5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sanitaria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4" name="Rectangle 20"/>
            <p:cNvSpPr>
              <a:spLocks noChangeArrowheads="1"/>
            </p:cNvSpPr>
            <p:nvPr/>
          </p:nvSpPr>
          <p:spPr bwMode="auto">
            <a:xfrm>
              <a:off x="4185" y="183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5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5" name="Rectangle 21"/>
            <p:cNvSpPr>
              <a:spLocks noChangeArrowheads="1"/>
            </p:cNvSpPr>
            <p:nvPr/>
          </p:nvSpPr>
          <p:spPr bwMode="auto">
            <a:xfrm>
              <a:off x="3925" y="1985"/>
              <a:ext cx="5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Comunit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6" name="Rectangle 22"/>
            <p:cNvSpPr>
              <a:spLocks noChangeArrowheads="1"/>
            </p:cNvSpPr>
            <p:nvPr/>
          </p:nvSpPr>
          <p:spPr bwMode="auto">
            <a:xfrm>
              <a:off x="4445" y="198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à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7" name="Rectangle 23"/>
            <p:cNvSpPr>
              <a:spLocks noChangeArrowheads="1"/>
            </p:cNvSpPr>
            <p:nvPr/>
          </p:nvSpPr>
          <p:spPr bwMode="auto">
            <a:xfrm>
              <a:off x="4036" y="2138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locale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8" name="Rectangle 24"/>
            <p:cNvSpPr>
              <a:spLocks noChangeArrowheads="1"/>
            </p:cNvSpPr>
            <p:nvPr/>
          </p:nvSpPr>
          <p:spPr bwMode="auto">
            <a:xfrm>
              <a:off x="3755" y="115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6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49" name="Rectangle 25"/>
            <p:cNvSpPr>
              <a:spLocks noChangeArrowheads="1"/>
            </p:cNvSpPr>
            <p:nvPr/>
          </p:nvSpPr>
          <p:spPr bwMode="auto">
            <a:xfrm>
              <a:off x="3548" y="1309"/>
              <a:ext cx="4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Sistema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50" name="Rectangle 26"/>
            <p:cNvSpPr>
              <a:spLocks noChangeArrowheads="1"/>
            </p:cNvSpPr>
            <p:nvPr/>
          </p:nvSpPr>
          <p:spPr bwMode="auto">
            <a:xfrm>
              <a:off x="3526" y="1468"/>
              <a:ext cx="5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sanitario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auto">
            <a:xfrm>
              <a:off x="1423" y="2275"/>
              <a:ext cx="2071" cy="750"/>
            </a:xfrm>
            <a:custGeom>
              <a:avLst/>
              <a:gdLst>
                <a:gd name="T0" fmla="*/ 983 w 2071"/>
                <a:gd name="T1" fmla="*/ 0 h 750"/>
                <a:gd name="T2" fmla="*/ 829 w 2071"/>
                <a:gd name="T3" fmla="*/ 5 h 750"/>
                <a:gd name="T4" fmla="*/ 728 w 2071"/>
                <a:gd name="T5" fmla="*/ 16 h 750"/>
                <a:gd name="T6" fmla="*/ 632 w 2071"/>
                <a:gd name="T7" fmla="*/ 26 h 750"/>
                <a:gd name="T8" fmla="*/ 542 w 2071"/>
                <a:gd name="T9" fmla="*/ 42 h 750"/>
                <a:gd name="T10" fmla="*/ 457 w 2071"/>
                <a:gd name="T11" fmla="*/ 63 h 750"/>
                <a:gd name="T12" fmla="*/ 378 w 2071"/>
                <a:gd name="T13" fmla="*/ 84 h 750"/>
                <a:gd name="T14" fmla="*/ 303 w 2071"/>
                <a:gd name="T15" fmla="*/ 111 h 750"/>
                <a:gd name="T16" fmla="*/ 239 w 2071"/>
                <a:gd name="T17" fmla="*/ 137 h 750"/>
                <a:gd name="T18" fmla="*/ 176 w 2071"/>
                <a:gd name="T19" fmla="*/ 164 h 750"/>
                <a:gd name="T20" fmla="*/ 128 w 2071"/>
                <a:gd name="T21" fmla="*/ 195 h 750"/>
                <a:gd name="T22" fmla="*/ 85 w 2071"/>
                <a:gd name="T23" fmla="*/ 227 h 750"/>
                <a:gd name="T24" fmla="*/ 48 w 2071"/>
                <a:gd name="T25" fmla="*/ 264 h 750"/>
                <a:gd name="T26" fmla="*/ 22 w 2071"/>
                <a:gd name="T27" fmla="*/ 296 h 750"/>
                <a:gd name="T28" fmla="*/ 6 w 2071"/>
                <a:gd name="T29" fmla="*/ 338 h 750"/>
                <a:gd name="T30" fmla="*/ 0 w 2071"/>
                <a:gd name="T31" fmla="*/ 375 h 750"/>
                <a:gd name="T32" fmla="*/ 6 w 2071"/>
                <a:gd name="T33" fmla="*/ 412 h 750"/>
                <a:gd name="T34" fmla="*/ 22 w 2071"/>
                <a:gd name="T35" fmla="*/ 449 h 750"/>
                <a:gd name="T36" fmla="*/ 48 w 2071"/>
                <a:gd name="T37" fmla="*/ 486 h 750"/>
                <a:gd name="T38" fmla="*/ 85 w 2071"/>
                <a:gd name="T39" fmla="*/ 517 h 750"/>
                <a:gd name="T40" fmla="*/ 128 w 2071"/>
                <a:gd name="T41" fmla="*/ 554 h 750"/>
                <a:gd name="T42" fmla="*/ 176 w 2071"/>
                <a:gd name="T43" fmla="*/ 586 h 750"/>
                <a:gd name="T44" fmla="*/ 239 w 2071"/>
                <a:gd name="T45" fmla="*/ 613 h 750"/>
                <a:gd name="T46" fmla="*/ 303 w 2071"/>
                <a:gd name="T47" fmla="*/ 639 h 750"/>
                <a:gd name="T48" fmla="*/ 378 w 2071"/>
                <a:gd name="T49" fmla="*/ 665 h 750"/>
                <a:gd name="T50" fmla="*/ 457 w 2071"/>
                <a:gd name="T51" fmla="*/ 686 h 750"/>
                <a:gd name="T52" fmla="*/ 542 w 2071"/>
                <a:gd name="T53" fmla="*/ 702 h 750"/>
                <a:gd name="T54" fmla="*/ 632 w 2071"/>
                <a:gd name="T55" fmla="*/ 718 h 750"/>
                <a:gd name="T56" fmla="*/ 728 w 2071"/>
                <a:gd name="T57" fmla="*/ 734 h 750"/>
                <a:gd name="T58" fmla="*/ 829 w 2071"/>
                <a:gd name="T59" fmla="*/ 739 h 750"/>
                <a:gd name="T60" fmla="*/ 983 w 2071"/>
                <a:gd name="T61" fmla="*/ 750 h 750"/>
                <a:gd name="T62" fmla="*/ 1089 w 2071"/>
                <a:gd name="T63" fmla="*/ 750 h 750"/>
                <a:gd name="T64" fmla="*/ 1243 w 2071"/>
                <a:gd name="T65" fmla="*/ 739 h 750"/>
                <a:gd name="T66" fmla="*/ 1344 w 2071"/>
                <a:gd name="T67" fmla="*/ 734 h 750"/>
                <a:gd name="T68" fmla="*/ 1440 w 2071"/>
                <a:gd name="T69" fmla="*/ 718 h 750"/>
                <a:gd name="T70" fmla="*/ 1530 w 2071"/>
                <a:gd name="T71" fmla="*/ 702 h 750"/>
                <a:gd name="T72" fmla="*/ 1615 w 2071"/>
                <a:gd name="T73" fmla="*/ 686 h 750"/>
                <a:gd name="T74" fmla="*/ 1694 w 2071"/>
                <a:gd name="T75" fmla="*/ 665 h 750"/>
                <a:gd name="T76" fmla="*/ 1769 w 2071"/>
                <a:gd name="T77" fmla="*/ 639 h 750"/>
                <a:gd name="T78" fmla="*/ 1833 w 2071"/>
                <a:gd name="T79" fmla="*/ 613 h 750"/>
                <a:gd name="T80" fmla="*/ 1896 w 2071"/>
                <a:gd name="T81" fmla="*/ 586 h 750"/>
                <a:gd name="T82" fmla="*/ 1944 w 2071"/>
                <a:gd name="T83" fmla="*/ 554 h 750"/>
                <a:gd name="T84" fmla="*/ 1987 w 2071"/>
                <a:gd name="T85" fmla="*/ 517 h 750"/>
                <a:gd name="T86" fmla="*/ 2024 w 2071"/>
                <a:gd name="T87" fmla="*/ 486 h 750"/>
                <a:gd name="T88" fmla="*/ 2050 w 2071"/>
                <a:gd name="T89" fmla="*/ 449 h 750"/>
                <a:gd name="T90" fmla="*/ 2066 w 2071"/>
                <a:gd name="T91" fmla="*/ 412 h 750"/>
                <a:gd name="T92" fmla="*/ 2071 w 2071"/>
                <a:gd name="T93" fmla="*/ 375 h 750"/>
                <a:gd name="T94" fmla="*/ 2066 w 2071"/>
                <a:gd name="T95" fmla="*/ 338 h 750"/>
                <a:gd name="T96" fmla="*/ 2050 w 2071"/>
                <a:gd name="T97" fmla="*/ 296 h 750"/>
                <a:gd name="T98" fmla="*/ 2024 w 2071"/>
                <a:gd name="T99" fmla="*/ 264 h 750"/>
                <a:gd name="T100" fmla="*/ 1987 w 2071"/>
                <a:gd name="T101" fmla="*/ 227 h 750"/>
                <a:gd name="T102" fmla="*/ 1944 w 2071"/>
                <a:gd name="T103" fmla="*/ 195 h 750"/>
                <a:gd name="T104" fmla="*/ 1896 w 2071"/>
                <a:gd name="T105" fmla="*/ 164 h 750"/>
                <a:gd name="T106" fmla="*/ 1833 w 2071"/>
                <a:gd name="T107" fmla="*/ 137 h 750"/>
                <a:gd name="T108" fmla="*/ 1769 w 2071"/>
                <a:gd name="T109" fmla="*/ 111 h 750"/>
                <a:gd name="T110" fmla="*/ 1694 w 2071"/>
                <a:gd name="T111" fmla="*/ 84 h 750"/>
                <a:gd name="T112" fmla="*/ 1615 w 2071"/>
                <a:gd name="T113" fmla="*/ 63 h 750"/>
                <a:gd name="T114" fmla="*/ 1530 w 2071"/>
                <a:gd name="T115" fmla="*/ 42 h 750"/>
                <a:gd name="T116" fmla="*/ 1440 w 2071"/>
                <a:gd name="T117" fmla="*/ 26 h 750"/>
                <a:gd name="T118" fmla="*/ 1344 w 2071"/>
                <a:gd name="T119" fmla="*/ 16 h 750"/>
                <a:gd name="T120" fmla="*/ 1243 w 2071"/>
                <a:gd name="T121" fmla="*/ 5 h 750"/>
                <a:gd name="T122" fmla="*/ 1089 w 2071"/>
                <a:gd name="T123" fmla="*/ 0 h 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71"/>
                <a:gd name="T187" fmla="*/ 0 h 750"/>
                <a:gd name="T188" fmla="*/ 2071 w 2071"/>
                <a:gd name="T189" fmla="*/ 750 h 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71" h="750">
                  <a:moveTo>
                    <a:pt x="1036" y="0"/>
                  </a:moveTo>
                  <a:lnTo>
                    <a:pt x="983" y="0"/>
                  </a:lnTo>
                  <a:lnTo>
                    <a:pt x="930" y="0"/>
                  </a:lnTo>
                  <a:lnTo>
                    <a:pt x="829" y="5"/>
                  </a:lnTo>
                  <a:lnTo>
                    <a:pt x="776" y="11"/>
                  </a:lnTo>
                  <a:lnTo>
                    <a:pt x="728" y="16"/>
                  </a:lnTo>
                  <a:lnTo>
                    <a:pt x="680" y="21"/>
                  </a:lnTo>
                  <a:lnTo>
                    <a:pt x="632" y="26"/>
                  </a:lnTo>
                  <a:lnTo>
                    <a:pt x="590" y="37"/>
                  </a:lnTo>
                  <a:lnTo>
                    <a:pt x="542" y="42"/>
                  </a:lnTo>
                  <a:lnTo>
                    <a:pt x="500" y="53"/>
                  </a:lnTo>
                  <a:lnTo>
                    <a:pt x="457" y="63"/>
                  </a:lnTo>
                  <a:lnTo>
                    <a:pt x="415" y="74"/>
                  </a:lnTo>
                  <a:lnTo>
                    <a:pt x="378" y="84"/>
                  </a:lnTo>
                  <a:lnTo>
                    <a:pt x="340" y="95"/>
                  </a:lnTo>
                  <a:lnTo>
                    <a:pt x="303" y="111"/>
                  </a:lnTo>
                  <a:lnTo>
                    <a:pt x="271" y="121"/>
                  </a:lnTo>
                  <a:lnTo>
                    <a:pt x="239" y="137"/>
                  </a:lnTo>
                  <a:lnTo>
                    <a:pt x="208" y="148"/>
                  </a:lnTo>
                  <a:lnTo>
                    <a:pt x="176" y="164"/>
                  </a:lnTo>
                  <a:lnTo>
                    <a:pt x="149" y="180"/>
                  </a:lnTo>
                  <a:lnTo>
                    <a:pt x="128" y="195"/>
                  </a:lnTo>
                  <a:lnTo>
                    <a:pt x="101" y="211"/>
                  </a:lnTo>
                  <a:lnTo>
                    <a:pt x="85" y="227"/>
                  </a:lnTo>
                  <a:lnTo>
                    <a:pt x="64" y="243"/>
                  </a:lnTo>
                  <a:lnTo>
                    <a:pt x="48" y="264"/>
                  </a:lnTo>
                  <a:lnTo>
                    <a:pt x="32" y="280"/>
                  </a:lnTo>
                  <a:lnTo>
                    <a:pt x="22" y="296"/>
                  </a:lnTo>
                  <a:lnTo>
                    <a:pt x="11" y="317"/>
                  </a:lnTo>
                  <a:lnTo>
                    <a:pt x="6" y="338"/>
                  </a:lnTo>
                  <a:lnTo>
                    <a:pt x="0" y="354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6" y="412"/>
                  </a:lnTo>
                  <a:lnTo>
                    <a:pt x="11" y="433"/>
                  </a:lnTo>
                  <a:lnTo>
                    <a:pt x="22" y="449"/>
                  </a:lnTo>
                  <a:lnTo>
                    <a:pt x="32" y="470"/>
                  </a:lnTo>
                  <a:lnTo>
                    <a:pt x="48" y="486"/>
                  </a:lnTo>
                  <a:lnTo>
                    <a:pt x="64" y="502"/>
                  </a:lnTo>
                  <a:lnTo>
                    <a:pt x="85" y="517"/>
                  </a:lnTo>
                  <a:lnTo>
                    <a:pt x="101" y="539"/>
                  </a:lnTo>
                  <a:lnTo>
                    <a:pt x="128" y="554"/>
                  </a:lnTo>
                  <a:lnTo>
                    <a:pt x="149" y="570"/>
                  </a:lnTo>
                  <a:lnTo>
                    <a:pt x="176" y="586"/>
                  </a:lnTo>
                  <a:lnTo>
                    <a:pt x="208" y="597"/>
                  </a:lnTo>
                  <a:lnTo>
                    <a:pt x="239" y="613"/>
                  </a:lnTo>
                  <a:lnTo>
                    <a:pt x="271" y="628"/>
                  </a:lnTo>
                  <a:lnTo>
                    <a:pt x="303" y="639"/>
                  </a:lnTo>
                  <a:lnTo>
                    <a:pt x="340" y="650"/>
                  </a:lnTo>
                  <a:lnTo>
                    <a:pt x="378" y="665"/>
                  </a:lnTo>
                  <a:lnTo>
                    <a:pt x="415" y="676"/>
                  </a:lnTo>
                  <a:lnTo>
                    <a:pt x="457" y="686"/>
                  </a:lnTo>
                  <a:lnTo>
                    <a:pt x="500" y="697"/>
                  </a:lnTo>
                  <a:lnTo>
                    <a:pt x="542" y="702"/>
                  </a:lnTo>
                  <a:lnTo>
                    <a:pt x="590" y="713"/>
                  </a:lnTo>
                  <a:lnTo>
                    <a:pt x="632" y="718"/>
                  </a:lnTo>
                  <a:lnTo>
                    <a:pt x="680" y="729"/>
                  </a:lnTo>
                  <a:lnTo>
                    <a:pt x="728" y="734"/>
                  </a:lnTo>
                  <a:lnTo>
                    <a:pt x="776" y="739"/>
                  </a:lnTo>
                  <a:lnTo>
                    <a:pt x="829" y="739"/>
                  </a:lnTo>
                  <a:lnTo>
                    <a:pt x="930" y="745"/>
                  </a:lnTo>
                  <a:lnTo>
                    <a:pt x="983" y="750"/>
                  </a:lnTo>
                  <a:lnTo>
                    <a:pt x="1036" y="750"/>
                  </a:lnTo>
                  <a:lnTo>
                    <a:pt x="1089" y="750"/>
                  </a:lnTo>
                  <a:lnTo>
                    <a:pt x="1142" y="745"/>
                  </a:lnTo>
                  <a:lnTo>
                    <a:pt x="1243" y="739"/>
                  </a:lnTo>
                  <a:lnTo>
                    <a:pt x="1296" y="739"/>
                  </a:lnTo>
                  <a:lnTo>
                    <a:pt x="1344" y="734"/>
                  </a:lnTo>
                  <a:lnTo>
                    <a:pt x="1392" y="729"/>
                  </a:lnTo>
                  <a:lnTo>
                    <a:pt x="1440" y="718"/>
                  </a:lnTo>
                  <a:lnTo>
                    <a:pt x="1482" y="713"/>
                  </a:lnTo>
                  <a:lnTo>
                    <a:pt x="1530" y="702"/>
                  </a:lnTo>
                  <a:lnTo>
                    <a:pt x="1572" y="697"/>
                  </a:lnTo>
                  <a:lnTo>
                    <a:pt x="1615" y="686"/>
                  </a:lnTo>
                  <a:lnTo>
                    <a:pt x="1657" y="676"/>
                  </a:lnTo>
                  <a:lnTo>
                    <a:pt x="1694" y="665"/>
                  </a:lnTo>
                  <a:lnTo>
                    <a:pt x="1732" y="650"/>
                  </a:lnTo>
                  <a:lnTo>
                    <a:pt x="1769" y="639"/>
                  </a:lnTo>
                  <a:lnTo>
                    <a:pt x="1801" y="628"/>
                  </a:lnTo>
                  <a:lnTo>
                    <a:pt x="1833" y="613"/>
                  </a:lnTo>
                  <a:lnTo>
                    <a:pt x="1864" y="597"/>
                  </a:lnTo>
                  <a:lnTo>
                    <a:pt x="1896" y="586"/>
                  </a:lnTo>
                  <a:lnTo>
                    <a:pt x="1923" y="570"/>
                  </a:lnTo>
                  <a:lnTo>
                    <a:pt x="1944" y="554"/>
                  </a:lnTo>
                  <a:lnTo>
                    <a:pt x="1971" y="539"/>
                  </a:lnTo>
                  <a:lnTo>
                    <a:pt x="1987" y="517"/>
                  </a:lnTo>
                  <a:lnTo>
                    <a:pt x="2008" y="502"/>
                  </a:lnTo>
                  <a:lnTo>
                    <a:pt x="2024" y="486"/>
                  </a:lnTo>
                  <a:lnTo>
                    <a:pt x="2040" y="470"/>
                  </a:lnTo>
                  <a:lnTo>
                    <a:pt x="2050" y="449"/>
                  </a:lnTo>
                  <a:lnTo>
                    <a:pt x="2061" y="433"/>
                  </a:lnTo>
                  <a:lnTo>
                    <a:pt x="2066" y="412"/>
                  </a:lnTo>
                  <a:lnTo>
                    <a:pt x="2071" y="391"/>
                  </a:lnTo>
                  <a:lnTo>
                    <a:pt x="2071" y="375"/>
                  </a:lnTo>
                  <a:lnTo>
                    <a:pt x="2071" y="354"/>
                  </a:lnTo>
                  <a:lnTo>
                    <a:pt x="2066" y="338"/>
                  </a:lnTo>
                  <a:lnTo>
                    <a:pt x="2061" y="317"/>
                  </a:lnTo>
                  <a:lnTo>
                    <a:pt x="2050" y="296"/>
                  </a:lnTo>
                  <a:lnTo>
                    <a:pt x="2040" y="280"/>
                  </a:lnTo>
                  <a:lnTo>
                    <a:pt x="2024" y="264"/>
                  </a:lnTo>
                  <a:lnTo>
                    <a:pt x="2008" y="243"/>
                  </a:lnTo>
                  <a:lnTo>
                    <a:pt x="1987" y="227"/>
                  </a:lnTo>
                  <a:lnTo>
                    <a:pt x="1971" y="211"/>
                  </a:lnTo>
                  <a:lnTo>
                    <a:pt x="1944" y="195"/>
                  </a:lnTo>
                  <a:lnTo>
                    <a:pt x="1923" y="180"/>
                  </a:lnTo>
                  <a:lnTo>
                    <a:pt x="1896" y="164"/>
                  </a:lnTo>
                  <a:lnTo>
                    <a:pt x="1864" y="148"/>
                  </a:lnTo>
                  <a:lnTo>
                    <a:pt x="1833" y="137"/>
                  </a:lnTo>
                  <a:lnTo>
                    <a:pt x="1801" y="121"/>
                  </a:lnTo>
                  <a:lnTo>
                    <a:pt x="1769" y="111"/>
                  </a:lnTo>
                  <a:lnTo>
                    <a:pt x="1732" y="95"/>
                  </a:lnTo>
                  <a:lnTo>
                    <a:pt x="1694" y="84"/>
                  </a:lnTo>
                  <a:lnTo>
                    <a:pt x="1657" y="74"/>
                  </a:lnTo>
                  <a:lnTo>
                    <a:pt x="1615" y="63"/>
                  </a:lnTo>
                  <a:lnTo>
                    <a:pt x="1572" y="53"/>
                  </a:lnTo>
                  <a:lnTo>
                    <a:pt x="1530" y="42"/>
                  </a:lnTo>
                  <a:lnTo>
                    <a:pt x="1482" y="37"/>
                  </a:lnTo>
                  <a:lnTo>
                    <a:pt x="1440" y="26"/>
                  </a:lnTo>
                  <a:lnTo>
                    <a:pt x="1392" y="21"/>
                  </a:lnTo>
                  <a:lnTo>
                    <a:pt x="1344" y="16"/>
                  </a:lnTo>
                  <a:lnTo>
                    <a:pt x="1296" y="11"/>
                  </a:lnTo>
                  <a:lnTo>
                    <a:pt x="1243" y="5"/>
                  </a:lnTo>
                  <a:lnTo>
                    <a:pt x="1142" y="0"/>
                  </a:lnTo>
                  <a:lnTo>
                    <a:pt x="1089" y="0"/>
                  </a:lnTo>
                  <a:lnTo>
                    <a:pt x="1036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2" name="Freeform 28"/>
            <p:cNvSpPr>
              <a:spLocks/>
            </p:cNvSpPr>
            <p:nvPr/>
          </p:nvSpPr>
          <p:spPr bwMode="auto">
            <a:xfrm>
              <a:off x="2385" y="2280"/>
              <a:ext cx="2065" cy="750"/>
            </a:xfrm>
            <a:custGeom>
              <a:avLst/>
              <a:gdLst>
                <a:gd name="T0" fmla="*/ 977 w 2065"/>
                <a:gd name="T1" fmla="*/ 0 h 750"/>
                <a:gd name="T2" fmla="*/ 823 w 2065"/>
                <a:gd name="T3" fmla="*/ 6 h 750"/>
                <a:gd name="T4" fmla="*/ 722 w 2065"/>
                <a:gd name="T5" fmla="*/ 16 h 750"/>
                <a:gd name="T6" fmla="*/ 632 w 2065"/>
                <a:gd name="T7" fmla="*/ 27 h 750"/>
                <a:gd name="T8" fmla="*/ 541 w 2065"/>
                <a:gd name="T9" fmla="*/ 43 h 750"/>
                <a:gd name="T10" fmla="*/ 451 w 2065"/>
                <a:gd name="T11" fmla="*/ 64 h 750"/>
                <a:gd name="T12" fmla="*/ 371 w 2065"/>
                <a:gd name="T13" fmla="*/ 85 h 750"/>
                <a:gd name="T14" fmla="*/ 302 w 2065"/>
                <a:gd name="T15" fmla="*/ 106 h 750"/>
                <a:gd name="T16" fmla="*/ 233 w 2065"/>
                <a:gd name="T17" fmla="*/ 132 h 750"/>
                <a:gd name="T18" fmla="*/ 175 w 2065"/>
                <a:gd name="T19" fmla="*/ 164 h 750"/>
                <a:gd name="T20" fmla="*/ 122 w 2065"/>
                <a:gd name="T21" fmla="*/ 196 h 750"/>
                <a:gd name="T22" fmla="*/ 79 w 2065"/>
                <a:gd name="T23" fmla="*/ 227 h 750"/>
                <a:gd name="T24" fmla="*/ 42 w 2065"/>
                <a:gd name="T25" fmla="*/ 259 h 750"/>
                <a:gd name="T26" fmla="*/ 21 w 2065"/>
                <a:gd name="T27" fmla="*/ 296 h 750"/>
                <a:gd name="T28" fmla="*/ 5 w 2065"/>
                <a:gd name="T29" fmla="*/ 333 h 750"/>
                <a:gd name="T30" fmla="*/ 0 w 2065"/>
                <a:gd name="T31" fmla="*/ 375 h 750"/>
                <a:gd name="T32" fmla="*/ 5 w 2065"/>
                <a:gd name="T33" fmla="*/ 412 h 750"/>
                <a:gd name="T34" fmla="*/ 21 w 2065"/>
                <a:gd name="T35" fmla="*/ 449 h 750"/>
                <a:gd name="T36" fmla="*/ 42 w 2065"/>
                <a:gd name="T37" fmla="*/ 486 h 750"/>
                <a:gd name="T38" fmla="*/ 79 w 2065"/>
                <a:gd name="T39" fmla="*/ 518 h 750"/>
                <a:gd name="T40" fmla="*/ 122 w 2065"/>
                <a:gd name="T41" fmla="*/ 549 h 750"/>
                <a:gd name="T42" fmla="*/ 175 w 2065"/>
                <a:gd name="T43" fmla="*/ 581 h 750"/>
                <a:gd name="T44" fmla="*/ 233 w 2065"/>
                <a:gd name="T45" fmla="*/ 613 h 750"/>
                <a:gd name="T46" fmla="*/ 302 w 2065"/>
                <a:gd name="T47" fmla="*/ 639 h 750"/>
                <a:gd name="T48" fmla="*/ 371 w 2065"/>
                <a:gd name="T49" fmla="*/ 660 h 750"/>
                <a:gd name="T50" fmla="*/ 451 w 2065"/>
                <a:gd name="T51" fmla="*/ 687 h 750"/>
                <a:gd name="T52" fmla="*/ 541 w 2065"/>
                <a:gd name="T53" fmla="*/ 703 h 750"/>
                <a:gd name="T54" fmla="*/ 632 w 2065"/>
                <a:gd name="T55" fmla="*/ 718 h 750"/>
                <a:gd name="T56" fmla="*/ 722 w 2065"/>
                <a:gd name="T57" fmla="*/ 729 h 750"/>
                <a:gd name="T58" fmla="*/ 823 w 2065"/>
                <a:gd name="T59" fmla="*/ 740 h 750"/>
                <a:gd name="T60" fmla="*/ 977 w 2065"/>
                <a:gd name="T61" fmla="*/ 750 h 750"/>
                <a:gd name="T62" fmla="*/ 1083 w 2065"/>
                <a:gd name="T63" fmla="*/ 750 h 750"/>
                <a:gd name="T64" fmla="*/ 1242 w 2065"/>
                <a:gd name="T65" fmla="*/ 740 h 750"/>
                <a:gd name="T66" fmla="*/ 1338 w 2065"/>
                <a:gd name="T67" fmla="*/ 729 h 750"/>
                <a:gd name="T68" fmla="*/ 1433 w 2065"/>
                <a:gd name="T69" fmla="*/ 718 h 750"/>
                <a:gd name="T70" fmla="*/ 1524 w 2065"/>
                <a:gd name="T71" fmla="*/ 703 h 750"/>
                <a:gd name="T72" fmla="*/ 1609 w 2065"/>
                <a:gd name="T73" fmla="*/ 687 h 750"/>
                <a:gd name="T74" fmla="*/ 1688 w 2065"/>
                <a:gd name="T75" fmla="*/ 660 h 750"/>
                <a:gd name="T76" fmla="*/ 1763 w 2065"/>
                <a:gd name="T77" fmla="*/ 639 h 750"/>
                <a:gd name="T78" fmla="*/ 1832 w 2065"/>
                <a:gd name="T79" fmla="*/ 613 h 750"/>
                <a:gd name="T80" fmla="*/ 1890 w 2065"/>
                <a:gd name="T81" fmla="*/ 581 h 750"/>
                <a:gd name="T82" fmla="*/ 1943 w 2065"/>
                <a:gd name="T83" fmla="*/ 549 h 750"/>
                <a:gd name="T84" fmla="*/ 1986 w 2065"/>
                <a:gd name="T85" fmla="*/ 518 h 750"/>
                <a:gd name="T86" fmla="*/ 2018 w 2065"/>
                <a:gd name="T87" fmla="*/ 486 h 750"/>
                <a:gd name="T88" fmla="*/ 2044 w 2065"/>
                <a:gd name="T89" fmla="*/ 449 h 750"/>
                <a:gd name="T90" fmla="*/ 2060 w 2065"/>
                <a:gd name="T91" fmla="*/ 412 h 750"/>
                <a:gd name="T92" fmla="*/ 2065 w 2065"/>
                <a:gd name="T93" fmla="*/ 375 h 750"/>
                <a:gd name="T94" fmla="*/ 2060 w 2065"/>
                <a:gd name="T95" fmla="*/ 333 h 750"/>
                <a:gd name="T96" fmla="*/ 2044 w 2065"/>
                <a:gd name="T97" fmla="*/ 296 h 750"/>
                <a:gd name="T98" fmla="*/ 2018 w 2065"/>
                <a:gd name="T99" fmla="*/ 259 h 750"/>
                <a:gd name="T100" fmla="*/ 1986 w 2065"/>
                <a:gd name="T101" fmla="*/ 227 h 750"/>
                <a:gd name="T102" fmla="*/ 1943 w 2065"/>
                <a:gd name="T103" fmla="*/ 196 h 750"/>
                <a:gd name="T104" fmla="*/ 1890 w 2065"/>
                <a:gd name="T105" fmla="*/ 164 h 750"/>
                <a:gd name="T106" fmla="*/ 1832 w 2065"/>
                <a:gd name="T107" fmla="*/ 132 h 750"/>
                <a:gd name="T108" fmla="*/ 1763 w 2065"/>
                <a:gd name="T109" fmla="*/ 106 h 750"/>
                <a:gd name="T110" fmla="*/ 1688 w 2065"/>
                <a:gd name="T111" fmla="*/ 85 h 750"/>
                <a:gd name="T112" fmla="*/ 1609 w 2065"/>
                <a:gd name="T113" fmla="*/ 64 h 750"/>
                <a:gd name="T114" fmla="*/ 1524 w 2065"/>
                <a:gd name="T115" fmla="*/ 43 h 750"/>
                <a:gd name="T116" fmla="*/ 1433 w 2065"/>
                <a:gd name="T117" fmla="*/ 27 h 750"/>
                <a:gd name="T118" fmla="*/ 1338 w 2065"/>
                <a:gd name="T119" fmla="*/ 16 h 750"/>
                <a:gd name="T120" fmla="*/ 1242 w 2065"/>
                <a:gd name="T121" fmla="*/ 6 h 750"/>
                <a:gd name="T122" fmla="*/ 1083 w 2065"/>
                <a:gd name="T123" fmla="*/ 0 h 75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2065"/>
                <a:gd name="T187" fmla="*/ 0 h 750"/>
                <a:gd name="T188" fmla="*/ 2065 w 2065"/>
                <a:gd name="T189" fmla="*/ 750 h 75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2065" h="750">
                  <a:moveTo>
                    <a:pt x="1030" y="0"/>
                  </a:moveTo>
                  <a:lnTo>
                    <a:pt x="977" y="0"/>
                  </a:lnTo>
                  <a:lnTo>
                    <a:pt x="924" y="0"/>
                  </a:lnTo>
                  <a:lnTo>
                    <a:pt x="823" y="6"/>
                  </a:lnTo>
                  <a:lnTo>
                    <a:pt x="775" y="11"/>
                  </a:lnTo>
                  <a:lnTo>
                    <a:pt x="722" y="16"/>
                  </a:lnTo>
                  <a:lnTo>
                    <a:pt x="674" y="21"/>
                  </a:lnTo>
                  <a:lnTo>
                    <a:pt x="632" y="27"/>
                  </a:lnTo>
                  <a:lnTo>
                    <a:pt x="584" y="37"/>
                  </a:lnTo>
                  <a:lnTo>
                    <a:pt x="541" y="43"/>
                  </a:lnTo>
                  <a:lnTo>
                    <a:pt x="493" y="53"/>
                  </a:lnTo>
                  <a:lnTo>
                    <a:pt x="451" y="64"/>
                  </a:lnTo>
                  <a:lnTo>
                    <a:pt x="414" y="74"/>
                  </a:lnTo>
                  <a:lnTo>
                    <a:pt x="371" y="85"/>
                  </a:lnTo>
                  <a:lnTo>
                    <a:pt x="334" y="95"/>
                  </a:lnTo>
                  <a:lnTo>
                    <a:pt x="302" y="106"/>
                  </a:lnTo>
                  <a:lnTo>
                    <a:pt x="265" y="122"/>
                  </a:lnTo>
                  <a:lnTo>
                    <a:pt x="233" y="132"/>
                  </a:lnTo>
                  <a:lnTo>
                    <a:pt x="201" y="148"/>
                  </a:lnTo>
                  <a:lnTo>
                    <a:pt x="175" y="164"/>
                  </a:lnTo>
                  <a:lnTo>
                    <a:pt x="148" y="180"/>
                  </a:lnTo>
                  <a:lnTo>
                    <a:pt x="122" y="196"/>
                  </a:lnTo>
                  <a:lnTo>
                    <a:pt x="101" y="212"/>
                  </a:lnTo>
                  <a:lnTo>
                    <a:pt x="79" y="227"/>
                  </a:lnTo>
                  <a:lnTo>
                    <a:pt x="58" y="243"/>
                  </a:lnTo>
                  <a:lnTo>
                    <a:pt x="42" y="259"/>
                  </a:lnTo>
                  <a:lnTo>
                    <a:pt x="32" y="280"/>
                  </a:lnTo>
                  <a:lnTo>
                    <a:pt x="21" y="296"/>
                  </a:lnTo>
                  <a:lnTo>
                    <a:pt x="10" y="317"/>
                  </a:lnTo>
                  <a:lnTo>
                    <a:pt x="5" y="333"/>
                  </a:lnTo>
                  <a:lnTo>
                    <a:pt x="0" y="354"/>
                  </a:lnTo>
                  <a:lnTo>
                    <a:pt x="0" y="375"/>
                  </a:lnTo>
                  <a:lnTo>
                    <a:pt x="0" y="391"/>
                  </a:lnTo>
                  <a:lnTo>
                    <a:pt x="5" y="412"/>
                  </a:lnTo>
                  <a:lnTo>
                    <a:pt x="10" y="428"/>
                  </a:lnTo>
                  <a:lnTo>
                    <a:pt x="21" y="449"/>
                  </a:lnTo>
                  <a:lnTo>
                    <a:pt x="32" y="465"/>
                  </a:lnTo>
                  <a:lnTo>
                    <a:pt x="42" y="486"/>
                  </a:lnTo>
                  <a:lnTo>
                    <a:pt x="58" y="502"/>
                  </a:lnTo>
                  <a:lnTo>
                    <a:pt x="79" y="518"/>
                  </a:lnTo>
                  <a:lnTo>
                    <a:pt x="101" y="534"/>
                  </a:lnTo>
                  <a:lnTo>
                    <a:pt x="122" y="549"/>
                  </a:lnTo>
                  <a:lnTo>
                    <a:pt x="148" y="565"/>
                  </a:lnTo>
                  <a:lnTo>
                    <a:pt x="175" y="581"/>
                  </a:lnTo>
                  <a:lnTo>
                    <a:pt x="201" y="597"/>
                  </a:lnTo>
                  <a:lnTo>
                    <a:pt x="233" y="613"/>
                  </a:lnTo>
                  <a:lnTo>
                    <a:pt x="265" y="623"/>
                  </a:lnTo>
                  <a:lnTo>
                    <a:pt x="302" y="639"/>
                  </a:lnTo>
                  <a:lnTo>
                    <a:pt x="334" y="650"/>
                  </a:lnTo>
                  <a:lnTo>
                    <a:pt x="371" y="660"/>
                  </a:lnTo>
                  <a:lnTo>
                    <a:pt x="414" y="676"/>
                  </a:lnTo>
                  <a:lnTo>
                    <a:pt x="451" y="687"/>
                  </a:lnTo>
                  <a:lnTo>
                    <a:pt x="493" y="692"/>
                  </a:lnTo>
                  <a:lnTo>
                    <a:pt x="541" y="703"/>
                  </a:lnTo>
                  <a:lnTo>
                    <a:pt x="584" y="713"/>
                  </a:lnTo>
                  <a:lnTo>
                    <a:pt x="632" y="718"/>
                  </a:lnTo>
                  <a:lnTo>
                    <a:pt x="674" y="724"/>
                  </a:lnTo>
                  <a:lnTo>
                    <a:pt x="722" y="729"/>
                  </a:lnTo>
                  <a:lnTo>
                    <a:pt x="775" y="734"/>
                  </a:lnTo>
                  <a:lnTo>
                    <a:pt x="823" y="740"/>
                  </a:lnTo>
                  <a:lnTo>
                    <a:pt x="924" y="745"/>
                  </a:lnTo>
                  <a:lnTo>
                    <a:pt x="977" y="750"/>
                  </a:lnTo>
                  <a:lnTo>
                    <a:pt x="1030" y="750"/>
                  </a:lnTo>
                  <a:lnTo>
                    <a:pt x="1083" y="750"/>
                  </a:lnTo>
                  <a:lnTo>
                    <a:pt x="1136" y="745"/>
                  </a:lnTo>
                  <a:lnTo>
                    <a:pt x="1242" y="740"/>
                  </a:lnTo>
                  <a:lnTo>
                    <a:pt x="1290" y="734"/>
                  </a:lnTo>
                  <a:lnTo>
                    <a:pt x="1338" y="729"/>
                  </a:lnTo>
                  <a:lnTo>
                    <a:pt x="1386" y="724"/>
                  </a:lnTo>
                  <a:lnTo>
                    <a:pt x="1433" y="718"/>
                  </a:lnTo>
                  <a:lnTo>
                    <a:pt x="1481" y="713"/>
                  </a:lnTo>
                  <a:lnTo>
                    <a:pt x="1524" y="703"/>
                  </a:lnTo>
                  <a:lnTo>
                    <a:pt x="1566" y="692"/>
                  </a:lnTo>
                  <a:lnTo>
                    <a:pt x="1609" y="687"/>
                  </a:lnTo>
                  <a:lnTo>
                    <a:pt x="1651" y="676"/>
                  </a:lnTo>
                  <a:lnTo>
                    <a:pt x="1688" y="660"/>
                  </a:lnTo>
                  <a:lnTo>
                    <a:pt x="1725" y="650"/>
                  </a:lnTo>
                  <a:lnTo>
                    <a:pt x="1763" y="639"/>
                  </a:lnTo>
                  <a:lnTo>
                    <a:pt x="1794" y="623"/>
                  </a:lnTo>
                  <a:lnTo>
                    <a:pt x="1832" y="613"/>
                  </a:lnTo>
                  <a:lnTo>
                    <a:pt x="1858" y="597"/>
                  </a:lnTo>
                  <a:lnTo>
                    <a:pt x="1890" y="581"/>
                  </a:lnTo>
                  <a:lnTo>
                    <a:pt x="1917" y="565"/>
                  </a:lnTo>
                  <a:lnTo>
                    <a:pt x="1943" y="549"/>
                  </a:lnTo>
                  <a:lnTo>
                    <a:pt x="1964" y="534"/>
                  </a:lnTo>
                  <a:lnTo>
                    <a:pt x="1986" y="518"/>
                  </a:lnTo>
                  <a:lnTo>
                    <a:pt x="2002" y="502"/>
                  </a:lnTo>
                  <a:lnTo>
                    <a:pt x="2018" y="486"/>
                  </a:lnTo>
                  <a:lnTo>
                    <a:pt x="2033" y="465"/>
                  </a:lnTo>
                  <a:lnTo>
                    <a:pt x="2044" y="449"/>
                  </a:lnTo>
                  <a:lnTo>
                    <a:pt x="2055" y="428"/>
                  </a:lnTo>
                  <a:lnTo>
                    <a:pt x="2060" y="412"/>
                  </a:lnTo>
                  <a:lnTo>
                    <a:pt x="2065" y="391"/>
                  </a:lnTo>
                  <a:lnTo>
                    <a:pt x="2065" y="375"/>
                  </a:lnTo>
                  <a:lnTo>
                    <a:pt x="2065" y="354"/>
                  </a:lnTo>
                  <a:lnTo>
                    <a:pt x="2060" y="333"/>
                  </a:lnTo>
                  <a:lnTo>
                    <a:pt x="2055" y="317"/>
                  </a:lnTo>
                  <a:lnTo>
                    <a:pt x="2044" y="296"/>
                  </a:lnTo>
                  <a:lnTo>
                    <a:pt x="2033" y="280"/>
                  </a:lnTo>
                  <a:lnTo>
                    <a:pt x="2018" y="259"/>
                  </a:lnTo>
                  <a:lnTo>
                    <a:pt x="2002" y="243"/>
                  </a:lnTo>
                  <a:lnTo>
                    <a:pt x="1986" y="227"/>
                  </a:lnTo>
                  <a:lnTo>
                    <a:pt x="1964" y="212"/>
                  </a:lnTo>
                  <a:lnTo>
                    <a:pt x="1943" y="196"/>
                  </a:lnTo>
                  <a:lnTo>
                    <a:pt x="1917" y="180"/>
                  </a:lnTo>
                  <a:lnTo>
                    <a:pt x="1890" y="164"/>
                  </a:lnTo>
                  <a:lnTo>
                    <a:pt x="1858" y="148"/>
                  </a:lnTo>
                  <a:lnTo>
                    <a:pt x="1832" y="132"/>
                  </a:lnTo>
                  <a:lnTo>
                    <a:pt x="1794" y="122"/>
                  </a:lnTo>
                  <a:lnTo>
                    <a:pt x="1763" y="106"/>
                  </a:lnTo>
                  <a:lnTo>
                    <a:pt x="1725" y="95"/>
                  </a:lnTo>
                  <a:lnTo>
                    <a:pt x="1688" y="85"/>
                  </a:lnTo>
                  <a:lnTo>
                    <a:pt x="1651" y="74"/>
                  </a:lnTo>
                  <a:lnTo>
                    <a:pt x="1609" y="64"/>
                  </a:lnTo>
                  <a:lnTo>
                    <a:pt x="1566" y="53"/>
                  </a:lnTo>
                  <a:lnTo>
                    <a:pt x="1524" y="43"/>
                  </a:lnTo>
                  <a:lnTo>
                    <a:pt x="1481" y="37"/>
                  </a:lnTo>
                  <a:lnTo>
                    <a:pt x="1433" y="27"/>
                  </a:lnTo>
                  <a:lnTo>
                    <a:pt x="1386" y="21"/>
                  </a:lnTo>
                  <a:lnTo>
                    <a:pt x="1338" y="16"/>
                  </a:lnTo>
                  <a:lnTo>
                    <a:pt x="1290" y="11"/>
                  </a:lnTo>
                  <a:lnTo>
                    <a:pt x="1242" y="6"/>
                  </a:lnTo>
                  <a:lnTo>
                    <a:pt x="1136" y="0"/>
                  </a:lnTo>
                  <a:lnTo>
                    <a:pt x="1083" y="0"/>
                  </a:lnTo>
                  <a:lnTo>
                    <a:pt x="1030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auto">
            <a:xfrm>
              <a:off x="2215" y="1229"/>
              <a:ext cx="1487" cy="2831"/>
            </a:xfrm>
            <a:custGeom>
              <a:avLst/>
              <a:gdLst>
                <a:gd name="T0" fmla="*/ 669 w 1487"/>
                <a:gd name="T1" fmla="*/ 6 h 2831"/>
                <a:gd name="T2" fmla="*/ 557 w 1487"/>
                <a:gd name="T3" fmla="*/ 43 h 2831"/>
                <a:gd name="T4" fmla="*/ 451 w 1487"/>
                <a:gd name="T5" fmla="*/ 111 h 2831"/>
                <a:gd name="T6" fmla="*/ 355 w 1487"/>
                <a:gd name="T7" fmla="*/ 201 h 2831"/>
                <a:gd name="T8" fmla="*/ 271 w 1487"/>
                <a:gd name="T9" fmla="*/ 323 h 2831"/>
                <a:gd name="T10" fmla="*/ 191 w 1487"/>
                <a:gd name="T11" fmla="*/ 460 h 2831"/>
                <a:gd name="T12" fmla="*/ 127 w 1487"/>
                <a:gd name="T13" fmla="*/ 624 h 2831"/>
                <a:gd name="T14" fmla="*/ 74 w 1487"/>
                <a:gd name="T15" fmla="*/ 798 h 2831"/>
                <a:gd name="T16" fmla="*/ 32 w 1487"/>
                <a:gd name="T17" fmla="*/ 993 h 2831"/>
                <a:gd name="T18" fmla="*/ 10 w 1487"/>
                <a:gd name="T19" fmla="*/ 1199 h 2831"/>
                <a:gd name="T20" fmla="*/ 0 w 1487"/>
                <a:gd name="T21" fmla="*/ 1416 h 2831"/>
                <a:gd name="T22" fmla="*/ 10 w 1487"/>
                <a:gd name="T23" fmla="*/ 1627 h 2831"/>
                <a:gd name="T24" fmla="*/ 32 w 1487"/>
                <a:gd name="T25" fmla="*/ 1833 h 2831"/>
                <a:gd name="T26" fmla="*/ 74 w 1487"/>
                <a:gd name="T27" fmla="*/ 2028 h 2831"/>
                <a:gd name="T28" fmla="*/ 127 w 1487"/>
                <a:gd name="T29" fmla="*/ 2202 h 2831"/>
                <a:gd name="T30" fmla="*/ 191 w 1487"/>
                <a:gd name="T31" fmla="*/ 2366 h 2831"/>
                <a:gd name="T32" fmla="*/ 271 w 1487"/>
                <a:gd name="T33" fmla="*/ 2503 h 2831"/>
                <a:gd name="T34" fmla="*/ 355 w 1487"/>
                <a:gd name="T35" fmla="*/ 2625 h 2831"/>
                <a:gd name="T36" fmla="*/ 451 w 1487"/>
                <a:gd name="T37" fmla="*/ 2720 h 2831"/>
                <a:gd name="T38" fmla="*/ 557 w 1487"/>
                <a:gd name="T39" fmla="*/ 2783 h 2831"/>
                <a:gd name="T40" fmla="*/ 669 w 1487"/>
                <a:gd name="T41" fmla="*/ 2820 h 2831"/>
                <a:gd name="T42" fmla="*/ 780 w 1487"/>
                <a:gd name="T43" fmla="*/ 2826 h 2831"/>
                <a:gd name="T44" fmla="*/ 892 w 1487"/>
                <a:gd name="T45" fmla="*/ 2799 h 2831"/>
                <a:gd name="T46" fmla="*/ 998 w 1487"/>
                <a:gd name="T47" fmla="*/ 2741 h 2831"/>
                <a:gd name="T48" fmla="*/ 1099 w 1487"/>
                <a:gd name="T49" fmla="*/ 2657 h 2831"/>
                <a:gd name="T50" fmla="*/ 1189 w 1487"/>
                <a:gd name="T51" fmla="*/ 2546 h 2831"/>
                <a:gd name="T52" fmla="*/ 1269 w 1487"/>
                <a:gd name="T53" fmla="*/ 2414 h 2831"/>
                <a:gd name="T54" fmla="*/ 1338 w 1487"/>
                <a:gd name="T55" fmla="*/ 2261 h 2831"/>
                <a:gd name="T56" fmla="*/ 1396 w 1487"/>
                <a:gd name="T57" fmla="*/ 2086 h 2831"/>
                <a:gd name="T58" fmla="*/ 1439 w 1487"/>
                <a:gd name="T59" fmla="*/ 1901 h 2831"/>
                <a:gd name="T60" fmla="*/ 1471 w 1487"/>
                <a:gd name="T61" fmla="*/ 1701 h 2831"/>
                <a:gd name="T62" fmla="*/ 1487 w 1487"/>
                <a:gd name="T63" fmla="*/ 1484 h 2831"/>
                <a:gd name="T64" fmla="*/ 1481 w 1487"/>
                <a:gd name="T65" fmla="*/ 1268 h 2831"/>
                <a:gd name="T66" fmla="*/ 1465 w 1487"/>
                <a:gd name="T67" fmla="*/ 1062 h 2831"/>
                <a:gd name="T68" fmla="*/ 1428 w 1487"/>
                <a:gd name="T69" fmla="*/ 861 h 2831"/>
                <a:gd name="T70" fmla="*/ 1380 w 1487"/>
                <a:gd name="T71" fmla="*/ 682 h 2831"/>
                <a:gd name="T72" fmla="*/ 1317 w 1487"/>
                <a:gd name="T73" fmla="*/ 513 h 2831"/>
                <a:gd name="T74" fmla="*/ 1242 w 1487"/>
                <a:gd name="T75" fmla="*/ 365 h 2831"/>
                <a:gd name="T76" fmla="*/ 1157 w 1487"/>
                <a:gd name="T77" fmla="*/ 238 h 2831"/>
                <a:gd name="T78" fmla="*/ 1067 w 1487"/>
                <a:gd name="T79" fmla="*/ 138 h 2831"/>
                <a:gd name="T80" fmla="*/ 966 w 1487"/>
                <a:gd name="T81" fmla="*/ 64 h 2831"/>
                <a:gd name="T82" fmla="*/ 855 w 1487"/>
                <a:gd name="T83" fmla="*/ 16 h 2831"/>
                <a:gd name="T84" fmla="*/ 743 w 1487"/>
                <a:gd name="T85" fmla="*/ 0 h 283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87"/>
                <a:gd name="T130" fmla="*/ 0 h 2831"/>
                <a:gd name="T131" fmla="*/ 1487 w 1487"/>
                <a:gd name="T132" fmla="*/ 2831 h 2831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87" h="2831">
                  <a:moveTo>
                    <a:pt x="743" y="0"/>
                  </a:moveTo>
                  <a:lnTo>
                    <a:pt x="706" y="0"/>
                  </a:lnTo>
                  <a:lnTo>
                    <a:pt x="669" y="6"/>
                  </a:lnTo>
                  <a:lnTo>
                    <a:pt x="632" y="16"/>
                  </a:lnTo>
                  <a:lnTo>
                    <a:pt x="594" y="27"/>
                  </a:lnTo>
                  <a:lnTo>
                    <a:pt x="557" y="43"/>
                  </a:lnTo>
                  <a:lnTo>
                    <a:pt x="520" y="64"/>
                  </a:lnTo>
                  <a:lnTo>
                    <a:pt x="488" y="85"/>
                  </a:lnTo>
                  <a:lnTo>
                    <a:pt x="451" y="111"/>
                  </a:lnTo>
                  <a:lnTo>
                    <a:pt x="419" y="138"/>
                  </a:lnTo>
                  <a:lnTo>
                    <a:pt x="387" y="169"/>
                  </a:lnTo>
                  <a:lnTo>
                    <a:pt x="355" y="201"/>
                  </a:lnTo>
                  <a:lnTo>
                    <a:pt x="329" y="238"/>
                  </a:lnTo>
                  <a:lnTo>
                    <a:pt x="297" y="280"/>
                  </a:lnTo>
                  <a:lnTo>
                    <a:pt x="271" y="323"/>
                  </a:lnTo>
                  <a:lnTo>
                    <a:pt x="244" y="365"/>
                  </a:lnTo>
                  <a:lnTo>
                    <a:pt x="217" y="412"/>
                  </a:lnTo>
                  <a:lnTo>
                    <a:pt x="191" y="460"/>
                  </a:lnTo>
                  <a:lnTo>
                    <a:pt x="170" y="513"/>
                  </a:lnTo>
                  <a:lnTo>
                    <a:pt x="148" y="565"/>
                  </a:lnTo>
                  <a:lnTo>
                    <a:pt x="127" y="624"/>
                  </a:lnTo>
                  <a:lnTo>
                    <a:pt x="106" y="682"/>
                  </a:lnTo>
                  <a:lnTo>
                    <a:pt x="90" y="740"/>
                  </a:lnTo>
                  <a:lnTo>
                    <a:pt x="74" y="798"/>
                  </a:lnTo>
                  <a:lnTo>
                    <a:pt x="58" y="861"/>
                  </a:lnTo>
                  <a:lnTo>
                    <a:pt x="42" y="925"/>
                  </a:lnTo>
                  <a:lnTo>
                    <a:pt x="32" y="993"/>
                  </a:lnTo>
                  <a:lnTo>
                    <a:pt x="21" y="1062"/>
                  </a:lnTo>
                  <a:lnTo>
                    <a:pt x="16" y="1130"/>
                  </a:lnTo>
                  <a:lnTo>
                    <a:pt x="10" y="1199"/>
                  </a:lnTo>
                  <a:lnTo>
                    <a:pt x="5" y="1268"/>
                  </a:lnTo>
                  <a:lnTo>
                    <a:pt x="0" y="1342"/>
                  </a:lnTo>
                  <a:lnTo>
                    <a:pt x="0" y="1416"/>
                  </a:lnTo>
                  <a:lnTo>
                    <a:pt x="0" y="1484"/>
                  </a:lnTo>
                  <a:lnTo>
                    <a:pt x="5" y="1558"/>
                  </a:lnTo>
                  <a:lnTo>
                    <a:pt x="10" y="1627"/>
                  </a:lnTo>
                  <a:lnTo>
                    <a:pt x="16" y="1701"/>
                  </a:lnTo>
                  <a:lnTo>
                    <a:pt x="21" y="1769"/>
                  </a:lnTo>
                  <a:lnTo>
                    <a:pt x="32" y="1833"/>
                  </a:lnTo>
                  <a:lnTo>
                    <a:pt x="42" y="1901"/>
                  </a:lnTo>
                  <a:lnTo>
                    <a:pt x="58" y="1965"/>
                  </a:lnTo>
                  <a:lnTo>
                    <a:pt x="74" y="2028"/>
                  </a:lnTo>
                  <a:lnTo>
                    <a:pt x="90" y="2086"/>
                  </a:lnTo>
                  <a:lnTo>
                    <a:pt x="106" y="2150"/>
                  </a:lnTo>
                  <a:lnTo>
                    <a:pt x="127" y="2202"/>
                  </a:lnTo>
                  <a:lnTo>
                    <a:pt x="148" y="2261"/>
                  </a:lnTo>
                  <a:lnTo>
                    <a:pt x="170" y="2313"/>
                  </a:lnTo>
                  <a:lnTo>
                    <a:pt x="191" y="2366"/>
                  </a:lnTo>
                  <a:lnTo>
                    <a:pt x="217" y="2414"/>
                  </a:lnTo>
                  <a:lnTo>
                    <a:pt x="244" y="2461"/>
                  </a:lnTo>
                  <a:lnTo>
                    <a:pt x="271" y="2503"/>
                  </a:lnTo>
                  <a:lnTo>
                    <a:pt x="297" y="2546"/>
                  </a:lnTo>
                  <a:lnTo>
                    <a:pt x="329" y="2588"/>
                  </a:lnTo>
                  <a:lnTo>
                    <a:pt x="355" y="2625"/>
                  </a:lnTo>
                  <a:lnTo>
                    <a:pt x="387" y="2657"/>
                  </a:lnTo>
                  <a:lnTo>
                    <a:pt x="419" y="2688"/>
                  </a:lnTo>
                  <a:lnTo>
                    <a:pt x="451" y="2720"/>
                  </a:lnTo>
                  <a:lnTo>
                    <a:pt x="488" y="2741"/>
                  </a:lnTo>
                  <a:lnTo>
                    <a:pt x="520" y="2767"/>
                  </a:lnTo>
                  <a:lnTo>
                    <a:pt x="557" y="2783"/>
                  </a:lnTo>
                  <a:lnTo>
                    <a:pt x="594" y="2799"/>
                  </a:lnTo>
                  <a:lnTo>
                    <a:pt x="632" y="2810"/>
                  </a:lnTo>
                  <a:lnTo>
                    <a:pt x="669" y="2820"/>
                  </a:lnTo>
                  <a:lnTo>
                    <a:pt x="706" y="2826"/>
                  </a:lnTo>
                  <a:lnTo>
                    <a:pt x="743" y="2831"/>
                  </a:lnTo>
                  <a:lnTo>
                    <a:pt x="780" y="2826"/>
                  </a:lnTo>
                  <a:lnTo>
                    <a:pt x="817" y="2820"/>
                  </a:lnTo>
                  <a:lnTo>
                    <a:pt x="855" y="2810"/>
                  </a:lnTo>
                  <a:lnTo>
                    <a:pt x="892" y="2799"/>
                  </a:lnTo>
                  <a:lnTo>
                    <a:pt x="929" y="2783"/>
                  </a:lnTo>
                  <a:lnTo>
                    <a:pt x="966" y="2767"/>
                  </a:lnTo>
                  <a:lnTo>
                    <a:pt x="998" y="2741"/>
                  </a:lnTo>
                  <a:lnTo>
                    <a:pt x="1030" y="2720"/>
                  </a:lnTo>
                  <a:lnTo>
                    <a:pt x="1067" y="2688"/>
                  </a:lnTo>
                  <a:lnTo>
                    <a:pt x="1099" y="2657"/>
                  </a:lnTo>
                  <a:lnTo>
                    <a:pt x="1131" y="2625"/>
                  </a:lnTo>
                  <a:lnTo>
                    <a:pt x="1157" y="2588"/>
                  </a:lnTo>
                  <a:lnTo>
                    <a:pt x="1189" y="2546"/>
                  </a:lnTo>
                  <a:lnTo>
                    <a:pt x="1216" y="2503"/>
                  </a:lnTo>
                  <a:lnTo>
                    <a:pt x="1242" y="2461"/>
                  </a:lnTo>
                  <a:lnTo>
                    <a:pt x="1269" y="2414"/>
                  </a:lnTo>
                  <a:lnTo>
                    <a:pt x="1295" y="2366"/>
                  </a:lnTo>
                  <a:lnTo>
                    <a:pt x="1317" y="2313"/>
                  </a:lnTo>
                  <a:lnTo>
                    <a:pt x="1338" y="2261"/>
                  </a:lnTo>
                  <a:lnTo>
                    <a:pt x="1359" y="2202"/>
                  </a:lnTo>
                  <a:lnTo>
                    <a:pt x="1380" y="2150"/>
                  </a:lnTo>
                  <a:lnTo>
                    <a:pt x="1396" y="2086"/>
                  </a:lnTo>
                  <a:lnTo>
                    <a:pt x="1412" y="2028"/>
                  </a:lnTo>
                  <a:lnTo>
                    <a:pt x="1428" y="1965"/>
                  </a:lnTo>
                  <a:lnTo>
                    <a:pt x="1439" y="1901"/>
                  </a:lnTo>
                  <a:lnTo>
                    <a:pt x="1455" y="1833"/>
                  </a:lnTo>
                  <a:lnTo>
                    <a:pt x="1465" y="1769"/>
                  </a:lnTo>
                  <a:lnTo>
                    <a:pt x="1471" y="1701"/>
                  </a:lnTo>
                  <a:lnTo>
                    <a:pt x="1476" y="1627"/>
                  </a:lnTo>
                  <a:lnTo>
                    <a:pt x="1481" y="1558"/>
                  </a:lnTo>
                  <a:lnTo>
                    <a:pt x="1487" y="1484"/>
                  </a:lnTo>
                  <a:lnTo>
                    <a:pt x="1487" y="1416"/>
                  </a:lnTo>
                  <a:lnTo>
                    <a:pt x="1487" y="1342"/>
                  </a:lnTo>
                  <a:lnTo>
                    <a:pt x="1481" y="1268"/>
                  </a:lnTo>
                  <a:lnTo>
                    <a:pt x="1476" y="1199"/>
                  </a:lnTo>
                  <a:lnTo>
                    <a:pt x="1471" y="1130"/>
                  </a:lnTo>
                  <a:lnTo>
                    <a:pt x="1465" y="1062"/>
                  </a:lnTo>
                  <a:lnTo>
                    <a:pt x="1455" y="993"/>
                  </a:lnTo>
                  <a:lnTo>
                    <a:pt x="1439" y="925"/>
                  </a:lnTo>
                  <a:lnTo>
                    <a:pt x="1428" y="861"/>
                  </a:lnTo>
                  <a:lnTo>
                    <a:pt x="1412" y="798"/>
                  </a:lnTo>
                  <a:lnTo>
                    <a:pt x="1396" y="740"/>
                  </a:lnTo>
                  <a:lnTo>
                    <a:pt x="1380" y="682"/>
                  </a:lnTo>
                  <a:lnTo>
                    <a:pt x="1359" y="624"/>
                  </a:lnTo>
                  <a:lnTo>
                    <a:pt x="1338" y="565"/>
                  </a:lnTo>
                  <a:lnTo>
                    <a:pt x="1317" y="513"/>
                  </a:lnTo>
                  <a:lnTo>
                    <a:pt x="1295" y="460"/>
                  </a:lnTo>
                  <a:lnTo>
                    <a:pt x="1269" y="412"/>
                  </a:lnTo>
                  <a:lnTo>
                    <a:pt x="1242" y="365"/>
                  </a:lnTo>
                  <a:lnTo>
                    <a:pt x="1216" y="323"/>
                  </a:lnTo>
                  <a:lnTo>
                    <a:pt x="1189" y="280"/>
                  </a:lnTo>
                  <a:lnTo>
                    <a:pt x="1157" y="238"/>
                  </a:lnTo>
                  <a:lnTo>
                    <a:pt x="1131" y="201"/>
                  </a:lnTo>
                  <a:lnTo>
                    <a:pt x="1099" y="169"/>
                  </a:lnTo>
                  <a:lnTo>
                    <a:pt x="1067" y="138"/>
                  </a:lnTo>
                  <a:lnTo>
                    <a:pt x="1030" y="111"/>
                  </a:lnTo>
                  <a:lnTo>
                    <a:pt x="998" y="85"/>
                  </a:lnTo>
                  <a:lnTo>
                    <a:pt x="966" y="64"/>
                  </a:lnTo>
                  <a:lnTo>
                    <a:pt x="929" y="43"/>
                  </a:lnTo>
                  <a:lnTo>
                    <a:pt x="892" y="27"/>
                  </a:lnTo>
                  <a:lnTo>
                    <a:pt x="855" y="16"/>
                  </a:lnTo>
                  <a:lnTo>
                    <a:pt x="817" y="6"/>
                  </a:lnTo>
                  <a:lnTo>
                    <a:pt x="780" y="0"/>
                  </a:lnTo>
                  <a:lnTo>
                    <a:pt x="743" y="0"/>
                  </a:lnTo>
                </a:path>
              </a:pathLst>
            </a:custGeom>
            <a:noFill/>
            <a:ln w="42863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4" name="Freeform 30"/>
            <p:cNvSpPr>
              <a:spLocks/>
            </p:cNvSpPr>
            <p:nvPr/>
          </p:nvSpPr>
          <p:spPr bwMode="auto">
            <a:xfrm>
              <a:off x="839" y="1599"/>
              <a:ext cx="4270" cy="2176"/>
            </a:xfrm>
            <a:custGeom>
              <a:avLst/>
              <a:gdLst>
                <a:gd name="T0" fmla="*/ 1917 w 4270"/>
                <a:gd name="T1" fmla="*/ 5 h 2176"/>
                <a:gd name="T2" fmla="*/ 1604 w 4270"/>
                <a:gd name="T3" fmla="*/ 32 h 2176"/>
                <a:gd name="T4" fmla="*/ 1307 w 4270"/>
                <a:gd name="T5" fmla="*/ 85 h 2176"/>
                <a:gd name="T6" fmla="*/ 1031 w 4270"/>
                <a:gd name="T7" fmla="*/ 153 h 2176"/>
                <a:gd name="T8" fmla="*/ 776 w 4270"/>
                <a:gd name="T9" fmla="*/ 248 h 2176"/>
                <a:gd name="T10" fmla="*/ 558 w 4270"/>
                <a:gd name="T11" fmla="*/ 354 h 2176"/>
                <a:gd name="T12" fmla="*/ 425 w 4270"/>
                <a:gd name="T13" fmla="*/ 433 h 2176"/>
                <a:gd name="T14" fmla="*/ 340 w 4270"/>
                <a:gd name="T15" fmla="*/ 502 h 2176"/>
                <a:gd name="T16" fmla="*/ 261 w 4270"/>
                <a:gd name="T17" fmla="*/ 565 h 2176"/>
                <a:gd name="T18" fmla="*/ 192 w 4270"/>
                <a:gd name="T19" fmla="*/ 639 h 2176"/>
                <a:gd name="T20" fmla="*/ 133 w 4270"/>
                <a:gd name="T21" fmla="*/ 713 h 2176"/>
                <a:gd name="T22" fmla="*/ 85 w 4270"/>
                <a:gd name="T23" fmla="*/ 787 h 2176"/>
                <a:gd name="T24" fmla="*/ 43 w 4270"/>
                <a:gd name="T25" fmla="*/ 866 h 2176"/>
                <a:gd name="T26" fmla="*/ 22 w 4270"/>
                <a:gd name="T27" fmla="*/ 945 h 2176"/>
                <a:gd name="T28" fmla="*/ 6 w 4270"/>
                <a:gd name="T29" fmla="*/ 1030 h 2176"/>
                <a:gd name="T30" fmla="*/ 0 w 4270"/>
                <a:gd name="T31" fmla="*/ 1114 h 2176"/>
                <a:gd name="T32" fmla="*/ 11 w 4270"/>
                <a:gd name="T33" fmla="*/ 1199 h 2176"/>
                <a:gd name="T34" fmla="*/ 38 w 4270"/>
                <a:gd name="T35" fmla="*/ 1278 h 2176"/>
                <a:gd name="T36" fmla="*/ 69 w 4270"/>
                <a:gd name="T37" fmla="*/ 1357 h 2176"/>
                <a:gd name="T38" fmla="*/ 112 w 4270"/>
                <a:gd name="T39" fmla="*/ 1436 h 2176"/>
                <a:gd name="T40" fmla="*/ 170 w 4270"/>
                <a:gd name="T41" fmla="*/ 1510 h 2176"/>
                <a:gd name="T42" fmla="*/ 234 w 4270"/>
                <a:gd name="T43" fmla="*/ 1584 h 2176"/>
                <a:gd name="T44" fmla="*/ 308 w 4270"/>
                <a:gd name="T45" fmla="*/ 1653 h 2176"/>
                <a:gd name="T46" fmla="*/ 393 w 4270"/>
                <a:gd name="T47" fmla="*/ 1716 h 2176"/>
                <a:gd name="T48" fmla="*/ 489 w 4270"/>
                <a:gd name="T49" fmla="*/ 1780 h 2176"/>
                <a:gd name="T50" fmla="*/ 701 w 4270"/>
                <a:gd name="T51" fmla="*/ 1891 h 2176"/>
                <a:gd name="T52" fmla="*/ 940 w 4270"/>
                <a:gd name="T53" fmla="*/ 1991 h 2176"/>
                <a:gd name="T54" fmla="*/ 1211 w 4270"/>
                <a:gd name="T55" fmla="*/ 2070 h 2176"/>
                <a:gd name="T56" fmla="*/ 1498 w 4270"/>
                <a:gd name="T57" fmla="*/ 2128 h 2176"/>
                <a:gd name="T58" fmla="*/ 1811 w 4270"/>
                <a:gd name="T59" fmla="*/ 2165 h 2176"/>
                <a:gd name="T60" fmla="*/ 2135 w 4270"/>
                <a:gd name="T61" fmla="*/ 2176 h 2176"/>
                <a:gd name="T62" fmla="*/ 2459 w 4270"/>
                <a:gd name="T63" fmla="*/ 2165 h 2176"/>
                <a:gd name="T64" fmla="*/ 2767 w 4270"/>
                <a:gd name="T65" fmla="*/ 2128 h 2176"/>
                <a:gd name="T66" fmla="*/ 3059 w 4270"/>
                <a:gd name="T67" fmla="*/ 2070 h 2176"/>
                <a:gd name="T68" fmla="*/ 3325 w 4270"/>
                <a:gd name="T69" fmla="*/ 1991 h 2176"/>
                <a:gd name="T70" fmla="*/ 3569 w 4270"/>
                <a:gd name="T71" fmla="*/ 1891 h 2176"/>
                <a:gd name="T72" fmla="*/ 3781 w 4270"/>
                <a:gd name="T73" fmla="*/ 1780 h 2176"/>
                <a:gd name="T74" fmla="*/ 3872 w 4270"/>
                <a:gd name="T75" fmla="*/ 1716 h 2176"/>
                <a:gd name="T76" fmla="*/ 3956 w 4270"/>
                <a:gd name="T77" fmla="*/ 1653 h 2176"/>
                <a:gd name="T78" fmla="*/ 4036 w 4270"/>
                <a:gd name="T79" fmla="*/ 1584 h 2176"/>
                <a:gd name="T80" fmla="*/ 4100 w 4270"/>
                <a:gd name="T81" fmla="*/ 1510 h 2176"/>
                <a:gd name="T82" fmla="*/ 4153 w 4270"/>
                <a:gd name="T83" fmla="*/ 1436 h 2176"/>
                <a:gd name="T84" fmla="*/ 4201 w 4270"/>
                <a:gd name="T85" fmla="*/ 1357 h 2176"/>
                <a:gd name="T86" fmla="*/ 4233 w 4270"/>
                <a:gd name="T87" fmla="*/ 1278 h 2176"/>
                <a:gd name="T88" fmla="*/ 4254 w 4270"/>
                <a:gd name="T89" fmla="*/ 1199 h 2176"/>
                <a:gd name="T90" fmla="*/ 4264 w 4270"/>
                <a:gd name="T91" fmla="*/ 1114 h 2176"/>
                <a:gd name="T92" fmla="*/ 4264 w 4270"/>
                <a:gd name="T93" fmla="*/ 1030 h 2176"/>
                <a:gd name="T94" fmla="*/ 4249 w 4270"/>
                <a:gd name="T95" fmla="*/ 945 h 2176"/>
                <a:gd name="T96" fmla="*/ 4222 w 4270"/>
                <a:gd name="T97" fmla="*/ 866 h 2176"/>
                <a:gd name="T98" fmla="*/ 4185 w 4270"/>
                <a:gd name="T99" fmla="*/ 787 h 2176"/>
                <a:gd name="T100" fmla="*/ 4137 w 4270"/>
                <a:gd name="T101" fmla="*/ 713 h 2176"/>
                <a:gd name="T102" fmla="*/ 4079 w 4270"/>
                <a:gd name="T103" fmla="*/ 639 h 2176"/>
                <a:gd name="T104" fmla="*/ 4010 w 4270"/>
                <a:gd name="T105" fmla="*/ 565 h 2176"/>
                <a:gd name="T106" fmla="*/ 3930 w 4270"/>
                <a:gd name="T107" fmla="*/ 502 h 2176"/>
                <a:gd name="T108" fmla="*/ 3845 w 4270"/>
                <a:gd name="T109" fmla="*/ 433 h 2176"/>
                <a:gd name="T110" fmla="*/ 3712 w 4270"/>
                <a:gd name="T111" fmla="*/ 354 h 2176"/>
                <a:gd name="T112" fmla="*/ 3489 w 4270"/>
                <a:gd name="T113" fmla="*/ 248 h 2176"/>
                <a:gd name="T114" fmla="*/ 3240 w 4270"/>
                <a:gd name="T115" fmla="*/ 153 h 2176"/>
                <a:gd name="T116" fmla="*/ 2963 w 4270"/>
                <a:gd name="T117" fmla="*/ 85 h 2176"/>
                <a:gd name="T118" fmla="*/ 2666 w 4270"/>
                <a:gd name="T119" fmla="*/ 32 h 2176"/>
                <a:gd name="T120" fmla="*/ 2353 w 4270"/>
                <a:gd name="T121" fmla="*/ 5 h 21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270"/>
                <a:gd name="T184" fmla="*/ 0 h 2176"/>
                <a:gd name="T185" fmla="*/ 4270 w 4270"/>
                <a:gd name="T186" fmla="*/ 2176 h 217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270" h="2176">
                  <a:moveTo>
                    <a:pt x="2135" y="0"/>
                  </a:moveTo>
                  <a:lnTo>
                    <a:pt x="2024" y="0"/>
                  </a:lnTo>
                  <a:lnTo>
                    <a:pt x="1917" y="5"/>
                  </a:lnTo>
                  <a:lnTo>
                    <a:pt x="1811" y="11"/>
                  </a:lnTo>
                  <a:lnTo>
                    <a:pt x="1705" y="21"/>
                  </a:lnTo>
                  <a:lnTo>
                    <a:pt x="1604" y="32"/>
                  </a:lnTo>
                  <a:lnTo>
                    <a:pt x="1498" y="48"/>
                  </a:lnTo>
                  <a:lnTo>
                    <a:pt x="1402" y="63"/>
                  </a:lnTo>
                  <a:lnTo>
                    <a:pt x="1307" y="85"/>
                  </a:lnTo>
                  <a:lnTo>
                    <a:pt x="1211" y="106"/>
                  </a:lnTo>
                  <a:lnTo>
                    <a:pt x="1116" y="127"/>
                  </a:lnTo>
                  <a:lnTo>
                    <a:pt x="1031" y="153"/>
                  </a:lnTo>
                  <a:lnTo>
                    <a:pt x="940" y="185"/>
                  </a:lnTo>
                  <a:lnTo>
                    <a:pt x="861" y="211"/>
                  </a:lnTo>
                  <a:lnTo>
                    <a:pt x="776" y="248"/>
                  </a:lnTo>
                  <a:lnTo>
                    <a:pt x="701" y="280"/>
                  </a:lnTo>
                  <a:lnTo>
                    <a:pt x="627" y="317"/>
                  </a:lnTo>
                  <a:lnTo>
                    <a:pt x="558" y="354"/>
                  </a:lnTo>
                  <a:lnTo>
                    <a:pt x="489" y="396"/>
                  </a:lnTo>
                  <a:lnTo>
                    <a:pt x="457" y="412"/>
                  </a:lnTo>
                  <a:lnTo>
                    <a:pt x="425" y="433"/>
                  </a:lnTo>
                  <a:lnTo>
                    <a:pt x="393" y="454"/>
                  </a:lnTo>
                  <a:lnTo>
                    <a:pt x="367" y="475"/>
                  </a:lnTo>
                  <a:lnTo>
                    <a:pt x="340" y="502"/>
                  </a:lnTo>
                  <a:lnTo>
                    <a:pt x="308" y="523"/>
                  </a:lnTo>
                  <a:lnTo>
                    <a:pt x="287" y="544"/>
                  </a:lnTo>
                  <a:lnTo>
                    <a:pt x="261" y="565"/>
                  </a:lnTo>
                  <a:lnTo>
                    <a:pt x="234" y="592"/>
                  </a:lnTo>
                  <a:lnTo>
                    <a:pt x="213" y="613"/>
                  </a:lnTo>
                  <a:lnTo>
                    <a:pt x="192" y="639"/>
                  </a:lnTo>
                  <a:lnTo>
                    <a:pt x="170" y="665"/>
                  </a:lnTo>
                  <a:lnTo>
                    <a:pt x="149" y="687"/>
                  </a:lnTo>
                  <a:lnTo>
                    <a:pt x="133" y="713"/>
                  </a:lnTo>
                  <a:lnTo>
                    <a:pt x="112" y="739"/>
                  </a:lnTo>
                  <a:lnTo>
                    <a:pt x="96" y="760"/>
                  </a:lnTo>
                  <a:lnTo>
                    <a:pt x="85" y="787"/>
                  </a:lnTo>
                  <a:lnTo>
                    <a:pt x="69" y="813"/>
                  </a:lnTo>
                  <a:lnTo>
                    <a:pt x="59" y="840"/>
                  </a:lnTo>
                  <a:lnTo>
                    <a:pt x="43" y="866"/>
                  </a:lnTo>
                  <a:lnTo>
                    <a:pt x="38" y="893"/>
                  </a:lnTo>
                  <a:lnTo>
                    <a:pt x="27" y="919"/>
                  </a:lnTo>
                  <a:lnTo>
                    <a:pt x="22" y="945"/>
                  </a:lnTo>
                  <a:lnTo>
                    <a:pt x="11" y="977"/>
                  </a:lnTo>
                  <a:lnTo>
                    <a:pt x="6" y="1003"/>
                  </a:lnTo>
                  <a:lnTo>
                    <a:pt x="6" y="1030"/>
                  </a:lnTo>
                  <a:lnTo>
                    <a:pt x="0" y="1056"/>
                  </a:lnTo>
                  <a:lnTo>
                    <a:pt x="0" y="1088"/>
                  </a:lnTo>
                  <a:lnTo>
                    <a:pt x="0" y="1114"/>
                  </a:lnTo>
                  <a:lnTo>
                    <a:pt x="6" y="1141"/>
                  </a:lnTo>
                  <a:lnTo>
                    <a:pt x="6" y="1172"/>
                  </a:lnTo>
                  <a:lnTo>
                    <a:pt x="11" y="1199"/>
                  </a:lnTo>
                  <a:lnTo>
                    <a:pt x="22" y="1225"/>
                  </a:lnTo>
                  <a:lnTo>
                    <a:pt x="27" y="1252"/>
                  </a:lnTo>
                  <a:lnTo>
                    <a:pt x="38" y="1278"/>
                  </a:lnTo>
                  <a:lnTo>
                    <a:pt x="43" y="1304"/>
                  </a:lnTo>
                  <a:lnTo>
                    <a:pt x="59" y="1331"/>
                  </a:lnTo>
                  <a:lnTo>
                    <a:pt x="69" y="1357"/>
                  </a:lnTo>
                  <a:lnTo>
                    <a:pt x="85" y="1384"/>
                  </a:lnTo>
                  <a:lnTo>
                    <a:pt x="96" y="1410"/>
                  </a:lnTo>
                  <a:lnTo>
                    <a:pt x="112" y="1436"/>
                  </a:lnTo>
                  <a:lnTo>
                    <a:pt x="133" y="1463"/>
                  </a:lnTo>
                  <a:lnTo>
                    <a:pt x="149" y="1484"/>
                  </a:lnTo>
                  <a:lnTo>
                    <a:pt x="170" y="1510"/>
                  </a:lnTo>
                  <a:lnTo>
                    <a:pt x="192" y="1537"/>
                  </a:lnTo>
                  <a:lnTo>
                    <a:pt x="213" y="1558"/>
                  </a:lnTo>
                  <a:lnTo>
                    <a:pt x="234" y="1584"/>
                  </a:lnTo>
                  <a:lnTo>
                    <a:pt x="261" y="1605"/>
                  </a:lnTo>
                  <a:lnTo>
                    <a:pt x="287" y="1627"/>
                  </a:lnTo>
                  <a:lnTo>
                    <a:pt x="308" y="1653"/>
                  </a:lnTo>
                  <a:lnTo>
                    <a:pt x="340" y="1674"/>
                  </a:lnTo>
                  <a:lnTo>
                    <a:pt x="367" y="1695"/>
                  </a:lnTo>
                  <a:lnTo>
                    <a:pt x="393" y="1716"/>
                  </a:lnTo>
                  <a:lnTo>
                    <a:pt x="425" y="1737"/>
                  </a:lnTo>
                  <a:lnTo>
                    <a:pt x="457" y="1759"/>
                  </a:lnTo>
                  <a:lnTo>
                    <a:pt x="489" y="1780"/>
                  </a:lnTo>
                  <a:lnTo>
                    <a:pt x="558" y="1817"/>
                  </a:lnTo>
                  <a:lnTo>
                    <a:pt x="627" y="1859"/>
                  </a:lnTo>
                  <a:lnTo>
                    <a:pt x="701" y="1891"/>
                  </a:lnTo>
                  <a:lnTo>
                    <a:pt x="776" y="1928"/>
                  </a:lnTo>
                  <a:lnTo>
                    <a:pt x="861" y="1959"/>
                  </a:lnTo>
                  <a:lnTo>
                    <a:pt x="940" y="1991"/>
                  </a:lnTo>
                  <a:lnTo>
                    <a:pt x="1031" y="2017"/>
                  </a:lnTo>
                  <a:lnTo>
                    <a:pt x="1116" y="2044"/>
                  </a:lnTo>
                  <a:lnTo>
                    <a:pt x="1211" y="2070"/>
                  </a:lnTo>
                  <a:lnTo>
                    <a:pt x="1307" y="2091"/>
                  </a:lnTo>
                  <a:lnTo>
                    <a:pt x="1402" y="2107"/>
                  </a:lnTo>
                  <a:lnTo>
                    <a:pt x="1498" y="2128"/>
                  </a:lnTo>
                  <a:lnTo>
                    <a:pt x="1604" y="2139"/>
                  </a:lnTo>
                  <a:lnTo>
                    <a:pt x="1705" y="2155"/>
                  </a:lnTo>
                  <a:lnTo>
                    <a:pt x="1811" y="2165"/>
                  </a:lnTo>
                  <a:lnTo>
                    <a:pt x="1917" y="2170"/>
                  </a:lnTo>
                  <a:lnTo>
                    <a:pt x="2024" y="2176"/>
                  </a:lnTo>
                  <a:lnTo>
                    <a:pt x="2135" y="2176"/>
                  </a:lnTo>
                  <a:lnTo>
                    <a:pt x="2247" y="2176"/>
                  </a:lnTo>
                  <a:lnTo>
                    <a:pt x="2353" y="2170"/>
                  </a:lnTo>
                  <a:lnTo>
                    <a:pt x="2459" y="2165"/>
                  </a:lnTo>
                  <a:lnTo>
                    <a:pt x="2565" y="2155"/>
                  </a:lnTo>
                  <a:lnTo>
                    <a:pt x="2666" y="2139"/>
                  </a:lnTo>
                  <a:lnTo>
                    <a:pt x="2767" y="2128"/>
                  </a:lnTo>
                  <a:lnTo>
                    <a:pt x="2868" y="2107"/>
                  </a:lnTo>
                  <a:lnTo>
                    <a:pt x="2963" y="2091"/>
                  </a:lnTo>
                  <a:lnTo>
                    <a:pt x="3059" y="2070"/>
                  </a:lnTo>
                  <a:lnTo>
                    <a:pt x="3149" y="2044"/>
                  </a:lnTo>
                  <a:lnTo>
                    <a:pt x="3240" y="2017"/>
                  </a:lnTo>
                  <a:lnTo>
                    <a:pt x="3325" y="1991"/>
                  </a:lnTo>
                  <a:lnTo>
                    <a:pt x="3410" y="1959"/>
                  </a:lnTo>
                  <a:lnTo>
                    <a:pt x="3489" y="1928"/>
                  </a:lnTo>
                  <a:lnTo>
                    <a:pt x="3569" y="1891"/>
                  </a:lnTo>
                  <a:lnTo>
                    <a:pt x="3643" y="1859"/>
                  </a:lnTo>
                  <a:lnTo>
                    <a:pt x="3712" y="1817"/>
                  </a:lnTo>
                  <a:lnTo>
                    <a:pt x="3781" y="1780"/>
                  </a:lnTo>
                  <a:lnTo>
                    <a:pt x="3813" y="1759"/>
                  </a:lnTo>
                  <a:lnTo>
                    <a:pt x="3845" y="1737"/>
                  </a:lnTo>
                  <a:lnTo>
                    <a:pt x="3872" y="1716"/>
                  </a:lnTo>
                  <a:lnTo>
                    <a:pt x="3903" y="1695"/>
                  </a:lnTo>
                  <a:lnTo>
                    <a:pt x="3930" y="1674"/>
                  </a:lnTo>
                  <a:lnTo>
                    <a:pt x="3956" y="1653"/>
                  </a:lnTo>
                  <a:lnTo>
                    <a:pt x="3983" y="1627"/>
                  </a:lnTo>
                  <a:lnTo>
                    <a:pt x="4010" y="1605"/>
                  </a:lnTo>
                  <a:lnTo>
                    <a:pt x="4036" y="1584"/>
                  </a:lnTo>
                  <a:lnTo>
                    <a:pt x="4057" y="1558"/>
                  </a:lnTo>
                  <a:lnTo>
                    <a:pt x="4079" y="1537"/>
                  </a:lnTo>
                  <a:lnTo>
                    <a:pt x="4100" y="1510"/>
                  </a:lnTo>
                  <a:lnTo>
                    <a:pt x="4121" y="1484"/>
                  </a:lnTo>
                  <a:lnTo>
                    <a:pt x="4137" y="1463"/>
                  </a:lnTo>
                  <a:lnTo>
                    <a:pt x="4153" y="1436"/>
                  </a:lnTo>
                  <a:lnTo>
                    <a:pt x="4169" y="1410"/>
                  </a:lnTo>
                  <a:lnTo>
                    <a:pt x="4185" y="1384"/>
                  </a:lnTo>
                  <a:lnTo>
                    <a:pt x="4201" y="1357"/>
                  </a:lnTo>
                  <a:lnTo>
                    <a:pt x="4211" y="1331"/>
                  </a:lnTo>
                  <a:lnTo>
                    <a:pt x="4222" y="1304"/>
                  </a:lnTo>
                  <a:lnTo>
                    <a:pt x="4233" y="1278"/>
                  </a:lnTo>
                  <a:lnTo>
                    <a:pt x="4243" y="1252"/>
                  </a:lnTo>
                  <a:lnTo>
                    <a:pt x="4249" y="1225"/>
                  </a:lnTo>
                  <a:lnTo>
                    <a:pt x="4254" y="1199"/>
                  </a:lnTo>
                  <a:lnTo>
                    <a:pt x="4259" y="1172"/>
                  </a:lnTo>
                  <a:lnTo>
                    <a:pt x="4264" y="1141"/>
                  </a:lnTo>
                  <a:lnTo>
                    <a:pt x="4264" y="1114"/>
                  </a:lnTo>
                  <a:lnTo>
                    <a:pt x="4270" y="1088"/>
                  </a:lnTo>
                  <a:lnTo>
                    <a:pt x="4264" y="1056"/>
                  </a:lnTo>
                  <a:lnTo>
                    <a:pt x="4264" y="1030"/>
                  </a:lnTo>
                  <a:lnTo>
                    <a:pt x="4259" y="1003"/>
                  </a:lnTo>
                  <a:lnTo>
                    <a:pt x="4254" y="977"/>
                  </a:lnTo>
                  <a:lnTo>
                    <a:pt x="4249" y="945"/>
                  </a:lnTo>
                  <a:lnTo>
                    <a:pt x="4243" y="919"/>
                  </a:lnTo>
                  <a:lnTo>
                    <a:pt x="4233" y="893"/>
                  </a:lnTo>
                  <a:lnTo>
                    <a:pt x="4222" y="866"/>
                  </a:lnTo>
                  <a:lnTo>
                    <a:pt x="4211" y="840"/>
                  </a:lnTo>
                  <a:lnTo>
                    <a:pt x="4201" y="813"/>
                  </a:lnTo>
                  <a:lnTo>
                    <a:pt x="4185" y="787"/>
                  </a:lnTo>
                  <a:lnTo>
                    <a:pt x="4169" y="760"/>
                  </a:lnTo>
                  <a:lnTo>
                    <a:pt x="4153" y="739"/>
                  </a:lnTo>
                  <a:lnTo>
                    <a:pt x="4137" y="713"/>
                  </a:lnTo>
                  <a:lnTo>
                    <a:pt x="4121" y="687"/>
                  </a:lnTo>
                  <a:lnTo>
                    <a:pt x="4100" y="665"/>
                  </a:lnTo>
                  <a:lnTo>
                    <a:pt x="4079" y="639"/>
                  </a:lnTo>
                  <a:lnTo>
                    <a:pt x="4057" y="613"/>
                  </a:lnTo>
                  <a:lnTo>
                    <a:pt x="4036" y="592"/>
                  </a:lnTo>
                  <a:lnTo>
                    <a:pt x="4010" y="565"/>
                  </a:lnTo>
                  <a:lnTo>
                    <a:pt x="3983" y="544"/>
                  </a:lnTo>
                  <a:lnTo>
                    <a:pt x="3956" y="523"/>
                  </a:lnTo>
                  <a:lnTo>
                    <a:pt x="3930" y="502"/>
                  </a:lnTo>
                  <a:lnTo>
                    <a:pt x="3903" y="475"/>
                  </a:lnTo>
                  <a:lnTo>
                    <a:pt x="3872" y="454"/>
                  </a:lnTo>
                  <a:lnTo>
                    <a:pt x="3845" y="433"/>
                  </a:lnTo>
                  <a:lnTo>
                    <a:pt x="3813" y="412"/>
                  </a:lnTo>
                  <a:lnTo>
                    <a:pt x="3781" y="396"/>
                  </a:lnTo>
                  <a:lnTo>
                    <a:pt x="3712" y="354"/>
                  </a:lnTo>
                  <a:lnTo>
                    <a:pt x="3643" y="317"/>
                  </a:lnTo>
                  <a:lnTo>
                    <a:pt x="3569" y="280"/>
                  </a:lnTo>
                  <a:lnTo>
                    <a:pt x="3489" y="248"/>
                  </a:lnTo>
                  <a:lnTo>
                    <a:pt x="3410" y="211"/>
                  </a:lnTo>
                  <a:lnTo>
                    <a:pt x="3325" y="185"/>
                  </a:lnTo>
                  <a:lnTo>
                    <a:pt x="3240" y="153"/>
                  </a:lnTo>
                  <a:lnTo>
                    <a:pt x="3149" y="127"/>
                  </a:lnTo>
                  <a:lnTo>
                    <a:pt x="3059" y="106"/>
                  </a:lnTo>
                  <a:lnTo>
                    <a:pt x="2963" y="85"/>
                  </a:lnTo>
                  <a:lnTo>
                    <a:pt x="2868" y="63"/>
                  </a:lnTo>
                  <a:lnTo>
                    <a:pt x="2767" y="48"/>
                  </a:lnTo>
                  <a:lnTo>
                    <a:pt x="2666" y="32"/>
                  </a:lnTo>
                  <a:lnTo>
                    <a:pt x="2565" y="21"/>
                  </a:lnTo>
                  <a:lnTo>
                    <a:pt x="2459" y="11"/>
                  </a:lnTo>
                  <a:lnTo>
                    <a:pt x="2353" y="5"/>
                  </a:lnTo>
                  <a:lnTo>
                    <a:pt x="2247" y="0"/>
                  </a:lnTo>
                  <a:lnTo>
                    <a:pt x="2135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auto">
            <a:xfrm>
              <a:off x="696" y="1071"/>
              <a:ext cx="4572" cy="3131"/>
            </a:xfrm>
            <a:custGeom>
              <a:avLst/>
              <a:gdLst>
                <a:gd name="T0" fmla="*/ 2113 w 4572"/>
                <a:gd name="T1" fmla="*/ 5 h 3131"/>
                <a:gd name="T2" fmla="*/ 1827 w 4572"/>
                <a:gd name="T3" fmla="*/ 32 h 3131"/>
                <a:gd name="T4" fmla="*/ 1397 w 4572"/>
                <a:gd name="T5" fmla="*/ 127 h 3131"/>
                <a:gd name="T6" fmla="*/ 1009 w 4572"/>
                <a:gd name="T7" fmla="*/ 269 h 3131"/>
                <a:gd name="T8" fmla="*/ 669 w 4572"/>
                <a:gd name="T9" fmla="*/ 459 h 3131"/>
                <a:gd name="T10" fmla="*/ 520 w 4572"/>
                <a:gd name="T11" fmla="*/ 570 h 3131"/>
                <a:gd name="T12" fmla="*/ 393 w 4572"/>
                <a:gd name="T13" fmla="*/ 692 h 3131"/>
                <a:gd name="T14" fmla="*/ 276 w 4572"/>
                <a:gd name="T15" fmla="*/ 819 h 3131"/>
                <a:gd name="T16" fmla="*/ 181 w 4572"/>
                <a:gd name="T17" fmla="*/ 956 h 3131"/>
                <a:gd name="T18" fmla="*/ 106 w 4572"/>
                <a:gd name="T19" fmla="*/ 1104 h 3131"/>
                <a:gd name="T20" fmla="*/ 48 w 4572"/>
                <a:gd name="T21" fmla="*/ 1252 h 3131"/>
                <a:gd name="T22" fmla="*/ 11 w 4572"/>
                <a:gd name="T23" fmla="*/ 1405 h 3131"/>
                <a:gd name="T24" fmla="*/ 0 w 4572"/>
                <a:gd name="T25" fmla="*/ 1568 h 3131"/>
                <a:gd name="T26" fmla="*/ 11 w 4572"/>
                <a:gd name="T27" fmla="*/ 1727 h 3131"/>
                <a:gd name="T28" fmla="*/ 48 w 4572"/>
                <a:gd name="T29" fmla="*/ 1880 h 3131"/>
                <a:gd name="T30" fmla="*/ 106 w 4572"/>
                <a:gd name="T31" fmla="*/ 2033 h 3131"/>
                <a:gd name="T32" fmla="*/ 181 w 4572"/>
                <a:gd name="T33" fmla="*/ 2176 h 3131"/>
                <a:gd name="T34" fmla="*/ 276 w 4572"/>
                <a:gd name="T35" fmla="*/ 2313 h 3131"/>
                <a:gd name="T36" fmla="*/ 393 w 4572"/>
                <a:gd name="T37" fmla="*/ 2440 h 3131"/>
                <a:gd name="T38" fmla="*/ 520 w 4572"/>
                <a:gd name="T39" fmla="*/ 2561 h 3131"/>
                <a:gd name="T40" fmla="*/ 669 w 4572"/>
                <a:gd name="T41" fmla="*/ 2672 h 3131"/>
                <a:gd name="T42" fmla="*/ 1009 w 4572"/>
                <a:gd name="T43" fmla="*/ 2862 h 3131"/>
                <a:gd name="T44" fmla="*/ 1397 w 4572"/>
                <a:gd name="T45" fmla="*/ 3010 h 3131"/>
                <a:gd name="T46" fmla="*/ 1827 w 4572"/>
                <a:gd name="T47" fmla="*/ 3100 h 3131"/>
                <a:gd name="T48" fmla="*/ 2113 w 4572"/>
                <a:gd name="T49" fmla="*/ 3126 h 3131"/>
                <a:gd name="T50" fmla="*/ 2347 w 4572"/>
                <a:gd name="T51" fmla="*/ 3131 h 3131"/>
                <a:gd name="T52" fmla="*/ 2581 w 4572"/>
                <a:gd name="T53" fmla="*/ 3121 h 3131"/>
                <a:gd name="T54" fmla="*/ 2968 w 4572"/>
                <a:gd name="T55" fmla="*/ 3063 h 3131"/>
                <a:gd name="T56" fmla="*/ 3377 w 4572"/>
                <a:gd name="T57" fmla="*/ 2941 h 3131"/>
                <a:gd name="T58" fmla="*/ 3744 w 4572"/>
                <a:gd name="T59" fmla="*/ 2772 h 3131"/>
                <a:gd name="T60" fmla="*/ 3983 w 4572"/>
                <a:gd name="T61" fmla="*/ 2619 h 3131"/>
                <a:gd name="T62" fmla="*/ 4121 w 4572"/>
                <a:gd name="T63" fmla="*/ 2503 h 3131"/>
                <a:gd name="T64" fmla="*/ 4243 w 4572"/>
                <a:gd name="T65" fmla="*/ 2376 h 3131"/>
                <a:gd name="T66" fmla="*/ 4349 w 4572"/>
                <a:gd name="T67" fmla="*/ 2244 h 3131"/>
                <a:gd name="T68" fmla="*/ 4434 w 4572"/>
                <a:gd name="T69" fmla="*/ 2107 h 3131"/>
                <a:gd name="T70" fmla="*/ 4503 w 4572"/>
                <a:gd name="T71" fmla="*/ 1959 h 3131"/>
                <a:gd name="T72" fmla="*/ 4546 w 4572"/>
                <a:gd name="T73" fmla="*/ 1806 h 3131"/>
                <a:gd name="T74" fmla="*/ 4572 w 4572"/>
                <a:gd name="T75" fmla="*/ 1648 h 3131"/>
                <a:gd name="T76" fmla="*/ 4572 w 4572"/>
                <a:gd name="T77" fmla="*/ 1489 h 3131"/>
                <a:gd name="T78" fmla="*/ 4546 w 4572"/>
                <a:gd name="T79" fmla="*/ 1331 h 3131"/>
                <a:gd name="T80" fmla="*/ 4503 w 4572"/>
                <a:gd name="T81" fmla="*/ 1178 h 3131"/>
                <a:gd name="T82" fmla="*/ 4434 w 4572"/>
                <a:gd name="T83" fmla="*/ 1030 h 3131"/>
                <a:gd name="T84" fmla="*/ 4349 w 4572"/>
                <a:gd name="T85" fmla="*/ 887 h 3131"/>
                <a:gd name="T86" fmla="*/ 4243 w 4572"/>
                <a:gd name="T87" fmla="*/ 755 h 3131"/>
                <a:gd name="T88" fmla="*/ 4121 w 4572"/>
                <a:gd name="T89" fmla="*/ 628 h 3131"/>
                <a:gd name="T90" fmla="*/ 3983 w 4572"/>
                <a:gd name="T91" fmla="*/ 518 h 3131"/>
                <a:gd name="T92" fmla="*/ 3744 w 4572"/>
                <a:gd name="T93" fmla="*/ 359 h 3131"/>
                <a:gd name="T94" fmla="*/ 3377 w 4572"/>
                <a:gd name="T95" fmla="*/ 190 h 3131"/>
                <a:gd name="T96" fmla="*/ 2968 w 4572"/>
                <a:gd name="T97" fmla="*/ 74 h 3131"/>
                <a:gd name="T98" fmla="*/ 2581 w 4572"/>
                <a:gd name="T99" fmla="*/ 16 h 3131"/>
                <a:gd name="T100" fmla="*/ 2347 w 4572"/>
                <a:gd name="T101" fmla="*/ 5 h 313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72"/>
                <a:gd name="T154" fmla="*/ 0 h 3131"/>
                <a:gd name="T155" fmla="*/ 4572 w 4572"/>
                <a:gd name="T156" fmla="*/ 3131 h 313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72" h="3131">
                  <a:moveTo>
                    <a:pt x="2289" y="0"/>
                  </a:moveTo>
                  <a:lnTo>
                    <a:pt x="2230" y="5"/>
                  </a:lnTo>
                  <a:lnTo>
                    <a:pt x="2172" y="5"/>
                  </a:lnTo>
                  <a:lnTo>
                    <a:pt x="2113" y="5"/>
                  </a:lnTo>
                  <a:lnTo>
                    <a:pt x="2055" y="11"/>
                  </a:lnTo>
                  <a:lnTo>
                    <a:pt x="1997" y="16"/>
                  </a:lnTo>
                  <a:lnTo>
                    <a:pt x="1938" y="21"/>
                  </a:lnTo>
                  <a:lnTo>
                    <a:pt x="1827" y="32"/>
                  </a:lnTo>
                  <a:lnTo>
                    <a:pt x="1715" y="53"/>
                  </a:lnTo>
                  <a:lnTo>
                    <a:pt x="1609" y="74"/>
                  </a:lnTo>
                  <a:lnTo>
                    <a:pt x="1503" y="95"/>
                  </a:lnTo>
                  <a:lnTo>
                    <a:pt x="1397" y="127"/>
                  </a:lnTo>
                  <a:lnTo>
                    <a:pt x="1296" y="158"/>
                  </a:lnTo>
                  <a:lnTo>
                    <a:pt x="1200" y="190"/>
                  </a:lnTo>
                  <a:lnTo>
                    <a:pt x="1099" y="227"/>
                  </a:lnTo>
                  <a:lnTo>
                    <a:pt x="1009" y="269"/>
                  </a:lnTo>
                  <a:lnTo>
                    <a:pt x="919" y="312"/>
                  </a:lnTo>
                  <a:lnTo>
                    <a:pt x="834" y="359"/>
                  </a:lnTo>
                  <a:lnTo>
                    <a:pt x="749" y="407"/>
                  </a:lnTo>
                  <a:lnTo>
                    <a:pt x="669" y="459"/>
                  </a:lnTo>
                  <a:lnTo>
                    <a:pt x="632" y="486"/>
                  </a:lnTo>
                  <a:lnTo>
                    <a:pt x="595" y="518"/>
                  </a:lnTo>
                  <a:lnTo>
                    <a:pt x="558" y="544"/>
                  </a:lnTo>
                  <a:lnTo>
                    <a:pt x="520" y="570"/>
                  </a:lnTo>
                  <a:lnTo>
                    <a:pt x="489" y="602"/>
                  </a:lnTo>
                  <a:lnTo>
                    <a:pt x="457" y="628"/>
                  </a:lnTo>
                  <a:lnTo>
                    <a:pt x="425" y="660"/>
                  </a:lnTo>
                  <a:lnTo>
                    <a:pt x="393" y="692"/>
                  </a:lnTo>
                  <a:lnTo>
                    <a:pt x="361" y="723"/>
                  </a:lnTo>
                  <a:lnTo>
                    <a:pt x="335" y="755"/>
                  </a:lnTo>
                  <a:lnTo>
                    <a:pt x="303" y="787"/>
                  </a:lnTo>
                  <a:lnTo>
                    <a:pt x="276" y="819"/>
                  </a:lnTo>
                  <a:lnTo>
                    <a:pt x="250" y="855"/>
                  </a:lnTo>
                  <a:lnTo>
                    <a:pt x="228" y="887"/>
                  </a:lnTo>
                  <a:lnTo>
                    <a:pt x="202" y="924"/>
                  </a:lnTo>
                  <a:lnTo>
                    <a:pt x="181" y="956"/>
                  </a:lnTo>
                  <a:lnTo>
                    <a:pt x="159" y="993"/>
                  </a:lnTo>
                  <a:lnTo>
                    <a:pt x="138" y="1030"/>
                  </a:lnTo>
                  <a:lnTo>
                    <a:pt x="122" y="1067"/>
                  </a:lnTo>
                  <a:lnTo>
                    <a:pt x="106" y="1104"/>
                  </a:lnTo>
                  <a:lnTo>
                    <a:pt x="90" y="1141"/>
                  </a:lnTo>
                  <a:lnTo>
                    <a:pt x="74" y="1178"/>
                  </a:lnTo>
                  <a:lnTo>
                    <a:pt x="58" y="1215"/>
                  </a:lnTo>
                  <a:lnTo>
                    <a:pt x="48" y="1252"/>
                  </a:lnTo>
                  <a:lnTo>
                    <a:pt x="37" y="1288"/>
                  </a:lnTo>
                  <a:lnTo>
                    <a:pt x="27" y="1331"/>
                  </a:lnTo>
                  <a:lnTo>
                    <a:pt x="21" y="1368"/>
                  </a:lnTo>
                  <a:lnTo>
                    <a:pt x="11" y="1405"/>
                  </a:lnTo>
                  <a:lnTo>
                    <a:pt x="5" y="1447"/>
                  </a:lnTo>
                  <a:lnTo>
                    <a:pt x="5" y="1489"/>
                  </a:lnTo>
                  <a:lnTo>
                    <a:pt x="0" y="1526"/>
                  </a:lnTo>
                  <a:lnTo>
                    <a:pt x="0" y="1568"/>
                  </a:lnTo>
                  <a:lnTo>
                    <a:pt x="0" y="1605"/>
                  </a:lnTo>
                  <a:lnTo>
                    <a:pt x="5" y="1648"/>
                  </a:lnTo>
                  <a:lnTo>
                    <a:pt x="5" y="1690"/>
                  </a:lnTo>
                  <a:lnTo>
                    <a:pt x="11" y="1727"/>
                  </a:lnTo>
                  <a:lnTo>
                    <a:pt x="21" y="1769"/>
                  </a:lnTo>
                  <a:lnTo>
                    <a:pt x="27" y="1806"/>
                  </a:lnTo>
                  <a:lnTo>
                    <a:pt x="37" y="1843"/>
                  </a:lnTo>
                  <a:lnTo>
                    <a:pt x="48" y="1880"/>
                  </a:lnTo>
                  <a:lnTo>
                    <a:pt x="58" y="1922"/>
                  </a:lnTo>
                  <a:lnTo>
                    <a:pt x="74" y="1959"/>
                  </a:lnTo>
                  <a:lnTo>
                    <a:pt x="90" y="1996"/>
                  </a:lnTo>
                  <a:lnTo>
                    <a:pt x="106" y="2033"/>
                  </a:lnTo>
                  <a:lnTo>
                    <a:pt x="122" y="2070"/>
                  </a:lnTo>
                  <a:lnTo>
                    <a:pt x="138" y="2107"/>
                  </a:lnTo>
                  <a:lnTo>
                    <a:pt x="159" y="2139"/>
                  </a:lnTo>
                  <a:lnTo>
                    <a:pt x="181" y="2176"/>
                  </a:lnTo>
                  <a:lnTo>
                    <a:pt x="202" y="2213"/>
                  </a:lnTo>
                  <a:lnTo>
                    <a:pt x="228" y="2244"/>
                  </a:lnTo>
                  <a:lnTo>
                    <a:pt x="250" y="2281"/>
                  </a:lnTo>
                  <a:lnTo>
                    <a:pt x="276" y="2313"/>
                  </a:lnTo>
                  <a:lnTo>
                    <a:pt x="303" y="2345"/>
                  </a:lnTo>
                  <a:lnTo>
                    <a:pt x="335" y="2376"/>
                  </a:lnTo>
                  <a:lnTo>
                    <a:pt x="361" y="2408"/>
                  </a:lnTo>
                  <a:lnTo>
                    <a:pt x="393" y="2440"/>
                  </a:lnTo>
                  <a:lnTo>
                    <a:pt x="425" y="2471"/>
                  </a:lnTo>
                  <a:lnTo>
                    <a:pt x="457" y="2503"/>
                  </a:lnTo>
                  <a:lnTo>
                    <a:pt x="489" y="2535"/>
                  </a:lnTo>
                  <a:lnTo>
                    <a:pt x="520" y="2561"/>
                  </a:lnTo>
                  <a:lnTo>
                    <a:pt x="558" y="2593"/>
                  </a:lnTo>
                  <a:lnTo>
                    <a:pt x="595" y="2619"/>
                  </a:lnTo>
                  <a:lnTo>
                    <a:pt x="632" y="2646"/>
                  </a:lnTo>
                  <a:lnTo>
                    <a:pt x="669" y="2672"/>
                  </a:lnTo>
                  <a:lnTo>
                    <a:pt x="749" y="2725"/>
                  </a:lnTo>
                  <a:lnTo>
                    <a:pt x="834" y="2772"/>
                  </a:lnTo>
                  <a:lnTo>
                    <a:pt x="919" y="2820"/>
                  </a:lnTo>
                  <a:lnTo>
                    <a:pt x="1009" y="2862"/>
                  </a:lnTo>
                  <a:lnTo>
                    <a:pt x="1099" y="2904"/>
                  </a:lnTo>
                  <a:lnTo>
                    <a:pt x="1200" y="2941"/>
                  </a:lnTo>
                  <a:lnTo>
                    <a:pt x="1296" y="2978"/>
                  </a:lnTo>
                  <a:lnTo>
                    <a:pt x="1397" y="3010"/>
                  </a:lnTo>
                  <a:lnTo>
                    <a:pt x="1503" y="3036"/>
                  </a:lnTo>
                  <a:lnTo>
                    <a:pt x="1609" y="3063"/>
                  </a:lnTo>
                  <a:lnTo>
                    <a:pt x="1715" y="3084"/>
                  </a:lnTo>
                  <a:lnTo>
                    <a:pt x="1827" y="3100"/>
                  </a:lnTo>
                  <a:lnTo>
                    <a:pt x="1938" y="3116"/>
                  </a:lnTo>
                  <a:lnTo>
                    <a:pt x="1997" y="3121"/>
                  </a:lnTo>
                  <a:lnTo>
                    <a:pt x="2055" y="3121"/>
                  </a:lnTo>
                  <a:lnTo>
                    <a:pt x="2113" y="3126"/>
                  </a:lnTo>
                  <a:lnTo>
                    <a:pt x="2172" y="3131"/>
                  </a:lnTo>
                  <a:lnTo>
                    <a:pt x="2230" y="3131"/>
                  </a:lnTo>
                  <a:lnTo>
                    <a:pt x="2289" y="3131"/>
                  </a:lnTo>
                  <a:lnTo>
                    <a:pt x="2347" y="3131"/>
                  </a:lnTo>
                  <a:lnTo>
                    <a:pt x="2406" y="3131"/>
                  </a:lnTo>
                  <a:lnTo>
                    <a:pt x="2464" y="3126"/>
                  </a:lnTo>
                  <a:lnTo>
                    <a:pt x="2522" y="3121"/>
                  </a:lnTo>
                  <a:lnTo>
                    <a:pt x="2581" y="3121"/>
                  </a:lnTo>
                  <a:lnTo>
                    <a:pt x="2634" y="3116"/>
                  </a:lnTo>
                  <a:lnTo>
                    <a:pt x="2751" y="3100"/>
                  </a:lnTo>
                  <a:lnTo>
                    <a:pt x="2857" y="3084"/>
                  </a:lnTo>
                  <a:lnTo>
                    <a:pt x="2968" y="3063"/>
                  </a:lnTo>
                  <a:lnTo>
                    <a:pt x="3075" y="3036"/>
                  </a:lnTo>
                  <a:lnTo>
                    <a:pt x="3175" y="3010"/>
                  </a:lnTo>
                  <a:lnTo>
                    <a:pt x="3276" y="2978"/>
                  </a:lnTo>
                  <a:lnTo>
                    <a:pt x="3377" y="2941"/>
                  </a:lnTo>
                  <a:lnTo>
                    <a:pt x="3473" y="2904"/>
                  </a:lnTo>
                  <a:lnTo>
                    <a:pt x="3568" y="2862"/>
                  </a:lnTo>
                  <a:lnTo>
                    <a:pt x="3653" y="2820"/>
                  </a:lnTo>
                  <a:lnTo>
                    <a:pt x="3744" y="2772"/>
                  </a:lnTo>
                  <a:lnTo>
                    <a:pt x="3823" y="2725"/>
                  </a:lnTo>
                  <a:lnTo>
                    <a:pt x="3903" y="2672"/>
                  </a:lnTo>
                  <a:lnTo>
                    <a:pt x="3940" y="2646"/>
                  </a:lnTo>
                  <a:lnTo>
                    <a:pt x="3983" y="2619"/>
                  </a:lnTo>
                  <a:lnTo>
                    <a:pt x="4015" y="2593"/>
                  </a:lnTo>
                  <a:lnTo>
                    <a:pt x="4052" y="2561"/>
                  </a:lnTo>
                  <a:lnTo>
                    <a:pt x="4089" y="2535"/>
                  </a:lnTo>
                  <a:lnTo>
                    <a:pt x="4121" y="2503"/>
                  </a:lnTo>
                  <a:lnTo>
                    <a:pt x="4153" y="2471"/>
                  </a:lnTo>
                  <a:lnTo>
                    <a:pt x="4184" y="2440"/>
                  </a:lnTo>
                  <a:lnTo>
                    <a:pt x="4216" y="2408"/>
                  </a:lnTo>
                  <a:lnTo>
                    <a:pt x="4243" y="2376"/>
                  </a:lnTo>
                  <a:lnTo>
                    <a:pt x="4269" y="2345"/>
                  </a:lnTo>
                  <a:lnTo>
                    <a:pt x="4296" y="2313"/>
                  </a:lnTo>
                  <a:lnTo>
                    <a:pt x="4322" y="2281"/>
                  </a:lnTo>
                  <a:lnTo>
                    <a:pt x="4349" y="2244"/>
                  </a:lnTo>
                  <a:lnTo>
                    <a:pt x="4370" y="2213"/>
                  </a:lnTo>
                  <a:lnTo>
                    <a:pt x="4397" y="2176"/>
                  </a:lnTo>
                  <a:lnTo>
                    <a:pt x="4418" y="2139"/>
                  </a:lnTo>
                  <a:lnTo>
                    <a:pt x="4434" y="2107"/>
                  </a:lnTo>
                  <a:lnTo>
                    <a:pt x="4455" y="2070"/>
                  </a:lnTo>
                  <a:lnTo>
                    <a:pt x="4471" y="2033"/>
                  </a:lnTo>
                  <a:lnTo>
                    <a:pt x="4487" y="1996"/>
                  </a:lnTo>
                  <a:lnTo>
                    <a:pt x="4503" y="1959"/>
                  </a:lnTo>
                  <a:lnTo>
                    <a:pt x="4514" y="1922"/>
                  </a:lnTo>
                  <a:lnTo>
                    <a:pt x="4530" y="1880"/>
                  </a:lnTo>
                  <a:lnTo>
                    <a:pt x="4540" y="1843"/>
                  </a:lnTo>
                  <a:lnTo>
                    <a:pt x="4546" y="1806"/>
                  </a:lnTo>
                  <a:lnTo>
                    <a:pt x="4556" y="1769"/>
                  </a:lnTo>
                  <a:lnTo>
                    <a:pt x="4561" y="1727"/>
                  </a:lnTo>
                  <a:lnTo>
                    <a:pt x="4567" y="1690"/>
                  </a:lnTo>
                  <a:lnTo>
                    <a:pt x="4572" y="1648"/>
                  </a:lnTo>
                  <a:lnTo>
                    <a:pt x="4572" y="1605"/>
                  </a:lnTo>
                  <a:lnTo>
                    <a:pt x="4572" y="1568"/>
                  </a:lnTo>
                  <a:lnTo>
                    <a:pt x="4572" y="1526"/>
                  </a:lnTo>
                  <a:lnTo>
                    <a:pt x="4572" y="1489"/>
                  </a:lnTo>
                  <a:lnTo>
                    <a:pt x="4567" y="1447"/>
                  </a:lnTo>
                  <a:lnTo>
                    <a:pt x="4561" y="1405"/>
                  </a:lnTo>
                  <a:lnTo>
                    <a:pt x="4556" y="1368"/>
                  </a:lnTo>
                  <a:lnTo>
                    <a:pt x="4546" y="1331"/>
                  </a:lnTo>
                  <a:lnTo>
                    <a:pt x="4540" y="1288"/>
                  </a:lnTo>
                  <a:lnTo>
                    <a:pt x="4530" y="1252"/>
                  </a:lnTo>
                  <a:lnTo>
                    <a:pt x="4514" y="1215"/>
                  </a:lnTo>
                  <a:lnTo>
                    <a:pt x="4503" y="1178"/>
                  </a:lnTo>
                  <a:lnTo>
                    <a:pt x="4487" y="1141"/>
                  </a:lnTo>
                  <a:lnTo>
                    <a:pt x="4471" y="1104"/>
                  </a:lnTo>
                  <a:lnTo>
                    <a:pt x="4455" y="1067"/>
                  </a:lnTo>
                  <a:lnTo>
                    <a:pt x="4434" y="1030"/>
                  </a:lnTo>
                  <a:lnTo>
                    <a:pt x="4418" y="993"/>
                  </a:lnTo>
                  <a:lnTo>
                    <a:pt x="4397" y="956"/>
                  </a:lnTo>
                  <a:lnTo>
                    <a:pt x="4370" y="924"/>
                  </a:lnTo>
                  <a:lnTo>
                    <a:pt x="4349" y="887"/>
                  </a:lnTo>
                  <a:lnTo>
                    <a:pt x="4322" y="855"/>
                  </a:lnTo>
                  <a:lnTo>
                    <a:pt x="4296" y="819"/>
                  </a:lnTo>
                  <a:lnTo>
                    <a:pt x="4269" y="787"/>
                  </a:lnTo>
                  <a:lnTo>
                    <a:pt x="4243" y="755"/>
                  </a:lnTo>
                  <a:lnTo>
                    <a:pt x="4216" y="723"/>
                  </a:lnTo>
                  <a:lnTo>
                    <a:pt x="4184" y="692"/>
                  </a:lnTo>
                  <a:lnTo>
                    <a:pt x="4153" y="660"/>
                  </a:lnTo>
                  <a:lnTo>
                    <a:pt x="4121" y="628"/>
                  </a:lnTo>
                  <a:lnTo>
                    <a:pt x="4089" y="602"/>
                  </a:lnTo>
                  <a:lnTo>
                    <a:pt x="4052" y="570"/>
                  </a:lnTo>
                  <a:lnTo>
                    <a:pt x="4015" y="544"/>
                  </a:lnTo>
                  <a:lnTo>
                    <a:pt x="3983" y="518"/>
                  </a:lnTo>
                  <a:lnTo>
                    <a:pt x="3940" y="486"/>
                  </a:lnTo>
                  <a:lnTo>
                    <a:pt x="3903" y="459"/>
                  </a:lnTo>
                  <a:lnTo>
                    <a:pt x="3823" y="407"/>
                  </a:lnTo>
                  <a:lnTo>
                    <a:pt x="3744" y="359"/>
                  </a:lnTo>
                  <a:lnTo>
                    <a:pt x="3653" y="312"/>
                  </a:lnTo>
                  <a:lnTo>
                    <a:pt x="3568" y="269"/>
                  </a:lnTo>
                  <a:lnTo>
                    <a:pt x="3473" y="227"/>
                  </a:lnTo>
                  <a:lnTo>
                    <a:pt x="3377" y="190"/>
                  </a:lnTo>
                  <a:lnTo>
                    <a:pt x="3276" y="158"/>
                  </a:lnTo>
                  <a:lnTo>
                    <a:pt x="3175" y="127"/>
                  </a:lnTo>
                  <a:lnTo>
                    <a:pt x="3075" y="95"/>
                  </a:lnTo>
                  <a:lnTo>
                    <a:pt x="2968" y="74"/>
                  </a:lnTo>
                  <a:lnTo>
                    <a:pt x="2857" y="53"/>
                  </a:lnTo>
                  <a:lnTo>
                    <a:pt x="2751" y="32"/>
                  </a:lnTo>
                  <a:lnTo>
                    <a:pt x="2634" y="21"/>
                  </a:lnTo>
                  <a:lnTo>
                    <a:pt x="2581" y="16"/>
                  </a:lnTo>
                  <a:lnTo>
                    <a:pt x="2522" y="11"/>
                  </a:lnTo>
                  <a:lnTo>
                    <a:pt x="2464" y="5"/>
                  </a:lnTo>
                  <a:lnTo>
                    <a:pt x="2406" y="5"/>
                  </a:lnTo>
                  <a:lnTo>
                    <a:pt x="2347" y="5"/>
                  </a:lnTo>
                  <a:lnTo>
                    <a:pt x="2289" y="0"/>
                  </a:lnTo>
                </a:path>
              </a:pathLst>
            </a:custGeom>
            <a:noFill/>
            <a:ln w="7938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it-IT"/>
            </a:p>
          </p:txBody>
        </p:sp>
        <p:sp>
          <p:nvSpPr>
            <p:cNvPr id="26656" name="Rectangle 32"/>
            <p:cNvSpPr>
              <a:spLocks noChangeArrowheads="1"/>
            </p:cNvSpPr>
            <p:nvPr/>
          </p:nvSpPr>
          <p:spPr bwMode="auto">
            <a:xfrm>
              <a:off x="1843" y="252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1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57" name="Rectangle 33"/>
            <p:cNvSpPr>
              <a:spLocks noChangeArrowheads="1"/>
            </p:cNvSpPr>
            <p:nvPr/>
          </p:nvSpPr>
          <p:spPr bwMode="auto">
            <a:xfrm>
              <a:off x="1657" y="2677"/>
              <a:ext cx="44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Pazient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58" name="Rectangle 34"/>
            <p:cNvSpPr>
              <a:spLocks noChangeArrowheads="1"/>
            </p:cNvSpPr>
            <p:nvPr/>
          </p:nvSpPr>
          <p:spPr bwMode="auto">
            <a:xfrm>
              <a:off x="1843" y="2830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e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59" name="Rectangle 35"/>
            <p:cNvSpPr>
              <a:spLocks noChangeArrowheads="1"/>
            </p:cNvSpPr>
            <p:nvPr/>
          </p:nvSpPr>
          <p:spPr bwMode="auto">
            <a:xfrm>
              <a:off x="3999" y="2524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2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0" name="Rectangle 36"/>
            <p:cNvSpPr>
              <a:spLocks noChangeArrowheads="1"/>
            </p:cNvSpPr>
            <p:nvPr/>
          </p:nvSpPr>
          <p:spPr bwMode="auto">
            <a:xfrm>
              <a:off x="3824" y="2682"/>
              <a:ext cx="4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Clinico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1" name="Rectangle 37"/>
            <p:cNvSpPr>
              <a:spLocks noChangeArrowheads="1"/>
            </p:cNvSpPr>
            <p:nvPr/>
          </p:nvSpPr>
          <p:spPr bwMode="auto">
            <a:xfrm>
              <a:off x="2926" y="238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3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2" name="Rectangle 38"/>
            <p:cNvSpPr>
              <a:spLocks noChangeArrowheads="1"/>
            </p:cNvSpPr>
            <p:nvPr/>
          </p:nvSpPr>
          <p:spPr bwMode="auto">
            <a:xfrm>
              <a:off x="2709" y="2539"/>
              <a:ext cx="51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Incontro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3" name="Rectangle 39"/>
            <p:cNvSpPr>
              <a:spLocks noChangeArrowheads="1"/>
            </p:cNvSpPr>
            <p:nvPr/>
          </p:nvSpPr>
          <p:spPr bwMode="auto">
            <a:xfrm>
              <a:off x="2762" y="2693"/>
              <a:ext cx="40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clinico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4" name="Rectangle 40"/>
            <p:cNvSpPr>
              <a:spLocks noChangeArrowheads="1"/>
            </p:cNvSpPr>
            <p:nvPr/>
          </p:nvSpPr>
          <p:spPr bwMode="auto">
            <a:xfrm>
              <a:off x="2958" y="1631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4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5" name="Rectangle 41"/>
            <p:cNvSpPr>
              <a:spLocks noChangeArrowheads="1"/>
            </p:cNvSpPr>
            <p:nvPr/>
          </p:nvSpPr>
          <p:spPr bwMode="auto">
            <a:xfrm>
              <a:off x="2751" y="1784"/>
              <a:ext cx="2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Azie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6" name="Rectangle 42"/>
            <p:cNvSpPr>
              <a:spLocks noChangeArrowheads="1"/>
            </p:cNvSpPr>
            <p:nvPr/>
          </p:nvSpPr>
          <p:spPr bwMode="auto">
            <a:xfrm>
              <a:off x="2735" y="1937"/>
              <a:ext cx="5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sanitaria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7" name="Rectangle 43"/>
            <p:cNvSpPr>
              <a:spLocks noChangeArrowheads="1"/>
            </p:cNvSpPr>
            <p:nvPr/>
          </p:nvSpPr>
          <p:spPr bwMode="auto">
            <a:xfrm>
              <a:off x="4185" y="1832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5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8" name="Rectangle 44"/>
            <p:cNvSpPr>
              <a:spLocks noChangeArrowheads="1"/>
            </p:cNvSpPr>
            <p:nvPr/>
          </p:nvSpPr>
          <p:spPr bwMode="auto">
            <a:xfrm>
              <a:off x="3925" y="1985"/>
              <a:ext cx="519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Comunit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69" name="Rectangle 45"/>
            <p:cNvSpPr>
              <a:spLocks noChangeArrowheads="1"/>
            </p:cNvSpPr>
            <p:nvPr/>
          </p:nvSpPr>
          <p:spPr bwMode="auto">
            <a:xfrm>
              <a:off x="4445" y="1985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à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70" name="Rectangle 46"/>
            <p:cNvSpPr>
              <a:spLocks noChangeArrowheads="1"/>
            </p:cNvSpPr>
            <p:nvPr/>
          </p:nvSpPr>
          <p:spPr bwMode="auto">
            <a:xfrm>
              <a:off x="4036" y="2138"/>
              <a:ext cx="363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locale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71" name="Rectangle 47"/>
            <p:cNvSpPr>
              <a:spLocks noChangeArrowheads="1"/>
            </p:cNvSpPr>
            <p:nvPr/>
          </p:nvSpPr>
          <p:spPr bwMode="auto">
            <a:xfrm>
              <a:off x="3755" y="1156"/>
              <a:ext cx="7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6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72" name="Rectangle 48"/>
            <p:cNvSpPr>
              <a:spLocks noChangeArrowheads="1"/>
            </p:cNvSpPr>
            <p:nvPr/>
          </p:nvSpPr>
          <p:spPr bwMode="auto">
            <a:xfrm>
              <a:off x="3548" y="1309"/>
              <a:ext cx="49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Sistema</a:t>
              </a:r>
              <a:endParaRPr lang="it-IT" sz="2000">
                <a:ea typeface="MS PGothic"/>
                <a:cs typeface="Arial" charset="0"/>
              </a:endParaRPr>
            </a:p>
          </p:txBody>
        </p:sp>
        <p:sp>
          <p:nvSpPr>
            <p:cNvPr id="26673" name="Rectangle 49"/>
            <p:cNvSpPr>
              <a:spLocks noChangeArrowheads="1"/>
            </p:cNvSpPr>
            <p:nvPr/>
          </p:nvSpPr>
          <p:spPr bwMode="auto">
            <a:xfrm>
              <a:off x="3526" y="1468"/>
              <a:ext cx="534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eaLnBrk="0" hangingPunct="0"/>
              <a:r>
                <a:rPr lang="it-IT" sz="1600" b="1">
                  <a:solidFill>
                    <a:srgbClr val="000000"/>
                  </a:solidFill>
                  <a:ea typeface="MS PGothic"/>
                  <a:cs typeface="Arial" charset="0"/>
                </a:rPr>
                <a:t>sanitario</a:t>
              </a:r>
              <a:endParaRPr lang="it-IT" sz="2000">
                <a:ea typeface="MS PGothic"/>
                <a:cs typeface="Arial" charset="0"/>
              </a:endParaRPr>
            </a:p>
          </p:txBody>
        </p:sp>
      </p:grpSp>
      <p:sp>
        <p:nvSpPr>
          <p:cNvPr id="26626" name="Text Box 50"/>
          <p:cNvSpPr txBox="1">
            <a:spLocks noChangeArrowheads="1"/>
          </p:cNvSpPr>
          <p:nvPr/>
        </p:nvSpPr>
        <p:spPr bwMode="auto">
          <a:xfrm>
            <a:off x="1487488" y="1125538"/>
            <a:ext cx="10177462" cy="396875"/>
          </a:xfrm>
          <a:prstGeom prst="rect">
            <a:avLst/>
          </a:prstGeom>
          <a:noFill/>
          <a:ln w="76200" cmpd="tri" algn="ctr">
            <a:noFill/>
            <a:prstDash val="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it-IT" sz="2000">
                <a:solidFill>
                  <a:srgbClr val="0D0E53"/>
                </a:solidFill>
                <a:ea typeface="MS PGothic"/>
                <a:cs typeface="Arial" charset="0"/>
              </a:rPr>
              <a:t>Ecologia del sistema sanitario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27650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sulle persone: </a:t>
            </a:r>
          </a:p>
          <a:p>
            <a:pPr algn="ctr" eaLnBrk="0" hangingPunct="0">
              <a:buSzPct val="100000"/>
            </a:pPr>
            <a:r>
              <a:rPr lang="es-ES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Ambiti di sviluppo</a:t>
            </a:r>
          </a:p>
        </p:txBody>
      </p:sp>
      <p:sp>
        <p:nvSpPr>
          <p:cNvPr id="27651" name="CuadroTexto 5"/>
          <p:cNvSpPr txBox="1">
            <a:spLocks noChangeArrowheads="1"/>
          </p:cNvSpPr>
          <p:nvPr/>
        </p:nvSpPr>
        <p:spPr bwMode="auto">
          <a:xfrm>
            <a:off x="241300" y="6583363"/>
            <a:ext cx="1195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OMS–WPRO 2007.</a:t>
            </a:r>
            <a:r>
              <a:rPr 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27652" name="Oval 7"/>
          <p:cNvSpPr>
            <a:spLocks noChangeArrowheads="1"/>
          </p:cNvSpPr>
          <p:nvPr/>
        </p:nvSpPr>
        <p:spPr bwMode="auto">
          <a:xfrm>
            <a:off x="6191250" y="2565400"/>
            <a:ext cx="2400300" cy="868363"/>
          </a:xfrm>
          <a:prstGeom prst="ellipse">
            <a:avLst/>
          </a:prstGeom>
          <a:solidFill>
            <a:srgbClr val="C0C0C0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SzPct val="100000"/>
            </a:pPr>
            <a:r>
              <a:rPr lang="es-ES">
                <a:solidFill>
                  <a:srgbClr val="003366"/>
                </a:solidFill>
                <a:latin typeface="Arial Narrow" pitchFamily="34" charset="0"/>
                <a:ea typeface="MS PGothic"/>
                <a:cs typeface="MS PGothic"/>
              </a:rPr>
              <a:t>Operatori sanitari</a:t>
            </a:r>
          </a:p>
        </p:txBody>
      </p:sp>
      <p:sp>
        <p:nvSpPr>
          <p:cNvPr id="27653" name="Oval 8"/>
          <p:cNvSpPr>
            <a:spLocks noChangeArrowheads="1"/>
          </p:cNvSpPr>
          <p:nvPr/>
        </p:nvSpPr>
        <p:spPr bwMode="auto">
          <a:xfrm>
            <a:off x="2351088" y="2565400"/>
            <a:ext cx="3071812" cy="1257300"/>
          </a:xfrm>
          <a:prstGeom prst="ellipse">
            <a:avLst/>
          </a:prstGeom>
          <a:solidFill>
            <a:srgbClr val="C0C0C0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SzPct val="100000"/>
            </a:pPr>
            <a:r>
              <a:rPr lang="es-ES">
                <a:solidFill>
                  <a:srgbClr val="003366"/>
                </a:solidFill>
                <a:latin typeface="Arial Narrow" pitchFamily="34" charset="0"/>
                <a:ea typeface="MS PGothic"/>
                <a:cs typeface="MS PGothic"/>
              </a:rPr>
              <a:t>Individui, famiglie </a:t>
            </a:r>
            <a:r>
              <a:rPr lang="es-ES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e</a:t>
            </a:r>
            <a:r>
              <a:rPr lang="es-ES">
                <a:solidFill>
                  <a:srgbClr val="003366"/>
                </a:solidFill>
                <a:latin typeface="Arial Narrow" pitchFamily="34" charset="0"/>
                <a:ea typeface="MS PGothic"/>
                <a:cs typeface="MS PGothic"/>
              </a:rPr>
              <a:t> comunità</a:t>
            </a:r>
          </a:p>
        </p:txBody>
      </p:sp>
      <p:sp>
        <p:nvSpPr>
          <p:cNvPr id="27654" name="Oval 9"/>
          <p:cNvSpPr>
            <a:spLocks noChangeArrowheads="1"/>
          </p:cNvSpPr>
          <p:nvPr/>
        </p:nvSpPr>
        <p:spPr bwMode="auto">
          <a:xfrm>
            <a:off x="2732088" y="4041775"/>
            <a:ext cx="3171825" cy="868363"/>
          </a:xfrm>
          <a:prstGeom prst="ellipse">
            <a:avLst/>
          </a:prstGeom>
          <a:solidFill>
            <a:srgbClr val="C0C0C0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SzPct val="100000"/>
            </a:pPr>
            <a:r>
              <a:rPr lang="es-ES">
                <a:solidFill>
                  <a:srgbClr val="003366"/>
                </a:solidFill>
                <a:latin typeface="Arial Narrow" pitchFamily="34" charset="0"/>
                <a:ea typeface="MS PGothic"/>
                <a:cs typeface="MS PGothic"/>
              </a:rPr>
              <a:t>Organizzazioni</a:t>
            </a:r>
          </a:p>
          <a:p>
            <a:pPr algn="ctr" eaLnBrk="0" hangingPunct="0">
              <a:buSzPct val="100000"/>
            </a:pPr>
            <a:r>
              <a:rPr lang="es-ES">
                <a:solidFill>
                  <a:srgbClr val="003366"/>
                </a:solidFill>
                <a:latin typeface="Arial Narrow" pitchFamily="34" charset="0"/>
                <a:ea typeface="MS PGothic"/>
                <a:cs typeface="MS PGothic"/>
              </a:rPr>
              <a:t>sanitarie</a:t>
            </a:r>
          </a:p>
        </p:txBody>
      </p:sp>
      <p:sp>
        <p:nvSpPr>
          <p:cNvPr id="27655" name="Oval 10"/>
          <p:cNvSpPr>
            <a:spLocks noChangeArrowheads="1"/>
          </p:cNvSpPr>
          <p:nvPr/>
        </p:nvSpPr>
        <p:spPr bwMode="auto">
          <a:xfrm>
            <a:off x="6096000" y="4076700"/>
            <a:ext cx="3071813" cy="481013"/>
          </a:xfrm>
          <a:prstGeom prst="ellipse">
            <a:avLst/>
          </a:prstGeom>
          <a:solidFill>
            <a:srgbClr val="C0C0C0">
              <a:alpha val="49019"/>
            </a:srgbClr>
          </a:solidFill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buSzPct val="100000"/>
            </a:pPr>
            <a:r>
              <a:rPr lang="es-ES">
                <a:solidFill>
                  <a:srgbClr val="003366"/>
                </a:solidFill>
                <a:latin typeface="Arial Narrow" pitchFamily="34" charset="0"/>
                <a:ea typeface="MS PGothic"/>
                <a:cs typeface="MS PGothic"/>
              </a:rPr>
              <a:t>Sistemi sanitari</a:t>
            </a:r>
          </a:p>
        </p:txBody>
      </p:sp>
      <p:sp>
        <p:nvSpPr>
          <p:cNvPr id="27656" name="Elipse 14"/>
          <p:cNvSpPr>
            <a:spLocks noChangeArrowheads="1"/>
          </p:cNvSpPr>
          <p:nvPr/>
        </p:nvSpPr>
        <p:spPr bwMode="auto">
          <a:xfrm>
            <a:off x="4559300" y="3130550"/>
            <a:ext cx="2976563" cy="1257300"/>
          </a:xfrm>
          <a:prstGeom prst="ellipse">
            <a:avLst/>
          </a:prstGeom>
          <a:solidFill>
            <a:srgbClr val="FFCC00">
              <a:alpha val="63136"/>
            </a:srgbClr>
          </a:solidFill>
          <a:ln w="254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sulle persone</a:t>
            </a:r>
          </a:p>
        </p:txBody>
      </p:sp>
      <p:sp>
        <p:nvSpPr>
          <p:cNvPr id="27657" name="Text Box 12"/>
          <p:cNvSpPr txBox="1">
            <a:spLocks noChangeArrowheads="1"/>
          </p:cNvSpPr>
          <p:nvPr/>
        </p:nvSpPr>
        <p:spPr bwMode="auto">
          <a:xfrm>
            <a:off x="3790950" y="2205038"/>
            <a:ext cx="2881313" cy="338137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Health Literacy</a:t>
            </a:r>
          </a:p>
        </p:txBody>
      </p:sp>
      <p:sp>
        <p:nvSpPr>
          <p:cNvPr id="27658" name="Text Box 13"/>
          <p:cNvSpPr txBox="1">
            <a:spLocks noChangeArrowheads="1"/>
          </p:cNvSpPr>
          <p:nvPr/>
        </p:nvSpPr>
        <p:spPr bwMode="auto">
          <a:xfrm>
            <a:off x="1295400" y="1989138"/>
            <a:ext cx="2400300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Partecipazione al processo decisionale</a:t>
            </a:r>
          </a:p>
        </p:txBody>
      </p:sp>
      <p:sp>
        <p:nvSpPr>
          <p:cNvPr id="27659" name="Text Box 14"/>
          <p:cNvSpPr txBox="1">
            <a:spLocks noChangeArrowheads="1"/>
          </p:cNvSpPr>
          <p:nvPr/>
        </p:nvSpPr>
        <p:spPr bwMode="auto">
          <a:xfrm>
            <a:off x="239713" y="2781300"/>
            <a:ext cx="2400300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Auto-gestione</a:t>
            </a:r>
          </a:p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Autocura</a:t>
            </a:r>
          </a:p>
        </p:txBody>
      </p:sp>
      <p:sp>
        <p:nvSpPr>
          <p:cNvPr id="27660" name="Text Box 15"/>
          <p:cNvSpPr txBox="1">
            <a:spLocks noChangeArrowheads="1"/>
          </p:cNvSpPr>
          <p:nvPr/>
        </p:nvSpPr>
        <p:spPr bwMode="auto">
          <a:xfrm>
            <a:off x="144463" y="3500438"/>
            <a:ext cx="2400300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Partecipazione della comunità</a:t>
            </a:r>
          </a:p>
        </p:txBody>
      </p:sp>
      <p:sp>
        <p:nvSpPr>
          <p:cNvPr id="27661" name="Text Box 16"/>
          <p:cNvSpPr txBox="1">
            <a:spLocks noChangeArrowheads="1"/>
          </p:cNvSpPr>
          <p:nvPr/>
        </p:nvSpPr>
        <p:spPr bwMode="auto">
          <a:xfrm>
            <a:off x="7632700" y="2133600"/>
            <a:ext cx="2400300" cy="33655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Assistenza olistica</a:t>
            </a:r>
          </a:p>
        </p:txBody>
      </p:sp>
      <p:sp>
        <p:nvSpPr>
          <p:cNvPr id="27662" name="Text Box 17"/>
          <p:cNvSpPr txBox="1">
            <a:spLocks noChangeArrowheads="1"/>
          </p:cNvSpPr>
          <p:nvPr/>
        </p:nvSpPr>
        <p:spPr bwMode="auto">
          <a:xfrm>
            <a:off x="8591550" y="2636838"/>
            <a:ext cx="2400300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Servizi di qualità, sicuri ed etici</a:t>
            </a:r>
          </a:p>
        </p:txBody>
      </p:sp>
      <p:sp>
        <p:nvSpPr>
          <p:cNvPr id="27663" name="Text Box 18"/>
          <p:cNvSpPr txBox="1">
            <a:spLocks noChangeArrowheads="1"/>
          </p:cNvSpPr>
          <p:nvPr/>
        </p:nvSpPr>
        <p:spPr bwMode="auto">
          <a:xfrm>
            <a:off x="239713" y="4652963"/>
            <a:ext cx="2733675" cy="33655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Ambienti accoglienti</a:t>
            </a:r>
          </a:p>
        </p:txBody>
      </p:sp>
      <p:sp>
        <p:nvSpPr>
          <p:cNvPr id="27664" name="Text Box 19"/>
          <p:cNvSpPr txBox="1">
            <a:spLocks noChangeArrowheads="1"/>
          </p:cNvSpPr>
          <p:nvPr/>
        </p:nvSpPr>
        <p:spPr bwMode="auto">
          <a:xfrm>
            <a:off x="431800" y="5157788"/>
            <a:ext cx="2735263" cy="33655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Coordinamento</a:t>
            </a:r>
          </a:p>
        </p:txBody>
      </p:sp>
      <p:sp>
        <p:nvSpPr>
          <p:cNvPr id="27665" name="Text Box 20"/>
          <p:cNvSpPr txBox="1">
            <a:spLocks noChangeArrowheads="1"/>
          </p:cNvSpPr>
          <p:nvPr/>
        </p:nvSpPr>
        <p:spPr bwMode="auto">
          <a:xfrm>
            <a:off x="623888" y="5589588"/>
            <a:ext cx="2735262" cy="33655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Team multidisciplinari</a:t>
            </a:r>
          </a:p>
        </p:txBody>
      </p:sp>
      <p:sp>
        <p:nvSpPr>
          <p:cNvPr id="27666" name="Text Box 21"/>
          <p:cNvSpPr txBox="1">
            <a:spLocks noChangeArrowheads="1"/>
          </p:cNvSpPr>
          <p:nvPr/>
        </p:nvSpPr>
        <p:spPr bwMode="auto">
          <a:xfrm>
            <a:off x="623888" y="6021388"/>
            <a:ext cx="2735262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Informazione del paziente</a:t>
            </a:r>
          </a:p>
        </p:txBody>
      </p:sp>
      <p:sp>
        <p:nvSpPr>
          <p:cNvPr id="27667" name="Text Box 22"/>
          <p:cNvSpPr txBox="1">
            <a:spLocks noChangeArrowheads="1"/>
          </p:cNvSpPr>
          <p:nvPr/>
        </p:nvSpPr>
        <p:spPr bwMode="auto">
          <a:xfrm>
            <a:off x="3503613" y="5013325"/>
            <a:ext cx="2733675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Standard di qualità, sicurezza ed etici</a:t>
            </a:r>
          </a:p>
        </p:txBody>
      </p:sp>
      <p:sp>
        <p:nvSpPr>
          <p:cNvPr id="27668" name="Text Box 23"/>
          <p:cNvSpPr txBox="1">
            <a:spLocks noChangeArrowheads="1"/>
          </p:cNvSpPr>
          <p:nvPr/>
        </p:nvSpPr>
        <p:spPr bwMode="auto">
          <a:xfrm>
            <a:off x="3600450" y="5661025"/>
            <a:ext cx="2208213" cy="33655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Modelli terapeutici</a:t>
            </a:r>
          </a:p>
        </p:txBody>
      </p:sp>
      <p:sp>
        <p:nvSpPr>
          <p:cNvPr id="27669" name="Text Box 24"/>
          <p:cNvSpPr txBox="1">
            <a:spLocks noChangeArrowheads="1"/>
          </p:cNvSpPr>
          <p:nvPr/>
        </p:nvSpPr>
        <p:spPr bwMode="auto">
          <a:xfrm>
            <a:off x="3408363" y="6021388"/>
            <a:ext cx="2016125" cy="33655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Leadership</a:t>
            </a:r>
          </a:p>
        </p:txBody>
      </p:sp>
      <p:sp>
        <p:nvSpPr>
          <p:cNvPr id="27670" name="Text Box 25"/>
          <p:cNvSpPr txBox="1">
            <a:spLocks noChangeArrowheads="1"/>
          </p:cNvSpPr>
          <p:nvPr/>
        </p:nvSpPr>
        <p:spPr bwMode="auto">
          <a:xfrm>
            <a:off x="8878888" y="3644900"/>
            <a:ext cx="3121025" cy="58420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Rafforzamento dell'assistenza primaria </a:t>
            </a:r>
          </a:p>
        </p:txBody>
      </p:sp>
      <p:sp>
        <p:nvSpPr>
          <p:cNvPr id="27671" name="Text Box 26"/>
          <p:cNvSpPr txBox="1">
            <a:spLocks noChangeArrowheads="1"/>
          </p:cNvSpPr>
          <p:nvPr/>
        </p:nvSpPr>
        <p:spPr bwMode="auto">
          <a:xfrm>
            <a:off x="8977313" y="4437063"/>
            <a:ext cx="3214687" cy="338137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Miglioramento dell'accesso</a:t>
            </a:r>
          </a:p>
        </p:txBody>
      </p:sp>
      <p:sp>
        <p:nvSpPr>
          <p:cNvPr id="27672" name="Text Box 27"/>
          <p:cNvSpPr txBox="1">
            <a:spLocks noChangeArrowheads="1"/>
          </p:cNvSpPr>
          <p:nvPr/>
        </p:nvSpPr>
        <p:spPr bwMode="auto">
          <a:xfrm>
            <a:off x="6864350" y="4868863"/>
            <a:ext cx="4992688" cy="338137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Costruzione di solide evidenze scientifiche</a:t>
            </a:r>
          </a:p>
        </p:txBody>
      </p:sp>
      <p:sp>
        <p:nvSpPr>
          <p:cNvPr id="27673" name="Text Box 28"/>
          <p:cNvSpPr txBox="1">
            <a:spLocks noChangeArrowheads="1"/>
          </p:cNvSpPr>
          <p:nvPr/>
        </p:nvSpPr>
        <p:spPr bwMode="auto">
          <a:xfrm>
            <a:off x="6672263" y="5300663"/>
            <a:ext cx="3937000" cy="338137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Impiego appropriato delle tecnologie</a:t>
            </a:r>
          </a:p>
        </p:txBody>
      </p:sp>
      <p:sp>
        <p:nvSpPr>
          <p:cNvPr id="27674" name="Text Box 29"/>
          <p:cNvSpPr txBox="1">
            <a:spLocks noChangeArrowheads="1"/>
          </p:cNvSpPr>
          <p:nvPr/>
        </p:nvSpPr>
        <p:spPr bwMode="auto">
          <a:xfrm>
            <a:off x="6096000" y="6165850"/>
            <a:ext cx="4224338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Monitoraggio della qualità dell'assistenza</a:t>
            </a:r>
          </a:p>
        </p:txBody>
      </p:sp>
      <p:sp>
        <p:nvSpPr>
          <p:cNvPr id="27675" name="Text Box 30"/>
          <p:cNvSpPr txBox="1">
            <a:spLocks noChangeArrowheads="1"/>
          </p:cNvSpPr>
          <p:nvPr/>
        </p:nvSpPr>
        <p:spPr bwMode="auto">
          <a:xfrm>
            <a:off x="10079038" y="5589588"/>
            <a:ext cx="2112962" cy="581025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Rendicondazione/</a:t>
            </a:r>
            <a:b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</a:b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trasparenza</a:t>
            </a:r>
          </a:p>
        </p:txBody>
      </p:sp>
      <p:sp>
        <p:nvSpPr>
          <p:cNvPr id="27676" name="Text Box 31"/>
          <p:cNvSpPr txBox="1">
            <a:spLocks noChangeArrowheads="1"/>
          </p:cNvSpPr>
          <p:nvPr/>
        </p:nvSpPr>
        <p:spPr bwMode="auto">
          <a:xfrm>
            <a:off x="7056438" y="5734050"/>
            <a:ext cx="2976562" cy="336550"/>
          </a:xfrm>
          <a:prstGeom prst="rect">
            <a:avLst/>
          </a:prstGeom>
          <a:solidFill>
            <a:srgbClr val="DDDDDD">
              <a:alpha val="49019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66"/>
                </a:solidFill>
                <a:latin typeface="Arial Narrow" pitchFamily="34" charset="0"/>
                <a:ea typeface="MS PGothic"/>
                <a:cs typeface="MS PGothic"/>
              </a:rPr>
              <a:t>Standard professionali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0D0E53"/>
                </a:solidFill>
                <a:ea typeface="MS PGothic"/>
                <a:cs typeface="MS PGothic"/>
              </a:rPr>
              <a:t>Approcci centrati sulle persone </a:t>
            </a:r>
          </a:p>
          <a:p>
            <a:pPr algn="ctr" eaLnBrk="0" hangingPunct="0">
              <a:buSzPct val="100000"/>
            </a:pPr>
            <a:r>
              <a:rPr lang="es-ES" sz="2000" b="1">
                <a:solidFill>
                  <a:srgbClr val="0D0E53"/>
                </a:solidFill>
                <a:ea typeface="MS PGothic"/>
                <a:cs typeface="MS PGothic"/>
              </a:rPr>
              <a:t>nell'assistenza sanitaria per immigrati e minoranze etniche</a:t>
            </a:r>
          </a:p>
        </p:txBody>
      </p:sp>
      <p:sp>
        <p:nvSpPr>
          <p:cNvPr id="28674" name="CuadroTexto 5"/>
          <p:cNvSpPr txBox="1">
            <a:spLocks noChangeArrowheads="1"/>
          </p:cNvSpPr>
          <p:nvPr/>
        </p:nvSpPr>
        <p:spPr bwMode="auto">
          <a:xfrm>
            <a:off x="241300" y="6610350"/>
            <a:ext cx="11950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Beach et al. 2006; </a:t>
            </a:r>
            <a:endParaRPr lang="es-ES" sz="1100">
              <a:solidFill>
                <a:srgbClr val="60606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28675" name="CuadroTexto 3"/>
          <p:cNvSpPr txBox="1">
            <a:spLocks noChangeArrowheads="1"/>
          </p:cNvSpPr>
          <p:nvPr/>
        </p:nvSpPr>
        <p:spPr bwMode="auto">
          <a:xfrm>
            <a:off x="623888" y="2133600"/>
            <a:ext cx="10845800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ea typeface="MS PGothic"/>
              <a:cs typeface="MS PGothic"/>
            </a:endParaRPr>
          </a:p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 </a:t>
            </a:r>
            <a:r>
              <a:rPr lang="es-ES" b="1">
                <a:solidFill>
                  <a:srgbClr val="000000"/>
                </a:solidFill>
                <a:ea typeface="MS PGothic"/>
                <a:cs typeface="MS PGothic"/>
              </a:rPr>
              <a:t>Centralità del paziente e competenza culturale</a:t>
            </a: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 (Beach et al. 2006)</a:t>
            </a:r>
          </a:p>
          <a:p>
            <a:pPr marL="742950" lvl="1" indent="-285750" algn="just" eaLnBrk="0" hangingPunct="0"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Emergenza storica e significato di entrambi i concetti</a:t>
            </a:r>
          </a:p>
          <a:p>
            <a:pPr marL="742950" lvl="1" indent="-285750" algn="just" eaLnBrk="0" hangingPunct="0"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Passaggio da un approccio individuo-centrico ad approcci centrati sul servizio e sul sistema</a:t>
            </a:r>
          </a:p>
          <a:p>
            <a:pPr marL="742950" lvl="1" indent="-285750" algn="just" eaLnBrk="0" hangingPunct="0"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Caratteristiche condivise</a:t>
            </a:r>
          </a:p>
          <a:p>
            <a:pPr marL="1143000" lvl="2" indent="-228600" algn="just" eaLnBrk="0" hangingPunct="0">
              <a:buClr>
                <a:srgbClr val="D6631A"/>
              </a:buClr>
              <a:buSzPct val="120000"/>
              <a:buFontTx/>
              <a:buChar char="o"/>
            </a:pP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Miglioramento della qualità dell'assistenza sanitaria</a:t>
            </a:r>
          </a:p>
          <a:p>
            <a:pPr marL="742950" lvl="1" indent="-285750" algn="just" eaLnBrk="0" hangingPunct="0"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Differenze</a:t>
            </a:r>
          </a:p>
          <a:p>
            <a:pPr marL="1143000" lvl="2" indent="-228600" algn="just" eaLnBrk="0" hangingPunct="0">
              <a:buClr>
                <a:srgbClr val="D6631A"/>
              </a:buClr>
              <a:buSzPct val="120000"/>
              <a:buFontTx/>
              <a:buChar char="o"/>
            </a:pPr>
            <a:r>
              <a:rPr lang="es-ES">
                <a:solidFill>
                  <a:srgbClr val="000000"/>
                </a:solidFill>
                <a:ea typeface="MS PGothic"/>
                <a:cs typeface="MS PGothic"/>
              </a:rPr>
              <a:t>Focus sulla relazione personalizzata utente-operatore (paziente-centrica) o sull'equità dell'assistenza sanitaria (competenza culturale)</a:t>
            </a:r>
          </a:p>
          <a:p>
            <a:pPr marL="1143000" lvl="2" indent="-228600" algn="just" eaLnBrk="0" hangingPunct="0">
              <a:buClr>
                <a:srgbClr val="D6631A"/>
              </a:buClr>
              <a:buSzPct val="120000"/>
              <a:buFontTx/>
              <a:buChar char="o"/>
            </a:pPr>
            <a:endParaRPr lang="es-ES">
              <a:solidFill>
                <a:srgbClr val="000000"/>
              </a:solidFill>
              <a:ea typeface="MS PGothic"/>
              <a:cs typeface="MS PGothic"/>
            </a:endParaRPr>
          </a:p>
          <a:p>
            <a:pPr marL="1600200" lvl="3" indent="-228600" algn="just" eaLnBrk="0" hangingPunct="0">
              <a:buClr>
                <a:srgbClr val="D6631A"/>
              </a:buClr>
              <a:buSzPct val="120000"/>
              <a:buFont typeface="Wingdings" pitchFamily="2" charset="2"/>
              <a:buChar char="ð"/>
            </a:pPr>
            <a:r>
              <a:rPr lang="es-ES" u="sng">
                <a:solidFill>
                  <a:srgbClr val="000000"/>
                </a:solidFill>
                <a:ea typeface="MS PGothic"/>
                <a:cs typeface="MS PGothic"/>
              </a:rPr>
              <a:t>Correlazione tra entrambi gli aspetti</a:t>
            </a:r>
          </a:p>
          <a:p>
            <a:pPr marL="1143000" lvl="2" indent="-228600" algn="just" eaLnBrk="0" hangingPunct="0">
              <a:buSzPct val="100000"/>
            </a:pPr>
            <a:endParaRPr lang="es-ES" u="sng">
              <a:solidFill>
                <a:srgbClr val="000000"/>
              </a:solidFill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39713" y="1052513"/>
            <a:ext cx="11712575" cy="719137"/>
          </a:xfrm>
        </p:spPr>
        <p:txBody>
          <a:bodyPr/>
          <a:lstStyle/>
          <a:p>
            <a:r>
              <a:rPr lang="it-IT" sz="2800" b="1" smtClean="0">
                <a:solidFill>
                  <a:srgbClr val="0D0E53"/>
                </a:solidFill>
              </a:rPr>
              <a:t>Competenza culturale individuale e organizzativa</a:t>
            </a:r>
          </a:p>
        </p:txBody>
      </p:sp>
      <p:sp>
        <p:nvSpPr>
          <p:cNvPr id="29698" name="CuadroTexto 5"/>
          <p:cNvSpPr txBox="1">
            <a:spLocks noChangeArrowheads="1"/>
          </p:cNvSpPr>
          <p:nvPr/>
        </p:nvSpPr>
        <p:spPr bwMode="auto">
          <a:xfrm>
            <a:off x="241300" y="6583363"/>
            <a:ext cx="1195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Beach et al. 2006; </a:t>
            </a:r>
            <a:endParaRPr lang="es-ES" sz="1100">
              <a:solidFill>
                <a:srgbClr val="60606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28676" name="Oval 4"/>
          <p:cNvSpPr>
            <a:spLocks noChangeArrowheads="1"/>
          </p:cNvSpPr>
          <p:nvPr/>
        </p:nvSpPr>
        <p:spPr bwMode="auto">
          <a:xfrm>
            <a:off x="3535363" y="3001963"/>
            <a:ext cx="4873625" cy="3656012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it-IT">
              <a:ea typeface="MS PGothic"/>
              <a:cs typeface="MS PGothic"/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95250" y="1709738"/>
            <a:ext cx="6351588" cy="110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sng">
                <a:ea typeface="MS PGothic"/>
                <a:cs typeface="MS PGothic"/>
              </a:rPr>
              <a:t>Nelle organizzazioni sanitarie</a:t>
            </a:r>
            <a:r>
              <a:rPr lang="it-IT" u="sng">
                <a:ea typeface="MS PGothic"/>
                <a:cs typeface="MS PGothic"/>
              </a:rPr>
              <a:t>: </a:t>
            </a:r>
          </a:p>
          <a:p>
            <a:r>
              <a:rPr lang="it-IT" sz="1600" b="1">
                <a:ea typeface="MS PGothic"/>
                <a:cs typeface="MS PGothic"/>
              </a:rPr>
              <a:t>Capacità delle organizzazioni sanitarie </a:t>
            </a:r>
            <a:br>
              <a:rPr lang="it-IT" sz="1600" b="1">
                <a:ea typeface="MS PGothic"/>
                <a:cs typeface="MS PGothic"/>
              </a:rPr>
            </a:br>
            <a:r>
              <a:rPr lang="it-IT" sz="1600" b="1">
                <a:ea typeface="MS PGothic"/>
                <a:cs typeface="MS PGothic"/>
              </a:rPr>
              <a:t>di rispondere ai bisogni dei diversi gruppi</a:t>
            </a:r>
          </a:p>
          <a:p>
            <a:r>
              <a:rPr lang="it-IT" sz="1600" b="1">
                <a:ea typeface="MS PGothic"/>
                <a:cs typeface="MS PGothic"/>
              </a:rPr>
              <a:t>di pazienti: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4287838" y="4154488"/>
            <a:ext cx="3352800" cy="2514600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8679" name="Line 7"/>
          <p:cNvSpPr>
            <a:spLocks noChangeShapeType="1"/>
          </p:cNvSpPr>
          <p:nvPr/>
        </p:nvSpPr>
        <p:spPr bwMode="auto">
          <a:xfrm>
            <a:off x="3503613" y="2565400"/>
            <a:ext cx="1441450" cy="1079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4648200" y="3221038"/>
            <a:ext cx="2805113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Sistemi sanitari culturalmente competenti</a:t>
            </a:r>
          </a:p>
        </p:txBody>
      </p:sp>
      <p:sp>
        <p:nvSpPr>
          <p:cNvPr id="28681" name="Text Box 9"/>
          <p:cNvSpPr txBox="1">
            <a:spLocks noChangeArrowheads="1"/>
          </p:cNvSpPr>
          <p:nvPr/>
        </p:nvSpPr>
        <p:spPr bwMode="auto">
          <a:xfrm>
            <a:off x="4919663" y="4984750"/>
            <a:ext cx="2073275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Interazioni culturalmente competenti</a:t>
            </a:r>
          </a:p>
        </p:txBody>
      </p:sp>
      <p:sp>
        <p:nvSpPr>
          <p:cNvPr id="28682" name="Rectangle 10"/>
          <p:cNvSpPr>
            <a:spLocks noChangeArrowheads="1"/>
          </p:cNvSpPr>
          <p:nvPr/>
        </p:nvSpPr>
        <p:spPr bwMode="auto">
          <a:xfrm>
            <a:off x="6267450" y="1752600"/>
            <a:ext cx="5938838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sng">
                <a:ea typeface="MS PGothic"/>
                <a:cs typeface="MS PGothic"/>
              </a:rPr>
              <a:t>Nella comunicazione interpersonale</a:t>
            </a:r>
            <a:r>
              <a:rPr lang="it-IT">
                <a:ea typeface="MS PGothic"/>
                <a:cs typeface="MS PGothic"/>
              </a:rPr>
              <a:t>:</a:t>
            </a:r>
          </a:p>
          <a:p>
            <a:r>
              <a:rPr lang="it-IT" sz="1600" b="1">
                <a:ea typeface="MS PGothic"/>
                <a:cs typeface="MS PGothic"/>
              </a:rPr>
              <a:t>Capacità dell’operatore di colmare le differenze culturali per costruire una relazione efficace 	con il paziente:</a:t>
            </a:r>
          </a:p>
        </p:txBody>
      </p:sp>
      <p:sp>
        <p:nvSpPr>
          <p:cNvPr id="28683" name="Text Box 11"/>
          <p:cNvSpPr txBox="1">
            <a:spLocks noChangeArrowheads="1"/>
          </p:cNvSpPr>
          <p:nvPr/>
        </p:nvSpPr>
        <p:spPr bwMode="auto">
          <a:xfrm>
            <a:off x="7823200" y="2852738"/>
            <a:ext cx="43688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Riconosce e rispetta  le credenze, i valori, le concezioni di salute, le preferenze e i bisogni (non solo)</a:t>
            </a:r>
          </a:p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Stabilisce un rapporto di fiducia</a:t>
            </a:r>
          </a:p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Ricerca un terreno comune</a:t>
            </a:r>
          </a:p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È consapevole dei propri pregiudizi/ assunzioni</a:t>
            </a:r>
          </a:p>
        </p:txBody>
      </p:sp>
      <p:sp>
        <p:nvSpPr>
          <p:cNvPr id="28684" name="Text Box 12"/>
          <p:cNvSpPr txBox="1">
            <a:spLocks noChangeArrowheads="1"/>
          </p:cNvSpPr>
          <p:nvPr/>
        </p:nvSpPr>
        <p:spPr bwMode="auto">
          <a:xfrm>
            <a:off x="7392988" y="4941888"/>
            <a:ext cx="4646612" cy="18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È esperto delle diverse culture ?</a:t>
            </a:r>
          </a:p>
          <a:p>
            <a:pPr marL="228600" indent="-228600">
              <a:buFontTx/>
              <a:buChar char="•"/>
            </a:pPr>
            <a:endParaRPr lang="it-IT" sz="800">
              <a:ea typeface="MS PGothic"/>
              <a:cs typeface="MS PGothic"/>
            </a:endParaRPr>
          </a:p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è consapevole delle disparità e delle discriminazioni cui sono soggetti i gruppi di minoranza </a:t>
            </a:r>
          </a:p>
          <a:p>
            <a:pPr marL="228600" indent="-228600">
              <a:buFontTx/>
              <a:buChar char="•"/>
            </a:pPr>
            <a:endParaRPr lang="it-IT" sz="800">
              <a:ea typeface="MS PGothic"/>
              <a:cs typeface="MS PGothic"/>
            </a:endParaRPr>
          </a:p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Usa in modo efficace i servizi di mediazione interculturale</a:t>
            </a:r>
          </a:p>
        </p:txBody>
      </p:sp>
      <p:sp>
        <p:nvSpPr>
          <p:cNvPr id="28685" name="Text Box 13"/>
          <p:cNvSpPr txBox="1">
            <a:spLocks noChangeArrowheads="1"/>
          </p:cNvSpPr>
          <p:nvPr/>
        </p:nvSpPr>
        <p:spPr bwMode="auto">
          <a:xfrm>
            <a:off x="69850" y="2789238"/>
            <a:ext cx="42418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Arial" charset="0"/>
              </a:rPr>
              <a:t>Politiche di reclutamento del personale che rispecchino la diversità culturale della comunità servita ?</a:t>
            </a:r>
          </a:p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Arial" charset="0"/>
              </a:rPr>
              <a:t>Disponibilità di servizi di assistenza linguistica; </a:t>
            </a:r>
          </a:p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Arial" charset="0"/>
              </a:rPr>
              <a:t>Formazione continua degli operatori sulla competenza culturale ?</a:t>
            </a:r>
          </a:p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Arial" charset="0"/>
              </a:rPr>
              <a:t>Monitorare la qualità dell’assistenza per i gruppi razziali, etnici e culturali ? </a:t>
            </a:r>
          </a:p>
          <a:p>
            <a:pPr marL="174625" indent="-174625">
              <a:buFontTx/>
              <a:buChar char="•"/>
            </a:pPr>
            <a:r>
              <a:rPr lang="it-IT" sz="1600">
                <a:ea typeface="MS PGothic"/>
                <a:cs typeface="Arial" charset="0"/>
              </a:rPr>
              <a:t>Coinvolgere le comunità nella identificazione delle priorità e pianificazione dei servizi</a:t>
            </a:r>
          </a:p>
        </p:txBody>
      </p:sp>
      <p:sp>
        <p:nvSpPr>
          <p:cNvPr id="28686" name="Line 14"/>
          <p:cNvSpPr>
            <a:spLocks noChangeShapeType="1"/>
          </p:cNvSpPr>
          <p:nvPr/>
        </p:nvSpPr>
        <p:spPr bwMode="auto">
          <a:xfrm flipH="1">
            <a:off x="6769100" y="2852738"/>
            <a:ext cx="1439863" cy="17287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286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8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8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8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8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8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6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6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8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868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7" dur="500"/>
                                        <p:tgtEl>
                                          <p:spTgt spid="286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8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8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8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8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8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8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6" grpId="0" animBg="1"/>
      <p:bldP spid="28677" grpId="0"/>
      <p:bldP spid="28678" grpId="0" animBg="1"/>
      <p:bldP spid="28679" grpId="0" animBg="1"/>
      <p:bldP spid="28680" grpId="0"/>
      <p:bldP spid="28681" grpId="0"/>
      <p:bldP spid="28682" grpId="0"/>
      <p:bldP spid="2868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31800" y="260350"/>
            <a:ext cx="11328400" cy="792163"/>
          </a:xfrm>
          <a:solidFill>
            <a:schemeClr val="bg1"/>
          </a:solidFill>
        </p:spPr>
        <p:txBody>
          <a:bodyPr/>
          <a:lstStyle/>
          <a:p>
            <a:r>
              <a:rPr lang="it-IT" sz="2400" smtClean="0">
                <a:solidFill>
                  <a:srgbClr val="0D0E53"/>
                </a:solidFill>
              </a:rPr>
              <a:t>Centralità del paziente e competenza culturale come parte integrante della qualità nei servizi sanitari</a:t>
            </a:r>
          </a:p>
        </p:txBody>
      </p:sp>
      <p:sp>
        <p:nvSpPr>
          <p:cNvPr id="30722" name="CuadroTexto 5"/>
          <p:cNvSpPr txBox="1">
            <a:spLocks noChangeArrowheads="1"/>
          </p:cNvSpPr>
          <p:nvPr/>
        </p:nvSpPr>
        <p:spPr bwMode="auto">
          <a:xfrm>
            <a:off x="241300" y="6583363"/>
            <a:ext cx="1195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Beach et al. 2006; </a:t>
            </a:r>
            <a:endParaRPr lang="es-ES" sz="1100">
              <a:solidFill>
                <a:srgbClr val="60606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29700" name="Oval 4"/>
          <p:cNvSpPr>
            <a:spLocks noChangeArrowheads="1"/>
          </p:cNvSpPr>
          <p:nvPr/>
        </p:nvSpPr>
        <p:spPr bwMode="auto">
          <a:xfrm>
            <a:off x="5424488" y="1460500"/>
            <a:ext cx="4603750" cy="3306763"/>
          </a:xfrm>
          <a:prstGeom prst="ellipse">
            <a:avLst/>
          </a:prstGeom>
          <a:solidFill>
            <a:srgbClr val="FF00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it-IT">
              <a:ea typeface="MS PGothic"/>
              <a:cs typeface="MS PGothic"/>
            </a:endParaRPr>
          </a:p>
        </p:txBody>
      </p:sp>
      <p:sp>
        <p:nvSpPr>
          <p:cNvPr id="29701" name="Oval 5"/>
          <p:cNvSpPr>
            <a:spLocks noChangeArrowheads="1"/>
          </p:cNvSpPr>
          <p:nvPr/>
        </p:nvSpPr>
        <p:spPr bwMode="auto">
          <a:xfrm>
            <a:off x="5884863" y="2460625"/>
            <a:ext cx="3165475" cy="2274888"/>
          </a:xfrm>
          <a:prstGeom prst="ellipse">
            <a:avLst/>
          </a:prstGeom>
          <a:solidFill>
            <a:srgbClr val="FF0000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6392863" y="1557338"/>
            <a:ext cx="2803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Sistemi sanitari culturalmente competenti</a:t>
            </a: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6913563" y="3430588"/>
            <a:ext cx="20732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Interazioni culturalmente competenti</a:t>
            </a:r>
          </a:p>
        </p:txBody>
      </p:sp>
      <p:sp>
        <p:nvSpPr>
          <p:cNvPr id="29704" name="Oval 8"/>
          <p:cNvSpPr>
            <a:spLocks noChangeArrowheads="1"/>
          </p:cNvSpPr>
          <p:nvPr/>
        </p:nvSpPr>
        <p:spPr bwMode="auto">
          <a:xfrm>
            <a:off x="2319338" y="1444625"/>
            <a:ext cx="4762500" cy="3365500"/>
          </a:xfrm>
          <a:prstGeom prst="ellipse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it-IT">
              <a:ea typeface="MS PGothic"/>
              <a:cs typeface="MS PGothic"/>
            </a:endParaRPr>
          </a:p>
        </p:txBody>
      </p:sp>
      <p:sp>
        <p:nvSpPr>
          <p:cNvPr id="29705" name="Oval 9"/>
          <p:cNvSpPr>
            <a:spLocks noChangeArrowheads="1"/>
          </p:cNvSpPr>
          <p:nvPr/>
        </p:nvSpPr>
        <p:spPr bwMode="auto">
          <a:xfrm>
            <a:off x="3352800" y="2463800"/>
            <a:ext cx="3275013" cy="2314575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3392488" y="1604963"/>
            <a:ext cx="25019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Sistemi sanitari centrati sul paziente</a:t>
            </a:r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484563" y="3367088"/>
            <a:ext cx="2025650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Interazioni centrate sul paziente</a:t>
            </a: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347663" y="5224463"/>
            <a:ext cx="11476037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09" name="Rectangle 13"/>
          <p:cNvSpPr>
            <a:spLocks noChangeArrowheads="1"/>
          </p:cNvSpPr>
          <p:nvPr/>
        </p:nvSpPr>
        <p:spPr bwMode="auto">
          <a:xfrm>
            <a:off x="4122738" y="6362700"/>
            <a:ext cx="3795712" cy="5222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514350" y="5724525"/>
            <a:ext cx="25336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1" name="Rectangle 15"/>
          <p:cNvSpPr>
            <a:spLocks noChangeArrowheads="1"/>
          </p:cNvSpPr>
          <p:nvPr/>
        </p:nvSpPr>
        <p:spPr bwMode="auto">
          <a:xfrm>
            <a:off x="3384550" y="5734050"/>
            <a:ext cx="25336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6254750" y="5729288"/>
            <a:ext cx="25336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3" name="Rectangle 17"/>
          <p:cNvSpPr>
            <a:spLocks noChangeArrowheads="1"/>
          </p:cNvSpPr>
          <p:nvPr/>
        </p:nvSpPr>
        <p:spPr bwMode="auto">
          <a:xfrm>
            <a:off x="9048750" y="5738813"/>
            <a:ext cx="2533650" cy="276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527050" y="5338763"/>
            <a:ext cx="5378450" cy="3222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5" name="Rectangle 19"/>
          <p:cNvSpPr>
            <a:spLocks noChangeArrowheads="1"/>
          </p:cNvSpPr>
          <p:nvPr/>
        </p:nvSpPr>
        <p:spPr bwMode="auto">
          <a:xfrm>
            <a:off x="6288088" y="5373688"/>
            <a:ext cx="5184775" cy="2873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9716" name="Text Box 20"/>
          <p:cNvSpPr txBox="1">
            <a:spLocks noChangeArrowheads="1"/>
          </p:cNvSpPr>
          <p:nvPr/>
        </p:nvSpPr>
        <p:spPr bwMode="auto">
          <a:xfrm>
            <a:off x="4076700" y="6450013"/>
            <a:ext cx="39862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t-IT" b="1">
                <a:ea typeface="MS PGothic"/>
                <a:cs typeface="MS PGothic"/>
              </a:rPr>
              <a:t>Qualità/accesso alle cure</a:t>
            </a:r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623888" y="5300663"/>
            <a:ext cx="51673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ea typeface="MS PGothic"/>
                <a:cs typeface="MS PGothic"/>
              </a:rPr>
              <a:t>Centralità del paziente</a:t>
            </a:r>
          </a:p>
        </p:txBody>
      </p:sp>
      <p:sp>
        <p:nvSpPr>
          <p:cNvPr id="29718" name="Text Box 22"/>
          <p:cNvSpPr txBox="1">
            <a:spLocks noChangeArrowheads="1"/>
          </p:cNvSpPr>
          <p:nvPr/>
        </p:nvSpPr>
        <p:spPr bwMode="auto">
          <a:xfrm>
            <a:off x="6383338" y="5300663"/>
            <a:ext cx="4994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ea typeface="MS PGothic"/>
                <a:cs typeface="MS PGothic"/>
              </a:rPr>
              <a:t>Equità</a:t>
            </a:r>
          </a:p>
        </p:txBody>
      </p:sp>
      <p:sp>
        <p:nvSpPr>
          <p:cNvPr id="29719" name="Text Box 23"/>
          <p:cNvSpPr txBox="1">
            <a:spLocks noChangeArrowheads="1"/>
          </p:cNvSpPr>
          <p:nvPr/>
        </p:nvSpPr>
        <p:spPr bwMode="auto">
          <a:xfrm>
            <a:off x="661988" y="5678488"/>
            <a:ext cx="2239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ea typeface="MS PGothic"/>
                <a:cs typeface="MS PGothic"/>
              </a:rPr>
              <a:t>sicurezza</a:t>
            </a:r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519488" y="5678488"/>
            <a:ext cx="2239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ea typeface="MS PGothic"/>
                <a:cs typeface="MS PGothic"/>
              </a:rPr>
              <a:t>efficacia</a:t>
            </a:r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6396038" y="5678488"/>
            <a:ext cx="2239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ea typeface="MS PGothic"/>
                <a:cs typeface="MS PGothic"/>
              </a:rPr>
              <a:t>efficienza</a:t>
            </a:r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9177338" y="5678488"/>
            <a:ext cx="22399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b="1">
                <a:ea typeface="MS PGothic"/>
                <a:cs typeface="MS PGothic"/>
              </a:rPr>
              <a:t>tempestività</a:t>
            </a:r>
          </a:p>
        </p:txBody>
      </p:sp>
      <p:sp>
        <p:nvSpPr>
          <p:cNvPr id="29723" name="Line 27"/>
          <p:cNvSpPr>
            <a:spLocks noChangeShapeType="1"/>
          </p:cNvSpPr>
          <p:nvPr/>
        </p:nvSpPr>
        <p:spPr bwMode="auto">
          <a:xfrm>
            <a:off x="3443288" y="4578350"/>
            <a:ext cx="1084262" cy="754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724" name="Line 28"/>
          <p:cNvSpPr>
            <a:spLocks noChangeShapeType="1"/>
          </p:cNvSpPr>
          <p:nvPr/>
        </p:nvSpPr>
        <p:spPr bwMode="auto">
          <a:xfrm flipH="1">
            <a:off x="7440613" y="4665663"/>
            <a:ext cx="1131887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 flipH="1">
            <a:off x="4876800" y="4665663"/>
            <a:ext cx="3657600" cy="6667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726" name="Line 30"/>
          <p:cNvSpPr>
            <a:spLocks noChangeShapeType="1"/>
          </p:cNvSpPr>
          <p:nvPr/>
        </p:nvSpPr>
        <p:spPr bwMode="auto">
          <a:xfrm>
            <a:off x="3465513" y="4578350"/>
            <a:ext cx="3695700" cy="7540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9727" name="Line 31"/>
          <p:cNvSpPr>
            <a:spLocks noChangeShapeType="1"/>
          </p:cNvSpPr>
          <p:nvPr/>
        </p:nvSpPr>
        <p:spPr bwMode="auto">
          <a:xfrm>
            <a:off x="6096000" y="6130925"/>
            <a:ext cx="0" cy="231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9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7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9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97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7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2000"/>
                                        <p:tgtEl>
                                          <p:spTgt spid="29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6" dur="500"/>
                                        <p:tgtEl>
                                          <p:spTgt spid="29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1" dur="1000"/>
                                        <p:tgtEl>
                                          <p:spTgt spid="29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500"/>
                                        <p:tgtEl>
                                          <p:spTgt spid="29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97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7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97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"/>
                            </p:stCondLst>
                            <p:childTnLst>
                              <p:par>
                                <p:cTn id="9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97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7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97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9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297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297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9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  <p:bldP spid="29700" grpId="0" animBg="1"/>
      <p:bldP spid="29701" grpId="0" animBg="1"/>
      <p:bldP spid="29702" grpId="0"/>
      <p:bldP spid="29703" grpId="0"/>
      <p:bldP spid="29704" grpId="0" animBg="1"/>
      <p:bldP spid="29705" grpId="0" animBg="1"/>
      <p:bldP spid="29706" grpId="0"/>
      <p:bldP spid="29707" grpId="0"/>
      <p:bldP spid="29708" grpId="0" animBg="1"/>
      <p:bldP spid="29709" grpId="0" animBg="1"/>
      <p:bldP spid="29710" grpId="0" animBg="1"/>
      <p:bldP spid="29711" grpId="0" animBg="1"/>
      <p:bldP spid="29712" grpId="0" animBg="1"/>
      <p:bldP spid="29713" grpId="0" animBg="1"/>
      <p:bldP spid="29714" grpId="0" animBg="1"/>
      <p:bldP spid="29715" grpId="0" animBg="1"/>
      <p:bldP spid="29717" grpId="0"/>
      <p:bldP spid="29718" grpId="0"/>
      <p:bldP spid="29719" grpId="0"/>
      <p:bldP spid="29720" grpId="0"/>
      <p:bldP spid="29721" grpId="0"/>
      <p:bldP spid="29722" grpId="0"/>
      <p:bldP spid="29723" grpId="0" animBg="1"/>
      <p:bldP spid="29724" grpId="0" animBg="1"/>
      <p:bldP spid="29725" grpId="0" animBg="1"/>
      <p:bldP spid="29726" grpId="0" animBg="1"/>
      <p:bldP spid="2972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31746" name="CuadroTexto 1"/>
          <p:cNvSpPr txBox="1">
            <a:spLocks noChangeArrowheads="1"/>
          </p:cNvSpPr>
          <p:nvPr/>
        </p:nvSpPr>
        <p:spPr bwMode="auto">
          <a:xfrm>
            <a:off x="431800" y="1303338"/>
            <a:ext cx="1142523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000" b="1">
                <a:solidFill>
                  <a:srgbClr val="0D0E53"/>
                </a:solidFill>
                <a:ea typeface="MS PGothic"/>
                <a:cs typeface="MS PGothic"/>
              </a:rPr>
              <a:t>Passaggi concettuali</a:t>
            </a:r>
          </a:p>
        </p:txBody>
      </p:sp>
      <p:sp>
        <p:nvSpPr>
          <p:cNvPr id="11269" name="CuadroTexto 9"/>
          <p:cNvSpPr txBox="1">
            <a:spLocks noChangeArrowheads="1"/>
          </p:cNvSpPr>
          <p:nvPr/>
        </p:nvSpPr>
        <p:spPr bwMode="auto">
          <a:xfrm>
            <a:off x="239713" y="4508500"/>
            <a:ext cx="10752137" cy="825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  <a:defRPr/>
            </a:pPr>
            <a:r>
              <a:rPr lang="es-ES" sz="1600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Diversità culturale </a:t>
            </a:r>
            <a:r>
              <a:rPr lang="es-ES" sz="1600" b="1">
                <a:solidFill>
                  <a:srgbClr val="D6631A"/>
                </a:solidFill>
                <a:latin typeface="Arial Narrow" pitchFamily="34" charset="0"/>
                <a:ea typeface="MS PGothic"/>
                <a:cs typeface="Arial" charset="0"/>
              </a:rPr>
              <a:t>/</a:t>
            </a:r>
            <a:r>
              <a:rPr lang="es-ES" sz="1600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 Sensibilità culturale: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Focus sul riconoscimento della diversità come contributo sociale positivo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 Politiche sanitarie volte a risolvere esigenze di assistenza sanitaria da una prospettiva di diversità.</a:t>
            </a:r>
          </a:p>
        </p:txBody>
      </p:sp>
      <p:sp>
        <p:nvSpPr>
          <p:cNvPr id="31748" name="CuadroTexto 9"/>
          <p:cNvSpPr txBox="1">
            <a:spLocks noChangeArrowheads="1"/>
          </p:cNvSpPr>
          <p:nvPr/>
        </p:nvSpPr>
        <p:spPr bwMode="auto">
          <a:xfrm>
            <a:off x="334963" y="2060575"/>
            <a:ext cx="10944225" cy="5842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</a:pPr>
            <a:r>
              <a:rPr lang="es-ES" sz="1600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Competenza culturale: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Focus su abitudini, credenze ed esigenze specifiche da un punto di vista culturale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 Politiche sanitarie focalizzate sui servizi sanitari specializzati per immigrati e minoranze etniche.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31749" name="CuadroTexto 5"/>
          <p:cNvSpPr txBox="1">
            <a:spLocks noChangeArrowheads="1"/>
          </p:cNvSpPr>
          <p:nvPr/>
        </p:nvSpPr>
        <p:spPr bwMode="auto">
          <a:xfrm>
            <a:off x="3790950" y="6400800"/>
            <a:ext cx="8401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Cattacin, et al. 2013; Chiarenza 2012; Consiglio d'Europa 2006; Papadopoulos 2006, citato in IENE 2014; Renschler, Cattacin 2007; UNESCO 2001, 2013; OMS 2001.</a:t>
            </a:r>
            <a:r>
              <a:rPr 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9" name="CuadroTexto 9"/>
          <p:cNvSpPr txBox="1">
            <a:spLocks noChangeArrowheads="1"/>
          </p:cNvSpPr>
          <p:nvPr/>
        </p:nvSpPr>
        <p:spPr bwMode="auto">
          <a:xfrm>
            <a:off x="2735263" y="3213100"/>
            <a:ext cx="9132887" cy="83185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  <a:defRPr/>
            </a:pPr>
            <a:r>
              <a:rPr lang="es-ES" sz="1600" b="1">
                <a:solidFill>
                  <a:srgbClr val="D6631A"/>
                </a:solidFill>
                <a:latin typeface="Arial Narrow" pitchFamily="34" charset="0"/>
                <a:ea typeface="MS PGothic" pitchFamily="34" charset="-128"/>
              </a:rPr>
              <a:t>Competenza interculturale: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</a:rPr>
              <a:t>Focus sulle dinamiche di interazione tra culture differenti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 pitchFamily="34" charset="-128"/>
                <a:sym typeface="Wingdings" pitchFamily="2" charset="2"/>
              </a:rPr>
              <a:t> Politiche sanitarie volte a risolvere esigenze di assistenza sanitaria in contesti interculturali. </a:t>
            </a:r>
          </a:p>
        </p:txBody>
      </p:sp>
      <p:sp>
        <p:nvSpPr>
          <p:cNvPr id="10" name="CuadroTexto 9"/>
          <p:cNvSpPr txBox="1">
            <a:spLocks noChangeArrowheads="1"/>
          </p:cNvSpPr>
          <p:nvPr/>
        </p:nvSpPr>
        <p:spPr bwMode="auto">
          <a:xfrm>
            <a:off x="527050" y="5445125"/>
            <a:ext cx="11425238" cy="825500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  <a:defRPr/>
            </a:pPr>
            <a:r>
              <a:rPr lang="es-ES" sz="1600" b="1">
                <a:solidFill>
                  <a:srgbClr val="D6631A"/>
                </a:solidFill>
                <a:latin typeface="Arial Narrow" pitchFamily="34" charset="0"/>
                <a:ea typeface="MS PGothic"/>
                <a:cs typeface="MS PGothic"/>
              </a:rPr>
              <a:t>Sensibilità alla diversità / Sensibilità alle differenze :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Focus sulla consapevolezza della multi-diversità e del carattere intersezionale delle differenze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</a:t>
            </a:r>
            <a:r>
              <a:rPr lang="es-ES" sz="12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 </a:t>
            </a:r>
            <a:r>
              <a:rPr lang="es-ES" sz="16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Politiche sanitarie volte alla riduzione delle disuguaglianze sociali trasversali e interconnesse. </a:t>
            </a:r>
          </a:p>
        </p:txBody>
      </p:sp>
      <p:sp>
        <p:nvSpPr>
          <p:cNvPr id="31752" name="Rectángulo 1"/>
          <p:cNvSpPr>
            <a:spLocks noChangeArrowheads="1"/>
          </p:cNvSpPr>
          <p:nvPr/>
        </p:nvSpPr>
        <p:spPr bwMode="auto">
          <a:xfrm>
            <a:off x="6191250" y="2781300"/>
            <a:ext cx="552450" cy="40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s-ES" sz="2000">
                <a:solidFill>
                  <a:srgbClr val="000000"/>
                </a:solidFill>
                <a:latin typeface="Wingdings" pitchFamily="2" charset="2"/>
                <a:ea typeface="MS PGothic"/>
                <a:cs typeface="MS PGothic"/>
              </a:rPr>
              <a:t></a:t>
            </a:r>
          </a:p>
        </p:txBody>
      </p:sp>
      <p:sp>
        <p:nvSpPr>
          <p:cNvPr id="31753" name="Rectángulo 11"/>
          <p:cNvSpPr>
            <a:spLocks noChangeArrowheads="1"/>
          </p:cNvSpPr>
          <p:nvPr/>
        </p:nvSpPr>
        <p:spPr bwMode="auto">
          <a:xfrm>
            <a:off x="3790950" y="4149725"/>
            <a:ext cx="5524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s-ES" sz="2000">
                <a:solidFill>
                  <a:srgbClr val="000000"/>
                </a:solidFill>
                <a:latin typeface="Wingdings" pitchFamily="2" charset="2"/>
                <a:ea typeface="MS PGothic"/>
                <a:cs typeface="MS PGothic"/>
              </a:rPr>
              <a:t></a:t>
            </a:r>
          </a:p>
        </p:txBody>
      </p:sp>
      <p:sp>
        <p:nvSpPr>
          <p:cNvPr id="31754" name="Rectángulo 12"/>
          <p:cNvSpPr>
            <a:spLocks noChangeArrowheads="1"/>
          </p:cNvSpPr>
          <p:nvPr/>
        </p:nvSpPr>
        <p:spPr bwMode="auto">
          <a:xfrm>
            <a:off x="6383338" y="5084763"/>
            <a:ext cx="549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buSzPct val="100000"/>
            </a:pPr>
            <a:r>
              <a:rPr lang="es-ES" sz="2000">
                <a:solidFill>
                  <a:srgbClr val="000000"/>
                </a:solidFill>
                <a:latin typeface="Wingdings" pitchFamily="2" charset="2"/>
                <a:ea typeface="MS PGothic"/>
                <a:cs typeface="MS PGothic"/>
              </a:rPr>
              <a:t>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32770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0D0E53"/>
                </a:solidFill>
                <a:ea typeface="MS PGothic"/>
                <a:cs typeface="MS PGothic"/>
              </a:rPr>
              <a:t>Approcci centrati sulle persone </a:t>
            </a:r>
          </a:p>
          <a:p>
            <a:pPr algn="ctr" eaLnBrk="0" hangingPunct="0">
              <a:buSzPct val="100000"/>
            </a:pPr>
            <a:r>
              <a:rPr lang="es-ES" sz="2000" b="1">
                <a:solidFill>
                  <a:srgbClr val="0D0E53"/>
                </a:solidFill>
                <a:ea typeface="MS PGothic"/>
                <a:cs typeface="MS PGothic"/>
              </a:rPr>
              <a:t>nell'assistenza sanitaria per immigrati e minoranze etniche</a:t>
            </a:r>
          </a:p>
        </p:txBody>
      </p:sp>
      <p:sp>
        <p:nvSpPr>
          <p:cNvPr id="32771" name="CuadroTexto 75"/>
          <p:cNvSpPr txBox="1">
            <a:spLocks noChangeArrowheads="1"/>
          </p:cNvSpPr>
          <p:nvPr/>
        </p:nvSpPr>
        <p:spPr bwMode="auto">
          <a:xfrm>
            <a:off x="242888" y="6583363"/>
            <a:ext cx="1195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.</a:t>
            </a:r>
            <a:r>
              <a:rPr 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32772" name="CuadroTexto 3"/>
          <p:cNvSpPr txBox="1">
            <a:spLocks noChangeArrowheads="1"/>
          </p:cNvSpPr>
          <p:nvPr/>
        </p:nvSpPr>
        <p:spPr bwMode="auto">
          <a:xfrm>
            <a:off x="527050" y="1773238"/>
            <a:ext cx="10847388" cy="494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Competenza culturale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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competenza interculturale </a:t>
            </a:r>
            <a:r>
              <a:rPr lang="es-ES" sz="2000">
                <a:solidFill>
                  <a:srgbClr val="000000"/>
                </a:solidFill>
                <a:ea typeface="MS PGothic"/>
                <a:cs typeface="MS PGothic"/>
                <a:sym typeface="Wingdings" pitchFamily="2" charset="2"/>
              </a:rPr>
              <a:t>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diversità culturale / sensibilità culturale </a:t>
            </a:r>
            <a:r>
              <a:rPr lang="es-ES">
                <a:solidFill>
                  <a:srgbClr val="000000"/>
                </a:solidFill>
                <a:ea typeface="MS PGothic"/>
                <a:cs typeface="MS PGothic"/>
                <a:sym typeface="Wingdings" pitchFamily="2" charset="2"/>
              </a:rPr>
              <a:t>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sensibilità alla diversità / sensibilità alle differenze</a:t>
            </a:r>
          </a:p>
          <a:p>
            <a:pPr algn="just" eaLnBrk="0" hangingPunct="0">
              <a:buClr>
                <a:srgbClr val="D6631A"/>
              </a:buClr>
              <a:buSzPct val="120000"/>
              <a:buFont typeface="Arial" charset="0"/>
              <a:buNone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Assistenza sanitaria rivolta a specifici gruppi etnici e culturali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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assistenza sanitaria centrata sulle disuguaglianze sociali, determinanti sociali della salute e intersezionalità</a:t>
            </a:r>
          </a:p>
          <a:p>
            <a:pPr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Assistenza sanitaria centrata sul paziente 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  <a:sym typeface="Wingdings" pitchFamily="2" charset="2"/>
              </a:rPr>
              <a:t></a:t>
            </a: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assistenza sanitaria centrata sulle persone</a:t>
            </a:r>
          </a:p>
          <a:p>
            <a:pPr lvl="3"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lvl="3"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1143000" lvl="2" indent="-228600" algn="just" eaLnBrk="0" hangingPunct="0">
              <a:buClr>
                <a:srgbClr val="D6631A"/>
              </a:buClr>
              <a:buSzPct val="120000"/>
              <a:buFont typeface="Symbol" pitchFamily="18" charset="2"/>
              <a:buChar char="Þ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  <a:r>
              <a:rPr lang="es-ES" sz="20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 paziente e orientata alla diversità ento-culturale </a:t>
            </a: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(Beach et al.)</a:t>
            </a:r>
          </a:p>
          <a:p>
            <a:pPr marL="1143000" lvl="2" indent="-228600" algn="just" eaLnBrk="0" hangingPunct="0">
              <a:buClr>
                <a:srgbClr val="D6631A"/>
              </a:buClr>
              <a:buSzPct val="120000"/>
              <a:buFont typeface="Symbol" pitchFamily="18" charset="2"/>
              <a:buChar char="Þ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  <a:r>
              <a:rPr lang="es-ES" sz="2000" b="1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sulle persone e sensibile alle differenze</a:t>
            </a:r>
          </a:p>
          <a:p>
            <a:pPr algn="just" eaLnBrk="0" hangingPunct="0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 sz="20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33794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000" b="1">
                <a:solidFill>
                  <a:srgbClr val="0D0E53"/>
                </a:solidFill>
                <a:ea typeface="MS PGothic"/>
                <a:cs typeface="MS PGothic"/>
              </a:rPr>
              <a:t>Assistenza sanitaria per immigrati e minoranze etniche: </a:t>
            </a:r>
          </a:p>
          <a:p>
            <a:pPr algn="ctr" eaLnBrk="0" hangingPunct="0">
              <a:buSzPct val="100000"/>
            </a:pPr>
            <a:r>
              <a:rPr lang="es-ES" b="1">
                <a:solidFill>
                  <a:srgbClr val="0D0E53"/>
                </a:solidFill>
                <a:ea typeface="MS PGothic"/>
                <a:cs typeface="MS PGothic"/>
              </a:rPr>
              <a:t>Livelli delle politiche</a:t>
            </a:r>
          </a:p>
        </p:txBody>
      </p:sp>
      <p:sp>
        <p:nvSpPr>
          <p:cNvPr id="33795" name="CuadroTexto 3"/>
          <p:cNvSpPr txBox="1">
            <a:spLocks noChangeArrowheads="1"/>
          </p:cNvSpPr>
          <p:nvPr/>
        </p:nvSpPr>
        <p:spPr bwMode="auto">
          <a:xfrm>
            <a:off x="623888" y="1844675"/>
            <a:ext cx="10848975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lvl="1" indent="-285750" algn="just"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endParaRPr lang="es-ES" altLang="es-ES" sz="1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 altLang="es-ES" sz="1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 altLang="es-ES" sz="1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 altLang="es-ES" sz="1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742950" lvl="1" indent="-285750" algn="just">
              <a:buClr>
                <a:srgbClr val="D6631A"/>
              </a:buClr>
              <a:buSzPct val="100000"/>
              <a:buFont typeface="Wingdings" pitchFamily="2" charset="2"/>
              <a:buChar char="ü"/>
            </a:pPr>
            <a:endParaRPr lang="es-ES" altLang="es-ES" sz="1400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33796" name="CuadroTexto 75"/>
          <p:cNvSpPr txBox="1">
            <a:spLocks noChangeArrowheads="1"/>
          </p:cNvSpPr>
          <p:nvPr/>
        </p:nvSpPr>
        <p:spPr bwMode="auto">
          <a:xfrm>
            <a:off x="242888" y="6583363"/>
            <a:ext cx="11950700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s-ES" alt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33797" name="CuadroTexto 1"/>
          <p:cNvSpPr txBox="1">
            <a:spLocks noChangeArrowheads="1"/>
          </p:cNvSpPr>
          <p:nvPr/>
        </p:nvSpPr>
        <p:spPr bwMode="auto">
          <a:xfrm>
            <a:off x="2735263" y="1989138"/>
            <a:ext cx="6337300" cy="338137"/>
          </a:xfrm>
          <a:prstGeom prst="rect">
            <a:avLst/>
          </a:prstGeom>
          <a:solidFill>
            <a:srgbClr val="31C1FF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Diritti umani e quadro strategico a livello internazionale</a:t>
            </a:r>
          </a:p>
        </p:txBody>
      </p:sp>
      <p:sp>
        <p:nvSpPr>
          <p:cNvPr id="33798" name="CuadroTexto 6"/>
          <p:cNvSpPr txBox="1">
            <a:spLocks noChangeArrowheads="1"/>
          </p:cNvSpPr>
          <p:nvPr/>
        </p:nvSpPr>
        <p:spPr bwMode="auto">
          <a:xfrm>
            <a:off x="2951163" y="3160713"/>
            <a:ext cx="5664200" cy="336550"/>
          </a:xfrm>
          <a:prstGeom prst="rect">
            <a:avLst/>
          </a:prstGeom>
          <a:solidFill>
            <a:srgbClr val="31C1FF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Diritti umani e quadro strategico a livello europeo</a:t>
            </a:r>
          </a:p>
        </p:txBody>
      </p:sp>
      <p:sp>
        <p:nvSpPr>
          <p:cNvPr id="33799" name="CuadroTexto 7"/>
          <p:cNvSpPr txBox="1">
            <a:spLocks noChangeArrowheads="1"/>
          </p:cNvSpPr>
          <p:nvPr/>
        </p:nvSpPr>
        <p:spPr bwMode="auto">
          <a:xfrm>
            <a:off x="3313113" y="4202113"/>
            <a:ext cx="4892675" cy="338137"/>
          </a:xfrm>
          <a:prstGeom prst="rect">
            <a:avLst/>
          </a:prstGeom>
          <a:solidFill>
            <a:srgbClr val="31C1FF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Politiche nazionali e regionali</a:t>
            </a:r>
          </a:p>
        </p:txBody>
      </p:sp>
      <p:sp>
        <p:nvSpPr>
          <p:cNvPr id="33800" name="CuadroTexto 8"/>
          <p:cNvSpPr txBox="1">
            <a:spLocks noChangeArrowheads="1"/>
          </p:cNvSpPr>
          <p:nvPr/>
        </p:nvSpPr>
        <p:spPr bwMode="auto">
          <a:xfrm>
            <a:off x="3910013" y="5300663"/>
            <a:ext cx="3743325" cy="336550"/>
          </a:xfrm>
          <a:prstGeom prst="rect">
            <a:avLst/>
          </a:prstGeom>
          <a:solidFill>
            <a:srgbClr val="31C1FF">
              <a:alpha val="52156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Interventi a livello locale</a:t>
            </a:r>
          </a:p>
        </p:txBody>
      </p:sp>
      <p:sp>
        <p:nvSpPr>
          <p:cNvPr id="33801" name="CuadroTexto 9"/>
          <p:cNvSpPr txBox="1">
            <a:spLocks noChangeArrowheads="1"/>
          </p:cNvSpPr>
          <p:nvPr/>
        </p:nvSpPr>
        <p:spPr bwMode="auto">
          <a:xfrm>
            <a:off x="3024188" y="2492375"/>
            <a:ext cx="1920875" cy="5238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Assemblea generale dell'ONU</a:t>
            </a:r>
          </a:p>
        </p:txBody>
      </p:sp>
      <p:sp>
        <p:nvSpPr>
          <p:cNvPr id="33802" name="CuadroTexto 10"/>
          <p:cNvSpPr txBox="1">
            <a:spLocks noChangeArrowheads="1"/>
          </p:cNvSpPr>
          <p:nvPr/>
        </p:nvSpPr>
        <p:spPr bwMode="auto">
          <a:xfrm>
            <a:off x="5327650" y="2565400"/>
            <a:ext cx="863600" cy="338138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OMS</a:t>
            </a:r>
          </a:p>
        </p:txBody>
      </p:sp>
      <p:sp>
        <p:nvSpPr>
          <p:cNvPr id="33803" name="CuadroTexto 11"/>
          <p:cNvSpPr txBox="1">
            <a:spLocks noChangeArrowheads="1"/>
          </p:cNvSpPr>
          <p:nvPr/>
        </p:nvSpPr>
        <p:spPr bwMode="auto">
          <a:xfrm>
            <a:off x="1487488" y="3644900"/>
            <a:ext cx="2303462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Commissione europea</a:t>
            </a:r>
          </a:p>
        </p:txBody>
      </p:sp>
      <p:sp>
        <p:nvSpPr>
          <p:cNvPr id="33804" name="CuadroTexto 12"/>
          <p:cNvSpPr txBox="1">
            <a:spLocks noChangeArrowheads="1"/>
          </p:cNvSpPr>
          <p:nvPr/>
        </p:nvSpPr>
        <p:spPr bwMode="auto">
          <a:xfrm>
            <a:off x="3983038" y="3644900"/>
            <a:ext cx="2112962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Consiglio d'Europa</a:t>
            </a:r>
          </a:p>
        </p:txBody>
      </p:sp>
      <p:sp>
        <p:nvSpPr>
          <p:cNvPr id="33805" name="CuadroTexto 13"/>
          <p:cNvSpPr txBox="1">
            <a:spLocks noChangeArrowheads="1"/>
          </p:cNvSpPr>
          <p:nvPr/>
        </p:nvSpPr>
        <p:spPr bwMode="auto">
          <a:xfrm>
            <a:off x="6288088" y="3644900"/>
            <a:ext cx="2112962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Parlamento europeo</a:t>
            </a:r>
          </a:p>
        </p:txBody>
      </p:sp>
      <p:sp>
        <p:nvSpPr>
          <p:cNvPr id="33806" name="CuadroTexto 14"/>
          <p:cNvSpPr txBox="1">
            <a:spLocks noChangeArrowheads="1"/>
          </p:cNvSpPr>
          <p:nvPr/>
        </p:nvSpPr>
        <p:spPr bwMode="auto">
          <a:xfrm>
            <a:off x="8688388" y="3644900"/>
            <a:ext cx="2112962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OMS-Europa</a:t>
            </a:r>
          </a:p>
        </p:txBody>
      </p:sp>
      <p:sp>
        <p:nvSpPr>
          <p:cNvPr id="33807" name="CuadroTexto 15"/>
          <p:cNvSpPr txBox="1">
            <a:spLocks noChangeArrowheads="1"/>
          </p:cNvSpPr>
          <p:nvPr/>
        </p:nvSpPr>
        <p:spPr bwMode="auto">
          <a:xfrm>
            <a:off x="3024188" y="4724400"/>
            <a:ext cx="2976562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Governi nazionali </a:t>
            </a:r>
          </a:p>
        </p:txBody>
      </p:sp>
      <p:sp>
        <p:nvSpPr>
          <p:cNvPr id="33808" name="CuadroTexto 16"/>
          <p:cNvSpPr txBox="1">
            <a:spLocks noChangeArrowheads="1"/>
          </p:cNvSpPr>
          <p:nvPr/>
        </p:nvSpPr>
        <p:spPr bwMode="auto">
          <a:xfrm>
            <a:off x="6191250" y="4724400"/>
            <a:ext cx="2976563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Governi regionali</a:t>
            </a:r>
          </a:p>
        </p:txBody>
      </p:sp>
      <p:sp>
        <p:nvSpPr>
          <p:cNvPr id="33809" name="CuadroTexto 17"/>
          <p:cNvSpPr txBox="1">
            <a:spLocks noChangeArrowheads="1"/>
          </p:cNvSpPr>
          <p:nvPr/>
        </p:nvSpPr>
        <p:spPr bwMode="auto">
          <a:xfrm>
            <a:off x="3695700" y="5876925"/>
            <a:ext cx="2976563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Distretti sanitari </a:t>
            </a:r>
          </a:p>
        </p:txBody>
      </p:sp>
      <p:sp>
        <p:nvSpPr>
          <p:cNvPr id="33810" name="CuadroTexto 18"/>
          <p:cNvSpPr txBox="1">
            <a:spLocks noChangeArrowheads="1"/>
          </p:cNvSpPr>
          <p:nvPr/>
        </p:nvSpPr>
        <p:spPr bwMode="auto">
          <a:xfrm>
            <a:off x="9647238" y="4797425"/>
            <a:ext cx="2017712" cy="738188"/>
          </a:xfrm>
          <a:prstGeom prst="rect">
            <a:avLst/>
          </a:prstGeom>
          <a:noFill/>
          <a:ln w="9525">
            <a:solidFill>
              <a:srgbClr val="2EADA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Organizzazioni di società civili </a:t>
            </a:r>
          </a:p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nazionali</a:t>
            </a:r>
          </a:p>
        </p:txBody>
      </p:sp>
      <p:sp>
        <p:nvSpPr>
          <p:cNvPr id="33811" name="CuadroTexto 19"/>
          <p:cNvSpPr txBox="1">
            <a:spLocks noChangeArrowheads="1"/>
          </p:cNvSpPr>
          <p:nvPr/>
        </p:nvSpPr>
        <p:spPr bwMode="auto">
          <a:xfrm>
            <a:off x="912813" y="4724400"/>
            <a:ext cx="1533525" cy="739775"/>
          </a:xfrm>
          <a:prstGeom prst="rect">
            <a:avLst/>
          </a:prstGeom>
          <a:noFill/>
          <a:ln w="9525">
            <a:solidFill>
              <a:srgbClr val="2EADA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Associazioni professionali </a:t>
            </a:r>
          </a:p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nazionali</a:t>
            </a:r>
          </a:p>
        </p:txBody>
      </p:sp>
      <p:sp>
        <p:nvSpPr>
          <p:cNvPr id="33812" name="CuadroTexto 20"/>
          <p:cNvSpPr txBox="1">
            <a:spLocks noChangeArrowheads="1"/>
          </p:cNvSpPr>
          <p:nvPr/>
        </p:nvSpPr>
        <p:spPr bwMode="auto">
          <a:xfrm>
            <a:off x="5040313" y="6308725"/>
            <a:ext cx="2206625" cy="5238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Centri di assistenza sanitaria</a:t>
            </a:r>
          </a:p>
        </p:txBody>
      </p:sp>
      <p:sp>
        <p:nvSpPr>
          <p:cNvPr id="33813" name="CuadroTexto 21"/>
          <p:cNvSpPr txBox="1">
            <a:spLocks noChangeArrowheads="1"/>
          </p:cNvSpPr>
          <p:nvPr/>
        </p:nvSpPr>
        <p:spPr bwMode="auto">
          <a:xfrm>
            <a:off x="3313113" y="6308725"/>
            <a:ext cx="1533525" cy="3079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Ospedali</a:t>
            </a:r>
          </a:p>
        </p:txBody>
      </p:sp>
      <p:sp>
        <p:nvSpPr>
          <p:cNvPr id="33814" name="CuadroTexto 22"/>
          <p:cNvSpPr txBox="1">
            <a:spLocks noChangeArrowheads="1"/>
          </p:cNvSpPr>
          <p:nvPr/>
        </p:nvSpPr>
        <p:spPr bwMode="auto">
          <a:xfrm>
            <a:off x="912813" y="2492375"/>
            <a:ext cx="1533525" cy="954088"/>
          </a:xfrm>
          <a:prstGeom prst="rect">
            <a:avLst/>
          </a:prstGeom>
          <a:noFill/>
          <a:ln w="9525">
            <a:solidFill>
              <a:srgbClr val="2EADA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Reti professionali</a:t>
            </a:r>
          </a:p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internazionali / europee</a:t>
            </a:r>
          </a:p>
        </p:txBody>
      </p:sp>
      <p:sp>
        <p:nvSpPr>
          <p:cNvPr id="33815" name="CuadroTexto 23"/>
          <p:cNvSpPr txBox="1">
            <a:spLocks noChangeArrowheads="1"/>
          </p:cNvSpPr>
          <p:nvPr/>
        </p:nvSpPr>
        <p:spPr bwMode="auto">
          <a:xfrm>
            <a:off x="9745663" y="2492375"/>
            <a:ext cx="1438275" cy="954088"/>
          </a:xfrm>
          <a:prstGeom prst="rect">
            <a:avLst/>
          </a:prstGeom>
          <a:noFill/>
          <a:ln w="9525">
            <a:solidFill>
              <a:srgbClr val="2EADA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Reti della società civile internazionali / europee </a:t>
            </a:r>
          </a:p>
        </p:txBody>
      </p:sp>
      <p:sp>
        <p:nvSpPr>
          <p:cNvPr id="33816" name="CuadroTexto 24"/>
          <p:cNvSpPr txBox="1">
            <a:spLocks noChangeArrowheads="1"/>
          </p:cNvSpPr>
          <p:nvPr/>
        </p:nvSpPr>
        <p:spPr bwMode="auto">
          <a:xfrm>
            <a:off x="1103313" y="5876925"/>
            <a:ext cx="1920875" cy="739775"/>
          </a:xfrm>
          <a:prstGeom prst="rect">
            <a:avLst/>
          </a:prstGeom>
          <a:noFill/>
          <a:ln w="9525">
            <a:solidFill>
              <a:srgbClr val="2EADA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Associazioni professionali </a:t>
            </a:r>
          </a:p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regionali / locali</a:t>
            </a:r>
          </a:p>
        </p:txBody>
      </p:sp>
      <p:sp>
        <p:nvSpPr>
          <p:cNvPr id="33817" name="CuadroTexto 25"/>
          <p:cNvSpPr txBox="1">
            <a:spLocks noChangeArrowheads="1"/>
          </p:cNvSpPr>
          <p:nvPr/>
        </p:nvSpPr>
        <p:spPr bwMode="auto">
          <a:xfrm>
            <a:off x="9167813" y="5876925"/>
            <a:ext cx="2016125" cy="739775"/>
          </a:xfrm>
          <a:prstGeom prst="rect">
            <a:avLst/>
          </a:prstGeom>
          <a:noFill/>
          <a:ln w="9525">
            <a:solidFill>
              <a:srgbClr val="2EADA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Organizzazioni di società civili</a:t>
            </a:r>
          </a:p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regionali / locali</a:t>
            </a:r>
          </a:p>
        </p:txBody>
      </p:sp>
      <p:sp>
        <p:nvSpPr>
          <p:cNvPr id="33818" name="CuadroTexto 26"/>
          <p:cNvSpPr txBox="1">
            <a:spLocks noChangeArrowheads="1"/>
          </p:cNvSpPr>
          <p:nvPr/>
        </p:nvSpPr>
        <p:spPr bwMode="auto">
          <a:xfrm>
            <a:off x="6672263" y="2492375"/>
            <a:ext cx="2206625" cy="523875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Consiglio per i diritti umani dell'ONU</a:t>
            </a:r>
          </a:p>
        </p:txBody>
      </p:sp>
      <p:sp>
        <p:nvSpPr>
          <p:cNvPr id="33819" name="CuadroTexto 27"/>
          <p:cNvSpPr txBox="1">
            <a:spLocks noChangeArrowheads="1"/>
          </p:cNvSpPr>
          <p:nvPr/>
        </p:nvSpPr>
        <p:spPr bwMode="auto">
          <a:xfrm>
            <a:off x="8783638" y="6597650"/>
            <a:ext cx="3409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Dati: Elaborazione propria.</a:t>
            </a:r>
            <a:r>
              <a:rPr 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33820" name="CuadroTexto 21"/>
          <p:cNvSpPr txBox="1">
            <a:spLocks noChangeArrowheads="1"/>
          </p:cNvSpPr>
          <p:nvPr/>
        </p:nvSpPr>
        <p:spPr bwMode="auto">
          <a:xfrm>
            <a:off x="7345363" y="5949950"/>
            <a:ext cx="1533525" cy="522288"/>
          </a:xfrm>
          <a:prstGeom prst="rect">
            <a:avLst/>
          </a:prstGeom>
          <a:noFill/>
          <a:ln w="9525">
            <a:solidFill>
              <a:srgbClr val="D6631A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14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Servizi sociali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16386" name="CuadroTexto 1"/>
          <p:cNvSpPr txBox="1">
            <a:spLocks noChangeArrowheads="1"/>
          </p:cNvSpPr>
          <p:nvPr/>
        </p:nvSpPr>
        <p:spPr bwMode="auto">
          <a:xfrm>
            <a:off x="814388" y="1268413"/>
            <a:ext cx="1046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Obiettivi dell’unità 1</a:t>
            </a:r>
          </a:p>
        </p:txBody>
      </p:sp>
      <p:sp>
        <p:nvSpPr>
          <p:cNvPr id="16387" name="CuadroTexto 3"/>
          <p:cNvSpPr txBox="1">
            <a:spLocks noChangeArrowheads="1"/>
          </p:cNvSpPr>
          <p:nvPr/>
        </p:nvSpPr>
        <p:spPr bwMode="auto">
          <a:xfrm>
            <a:off x="623888" y="2781300"/>
            <a:ext cx="1084897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spcAft>
                <a:spcPct val="60000"/>
              </a:spcAft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Riflettere sul significato di intersezionalità applicato ai servizi sanitari</a:t>
            </a:r>
          </a:p>
          <a:p>
            <a:pPr marL="285750" indent="-285750" algn="just" eaLnBrk="0" hangingPunct="0">
              <a:spcAft>
                <a:spcPct val="60000"/>
              </a:spcAft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Riflettere sul concetto di “assistenza centrata sulle persone” e sua applicazione nell’assistenza dei migranti e minoranze etniche</a:t>
            </a:r>
          </a:p>
          <a:p>
            <a:pPr marL="285750" indent="-285750" algn="just" eaLnBrk="0" hangingPunct="0">
              <a:spcAft>
                <a:spcPct val="60000"/>
              </a:spcAft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Presentare i diversi approcci nell’assistenza sanitaria dei migranti e minoranze etniche.</a:t>
            </a:r>
          </a:p>
          <a:p>
            <a:pPr marL="285750" indent="-285750" algn="just" eaLnBrk="0" hangingPunct="0">
              <a:spcAft>
                <a:spcPct val="60000"/>
              </a:spcAft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20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Introdurre approcci correlati, come diritti umani, </a:t>
            </a:r>
            <a:r>
              <a:rPr lang="it-IT" sz="2000">
                <a:solidFill>
                  <a:srgbClr val="000000"/>
                </a:solidFill>
                <a:latin typeface="Arial Narrow" pitchFamily="34" charset="0"/>
                <a:ea typeface="MS PGothic"/>
                <a:cs typeface="Arial" charset="0"/>
              </a:rPr>
              <a:t>determinanti sociali della salute, partecipazione comunitaria ed etica interculturale. </a:t>
            </a: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spcAft>
                <a:spcPct val="60000"/>
              </a:spcAft>
              <a:buClr>
                <a:srgbClr val="D6631A"/>
              </a:buClr>
              <a:buSzPct val="120000"/>
              <a:buFont typeface="Arial" charset="0"/>
              <a:buChar char="•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34818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0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Assistenza sanitaria centrata sulle persone e sensibile alle differenze: </a:t>
            </a:r>
          </a:p>
          <a:p>
            <a:pPr algn="ctr" eaLnBrk="0" hangingPunct="0">
              <a:buSzPct val="100000"/>
            </a:pPr>
            <a:r>
              <a:rPr lang="es-ES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Rilevanza di approcci correlati</a:t>
            </a:r>
          </a:p>
        </p:txBody>
      </p:sp>
      <p:sp>
        <p:nvSpPr>
          <p:cNvPr id="34819" name="CuadroTexto 5"/>
          <p:cNvSpPr txBox="1">
            <a:spLocks noChangeArrowheads="1"/>
          </p:cNvSpPr>
          <p:nvPr/>
        </p:nvSpPr>
        <p:spPr bwMode="auto">
          <a:xfrm>
            <a:off x="8783638" y="6597650"/>
            <a:ext cx="34099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Dati: Elaborazione propria.</a:t>
            </a:r>
            <a:r>
              <a:rPr 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sp>
        <p:nvSpPr>
          <p:cNvPr id="2" name="Elipse 1"/>
          <p:cNvSpPr/>
          <p:nvPr/>
        </p:nvSpPr>
        <p:spPr bwMode="auto">
          <a:xfrm>
            <a:off x="4656138" y="2241550"/>
            <a:ext cx="2111375" cy="438150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Diritti umani</a:t>
            </a:r>
          </a:p>
        </p:txBody>
      </p:sp>
      <p:sp>
        <p:nvSpPr>
          <p:cNvPr id="8" name="Elipse 7"/>
          <p:cNvSpPr/>
          <p:nvPr/>
        </p:nvSpPr>
        <p:spPr bwMode="auto">
          <a:xfrm>
            <a:off x="7151688" y="2349500"/>
            <a:ext cx="2400300" cy="1168400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</a:rPr>
              <a:t>Determinanti sociali della salute</a:t>
            </a:r>
          </a:p>
        </p:txBody>
      </p:sp>
      <p:sp>
        <p:nvSpPr>
          <p:cNvPr id="9" name="Elipse 8"/>
          <p:cNvSpPr/>
          <p:nvPr/>
        </p:nvSpPr>
        <p:spPr bwMode="auto">
          <a:xfrm>
            <a:off x="1677988" y="2997200"/>
            <a:ext cx="2593975" cy="438150"/>
          </a:xfrm>
          <a:prstGeom prst="ellipse">
            <a:avLst/>
          </a:prstGeom>
          <a:solidFill>
            <a:srgbClr val="31C1FF">
              <a:alpha val="39000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Equità</a:t>
            </a:r>
          </a:p>
        </p:txBody>
      </p:sp>
      <p:sp>
        <p:nvSpPr>
          <p:cNvPr id="14" name="Elipse 13"/>
          <p:cNvSpPr/>
          <p:nvPr/>
        </p:nvSpPr>
        <p:spPr bwMode="auto">
          <a:xfrm>
            <a:off x="2640013" y="5459413"/>
            <a:ext cx="2592387" cy="438150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Partecipazione</a:t>
            </a:r>
          </a:p>
        </p:txBody>
      </p:sp>
      <p:sp>
        <p:nvSpPr>
          <p:cNvPr id="34824" name="Elipse 14"/>
          <p:cNvSpPr>
            <a:spLocks noChangeArrowheads="1"/>
          </p:cNvSpPr>
          <p:nvPr/>
        </p:nvSpPr>
        <p:spPr bwMode="auto">
          <a:xfrm>
            <a:off x="3983038" y="3284538"/>
            <a:ext cx="3649662" cy="1646237"/>
          </a:xfrm>
          <a:prstGeom prst="ellipse">
            <a:avLst/>
          </a:prstGeom>
          <a:solidFill>
            <a:srgbClr val="FFCC00">
              <a:alpha val="63136"/>
            </a:srgbClr>
          </a:solidFill>
          <a:ln w="25400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Assistenza sanitaria</a:t>
            </a:r>
          </a:p>
          <a:p>
            <a:pPr algn="ctr" eaLnBrk="0" hangingPunct="0">
              <a:buSzPct val="100000"/>
            </a:pPr>
            <a:r>
              <a:rPr lang="es-ES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centrata sulle persone e sensibile alle differenze</a:t>
            </a:r>
          </a:p>
        </p:txBody>
      </p:sp>
      <p:sp>
        <p:nvSpPr>
          <p:cNvPr id="17" name="Elipse 16"/>
          <p:cNvSpPr/>
          <p:nvPr/>
        </p:nvSpPr>
        <p:spPr bwMode="auto">
          <a:xfrm>
            <a:off x="5962650" y="5424488"/>
            <a:ext cx="3071813" cy="1128712"/>
          </a:xfrm>
          <a:prstGeom prst="ellipse">
            <a:avLst/>
          </a:prstGeom>
          <a:solidFill>
            <a:srgbClr val="31C1FF">
              <a:alpha val="39000"/>
            </a:srgbClr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Interculturalità / Sensibilità alle differenze</a:t>
            </a:r>
          </a:p>
        </p:txBody>
      </p:sp>
      <p:sp>
        <p:nvSpPr>
          <p:cNvPr id="18" name="Elipse 17"/>
          <p:cNvSpPr/>
          <p:nvPr/>
        </p:nvSpPr>
        <p:spPr bwMode="auto">
          <a:xfrm>
            <a:off x="850900" y="4078288"/>
            <a:ext cx="3071813" cy="1128712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Etica interculturale e sensibile alle differenze</a:t>
            </a:r>
          </a:p>
        </p:txBody>
      </p:sp>
      <p:sp>
        <p:nvSpPr>
          <p:cNvPr id="12" name="Elipse 11"/>
          <p:cNvSpPr/>
          <p:nvPr/>
        </p:nvSpPr>
        <p:spPr bwMode="auto">
          <a:xfrm>
            <a:off x="7727950" y="3789363"/>
            <a:ext cx="2687638" cy="476250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Intersezionalità</a:t>
            </a:r>
          </a:p>
        </p:txBody>
      </p:sp>
      <p:sp>
        <p:nvSpPr>
          <p:cNvPr id="13" name="Elipse 12"/>
          <p:cNvSpPr/>
          <p:nvPr/>
        </p:nvSpPr>
        <p:spPr bwMode="auto">
          <a:xfrm>
            <a:off x="7440613" y="4646613"/>
            <a:ext cx="2687637" cy="438150"/>
          </a:xfrm>
          <a:prstGeom prst="ellipse">
            <a:avLst/>
          </a:prstGeom>
          <a:solidFill>
            <a:srgbClr val="DDDDDD"/>
          </a:solidFill>
          <a:ln>
            <a:noFill/>
            <a:headEnd type="none" w="med" len="med"/>
            <a:tailEnd type="none" w="med" len="med"/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hangingPunct="0">
              <a:buSzPct val="100000"/>
              <a:defRPr/>
            </a:pPr>
            <a:r>
              <a:rPr lang="es-ES" sz="1600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Intersettorialità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1844675"/>
            <a:ext cx="12192000" cy="322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35843" name="CuadroTexto 1"/>
          <p:cNvSpPr txBox="1">
            <a:spLocks noChangeArrowheads="1"/>
          </p:cNvSpPr>
          <p:nvPr/>
        </p:nvSpPr>
        <p:spPr bwMode="auto">
          <a:xfrm>
            <a:off x="719138" y="3068638"/>
            <a:ext cx="107537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Grazie per l'attenzione. </a:t>
            </a:r>
          </a:p>
          <a:p>
            <a:pPr algn="ctr" eaLnBrk="0" hangingPunct="0">
              <a:buSzPct val="100000"/>
            </a:pPr>
            <a:r>
              <a:rPr lang="es-ES" sz="2400" b="1">
                <a:solidFill>
                  <a:srgbClr val="000090"/>
                </a:solidFill>
                <a:latin typeface="Arial Narrow" pitchFamily="34" charset="0"/>
                <a:ea typeface="MS PGothic"/>
                <a:cs typeface="MS PGothic"/>
              </a:rPr>
              <a:t>Domande?</a:t>
            </a:r>
          </a:p>
        </p:txBody>
      </p:sp>
      <p:sp>
        <p:nvSpPr>
          <p:cNvPr id="35844" name="CuadroTexto 4"/>
          <p:cNvSpPr txBox="1">
            <a:spLocks noChangeArrowheads="1"/>
          </p:cNvSpPr>
          <p:nvPr/>
        </p:nvSpPr>
        <p:spPr bwMode="auto">
          <a:xfrm>
            <a:off x="4078288" y="6237288"/>
            <a:ext cx="7826375" cy="466725"/>
          </a:xfrm>
          <a:prstGeom prst="rect">
            <a:avLst/>
          </a:prstGeom>
          <a:noFill/>
          <a:ln w="9525">
            <a:solidFill>
              <a:srgbClr val="C57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Immagini: Osservatorio per l'infanzia dell'Andalusia (OIA, Observatorio de la Infancia de Andalucía) 2014;  Josefa Marín Vega 2014; RedIsir 2014; Morguefile 2014.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Imagen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330200"/>
            <a:ext cx="6819900" cy="631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17410" name="CuadroTexto 1"/>
          <p:cNvSpPr txBox="1">
            <a:spLocks noChangeArrowheads="1"/>
          </p:cNvSpPr>
          <p:nvPr/>
        </p:nvSpPr>
        <p:spPr bwMode="auto">
          <a:xfrm>
            <a:off x="814388" y="1227138"/>
            <a:ext cx="1046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14085A"/>
                </a:solidFill>
                <a:ea typeface="MS PGothic"/>
                <a:cs typeface="MS PGothic"/>
              </a:rPr>
              <a:t>Attività 1:</a:t>
            </a:r>
          </a:p>
          <a:p>
            <a:pPr algn="ctr" eaLnBrk="0" hangingPunct="0">
              <a:buSzPct val="100000"/>
            </a:pPr>
            <a:r>
              <a:rPr lang="es-ES" sz="2000" b="1">
                <a:solidFill>
                  <a:srgbClr val="14085A"/>
                </a:solidFill>
                <a:ea typeface="MS PGothic"/>
                <a:cs typeface="MS PGothic"/>
              </a:rPr>
              <a:t>Assistenza sanitaria orientata alla diversità</a:t>
            </a:r>
          </a:p>
        </p:txBody>
      </p:sp>
      <p:sp>
        <p:nvSpPr>
          <p:cNvPr id="17411" name="CuadroTexto 3"/>
          <p:cNvSpPr txBox="1">
            <a:spLocks noChangeArrowheads="1"/>
          </p:cNvSpPr>
          <p:nvPr/>
        </p:nvSpPr>
        <p:spPr bwMode="auto">
          <a:xfrm>
            <a:off x="719138" y="2133600"/>
            <a:ext cx="108489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Guardiamo questo video:</a:t>
            </a:r>
          </a:p>
          <a:p>
            <a:pPr marL="285750" indent="-285750"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SzPct val="100000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  <a:p>
            <a:pPr marL="285750" indent="-285750" algn="just" eaLnBrk="0" hangingPunct="0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>
              <a:solidFill>
                <a:srgbClr val="00000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  <p:sp>
        <p:nvSpPr>
          <p:cNvPr id="17412" name="CuadroTexto 75"/>
          <p:cNvSpPr txBox="1">
            <a:spLocks noChangeArrowheads="1"/>
          </p:cNvSpPr>
          <p:nvPr/>
        </p:nvSpPr>
        <p:spPr bwMode="auto">
          <a:xfrm>
            <a:off x="242888" y="6583363"/>
            <a:ext cx="119507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IGIV 2011.</a:t>
            </a:r>
            <a:r>
              <a:rPr lang="es-ES" sz="1100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 </a:t>
            </a:r>
          </a:p>
        </p:txBody>
      </p:sp>
      <p:pic>
        <p:nvPicPr>
          <p:cNvPr id="17413" name="Picture 5" descr=" 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5327650" y="2827338"/>
            <a:ext cx="68643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ángulo 1"/>
          <p:cNvSpPr>
            <a:spLocks noChangeArrowheads="1"/>
          </p:cNvSpPr>
          <p:nvPr/>
        </p:nvSpPr>
        <p:spPr bwMode="auto">
          <a:xfrm>
            <a:off x="1008063" y="4797425"/>
            <a:ext cx="10271125" cy="1106488"/>
          </a:xfrm>
          <a:prstGeom prst="rect">
            <a:avLst/>
          </a:prstGeom>
          <a:noFill/>
          <a:ln w="9525">
            <a:solidFill>
              <a:srgbClr val="C576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“Two blue crocodiles and the gap in the system” (Due coccodrilli blu e il gap nel sistema)</a:t>
            </a:r>
          </a:p>
          <a:p>
            <a:pPr algn="ctr" eaLnBrk="0" hangingPunct="0">
              <a:buSzPct val="100000"/>
            </a:pPr>
            <a:r>
              <a:rPr lang="es-ES" sz="1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IGIV, Implementation Guidelines for Intersectional Peer Violence Preventive Work, </a:t>
            </a:r>
          </a:p>
          <a:p>
            <a:pPr algn="ctr" eaLnBrk="0" hangingPunct="0">
              <a:buSzPct val="100000"/>
            </a:pPr>
            <a:r>
              <a:rPr lang="es-ES" sz="1400">
                <a:solidFill>
                  <a:srgbClr val="000000"/>
                </a:solidFill>
                <a:latin typeface="Arial Narrow" pitchFamily="34" charset="0"/>
                <a:ea typeface="MS PGothic"/>
                <a:cs typeface="MS PGothic"/>
              </a:rPr>
              <a:t>Education and Culture Lifelong Learning Programme, 2011. </a:t>
            </a:r>
          </a:p>
          <a:p>
            <a:pPr algn="ctr" eaLnBrk="0" hangingPunct="0">
              <a:buSzPct val="100000"/>
            </a:pPr>
            <a:r>
              <a:rPr lang="en-GB" sz="2000">
                <a:ea typeface="MS PGothic"/>
                <a:cs typeface="Arial" charset="0"/>
              </a:rPr>
              <a:t>https://www.youtube.com/watch?v=W3U9Xpj7bA0</a:t>
            </a:r>
            <a:endParaRPr lang="es-ES" sz="2000">
              <a:ea typeface="MS PGothic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 descr=" "/>
          <p:cNvPicPr>
            <a:picLocks noChangeAspect="1" noChangeArrowheads="1"/>
          </p:cNvPicPr>
          <p:nvPr/>
        </p:nvPicPr>
        <p:blipFill>
          <a:blip r:embed="rId2">
            <a:lum bright="70000" contrast="-70000"/>
          </a:blip>
          <a:srcRect/>
          <a:stretch>
            <a:fillRect/>
          </a:stretch>
        </p:blipFill>
        <p:spPr bwMode="auto">
          <a:xfrm>
            <a:off x="0" y="5300663"/>
            <a:ext cx="6864350" cy="132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623888" y="1385888"/>
            <a:ext cx="10934700" cy="36671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 altLang="es-ES">
              <a:ea typeface="MS PGothic"/>
              <a:cs typeface="MS PGothic"/>
            </a:endParaRPr>
          </a:p>
        </p:txBody>
      </p:sp>
      <p:sp>
        <p:nvSpPr>
          <p:cNvPr id="18435" name="CuadroTexto 1"/>
          <p:cNvSpPr txBox="1">
            <a:spLocks noChangeArrowheads="1"/>
          </p:cNvSpPr>
          <p:nvPr/>
        </p:nvSpPr>
        <p:spPr bwMode="auto">
          <a:xfrm>
            <a:off x="814388" y="1196975"/>
            <a:ext cx="104648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buSzPct val="100000"/>
            </a:pPr>
            <a:r>
              <a:rPr lang="es-ES" sz="2400" b="1">
                <a:solidFill>
                  <a:srgbClr val="0D0E53"/>
                </a:solidFill>
                <a:ea typeface="MS PGothic"/>
                <a:cs typeface="MS PGothic"/>
              </a:rPr>
              <a:t>Attività 1:</a:t>
            </a:r>
          </a:p>
          <a:p>
            <a:pPr algn="ctr" eaLnBrk="0" hangingPunct="0">
              <a:buSzPct val="100000"/>
            </a:pPr>
            <a:r>
              <a:rPr lang="es-ES" sz="2000" b="1">
                <a:solidFill>
                  <a:srgbClr val="0D0E53"/>
                </a:solidFill>
                <a:ea typeface="MS PGothic"/>
                <a:cs typeface="MS PGothic"/>
              </a:rPr>
              <a:t>Assistenza sanitaria orientata alla diversità</a:t>
            </a:r>
          </a:p>
          <a:p>
            <a:pPr algn="ctr" eaLnBrk="0" hangingPunct="0">
              <a:buSzPct val="100000"/>
            </a:pPr>
            <a:endParaRPr lang="es-ES" sz="2000" b="1">
              <a:solidFill>
                <a:srgbClr val="0D0E53"/>
              </a:solidFill>
              <a:ea typeface="MS PGothic"/>
              <a:cs typeface="MS PGothic"/>
            </a:endParaRPr>
          </a:p>
        </p:txBody>
      </p:sp>
      <p:sp>
        <p:nvSpPr>
          <p:cNvPr id="18436" name="CuadroTexto 3"/>
          <p:cNvSpPr txBox="1">
            <a:spLocks noChangeArrowheads="1"/>
          </p:cNvSpPr>
          <p:nvPr/>
        </p:nvSpPr>
        <p:spPr bwMode="auto">
          <a:xfrm>
            <a:off x="719138" y="1844675"/>
            <a:ext cx="10848975" cy="388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buSzPct val="100000"/>
            </a:pPr>
            <a:endParaRPr lang="es-ES" sz="1600">
              <a:solidFill>
                <a:srgbClr val="000000"/>
              </a:solidFill>
              <a:ea typeface="MS PGothic"/>
              <a:cs typeface="MS PGothic"/>
            </a:endParaRPr>
          </a:p>
          <a:p>
            <a:pPr algn="just" eaLnBrk="0" hangingPunct="0">
              <a:buClr>
                <a:srgbClr val="D6631A"/>
              </a:buClr>
              <a:buSzPct val="150000"/>
              <a:buFont typeface="Arial" charset="0"/>
              <a:buChar char="•"/>
            </a:pPr>
            <a:endParaRPr lang="es-ES" sz="1600">
              <a:solidFill>
                <a:srgbClr val="000000"/>
              </a:solidFill>
              <a:ea typeface="MS PGothic"/>
              <a:cs typeface="MS PGothic"/>
            </a:endParaRPr>
          </a:p>
          <a:p>
            <a:pPr algn="just" eaLnBrk="0" hangingPunct="0">
              <a:lnSpc>
                <a:spcPct val="150000"/>
              </a:lnSpc>
              <a:buClr>
                <a:srgbClr val="D6631A"/>
              </a:buClr>
              <a:buSzPct val="120000"/>
              <a:buFont typeface="Arial" charset="0"/>
              <a:buChar char="•"/>
            </a:pPr>
            <a:r>
              <a:rPr lang="es-ES" sz="1600">
                <a:solidFill>
                  <a:srgbClr val="000000"/>
                </a:solidFill>
                <a:ea typeface="MS PGothic"/>
                <a:cs typeface="MS PGothic"/>
              </a:rPr>
              <a:t> Discussione in plenaria:</a:t>
            </a:r>
          </a:p>
          <a:p>
            <a:pPr marL="742950" lvl="1" indent="-285750" algn="just" eaLnBrk="0" hangingPunct="0">
              <a:lnSpc>
                <a:spcPct val="15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endParaRPr lang="es-ES" sz="1600">
              <a:solidFill>
                <a:srgbClr val="000000"/>
              </a:solidFill>
              <a:ea typeface="MS PGothic"/>
              <a:cs typeface="MS PGothic"/>
            </a:endParaRPr>
          </a:p>
          <a:p>
            <a:pPr marL="742950" lvl="1" indent="-285750" algn="just" eaLnBrk="0" hangingPunct="0">
              <a:lnSpc>
                <a:spcPct val="15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 sz="1600">
                <a:solidFill>
                  <a:srgbClr val="000000"/>
                </a:solidFill>
                <a:ea typeface="MS PGothic"/>
                <a:cs typeface="MS PGothic"/>
              </a:rPr>
              <a:t>Il video presenta tre possibili risposte assistenziali, con quali differenze?</a:t>
            </a:r>
          </a:p>
          <a:p>
            <a:pPr marL="742950" lvl="1" indent="-285750" algn="just" eaLnBrk="0" hangingPunct="0">
              <a:lnSpc>
                <a:spcPct val="15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 sz="1600">
                <a:solidFill>
                  <a:srgbClr val="000000"/>
                </a:solidFill>
                <a:ea typeface="MS PGothic"/>
                <a:cs typeface="MS PGothic"/>
              </a:rPr>
              <a:t>Ritenete che la situazione descritta nel video possa verificarsi nel nostro contesto? </a:t>
            </a:r>
          </a:p>
          <a:p>
            <a:pPr marL="742950" lvl="1" indent="-285750" algn="just" eaLnBrk="0" hangingPunct="0">
              <a:lnSpc>
                <a:spcPct val="15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 sz="1600">
                <a:solidFill>
                  <a:srgbClr val="000000"/>
                </a:solidFill>
                <a:ea typeface="MS PGothic"/>
                <a:cs typeface="MS PGothic"/>
              </a:rPr>
              <a:t>Quali vantaggi e limitazioni potete identificare nei servizi sanitari specifici per categorie (di utenti)? </a:t>
            </a:r>
          </a:p>
          <a:p>
            <a:pPr marL="742950" lvl="1" indent="-285750" algn="just" eaLnBrk="0" hangingPunct="0">
              <a:lnSpc>
                <a:spcPct val="150000"/>
              </a:lnSpc>
              <a:buClr>
                <a:srgbClr val="D6631A"/>
              </a:buClr>
              <a:buSzPct val="120000"/>
              <a:buFont typeface="Wingdings" pitchFamily="2" charset="2"/>
              <a:buChar char="ü"/>
            </a:pPr>
            <a:r>
              <a:rPr lang="es-ES" sz="1600">
                <a:solidFill>
                  <a:srgbClr val="000000"/>
                </a:solidFill>
                <a:ea typeface="MS PGothic"/>
                <a:cs typeface="MS PGothic"/>
              </a:rPr>
              <a:t>Quale adattamento sarebbe necessario per promuovere un approccio intersezionale nell’assistenza?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90650" y="1125538"/>
            <a:ext cx="9123363" cy="1011237"/>
          </a:xfrm>
        </p:spPr>
        <p:txBody>
          <a:bodyPr anchor="t"/>
          <a:lstStyle/>
          <a:p>
            <a:pPr marL="266700" indent="-266700">
              <a:lnSpc>
                <a:spcPct val="85000"/>
              </a:lnSpc>
            </a:pPr>
            <a:r>
              <a:rPr lang="it-IT" sz="3200" smtClean="0">
                <a:solidFill>
                  <a:srgbClr val="0D0E53"/>
                </a:solidFill>
              </a:rPr>
              <a:t>Cambiamenti di contesto per le politiche sanitarie e di welfare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7050" y="2133600"/>
            <a:ext cx="11260138" cy="4464050"/>
          </a:xfrm>
        </p:spPr>
        <p:txBody>
          <a:bodyPr/>
          <a:lstStyle/>
          <a:p>
            <a:pPr>
              <a:lnSpc>
                <a:spcPct val="85000"/>
              </a:lnSpc>
              <a:spcAft>
                <a:spcPts val="1200"/>
              </a:spcAft>
              <a:buFont typeface="Arial" charset="0"/>
              <a:buNone/>
            </a:pPr>
            <a:r>
              <a:rPr lang="it-IT" sz="1400" smtClean="0"/>
              <a:t>	Negli ultimi 30 anni la migrazione ha portato con se una maggiore differenziazione della diversità (“Superdiversità”, Vertovec 2008) determinando un mutato contesto politico e sociale.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ct val="15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b="1" smtClean="0"/>
              <a:t>Natura della migrazione</a:t>
            </a:r>
            <a:r>
              <a:rPr lang="it-IT" sz="1400" smtClean="0"/>
              <a:t>: aumento del saldo migratorio ma anche alta diversificazione dei paesi d’origine (</a:t>
            </a:r>
            <a:r>
              <a:rPr lang="it-IT" sz="1400" u="sng" smtClean="0"/>
              <a:t>piccoli gruppi da molti paesi verso molti paesi</a:t>
            </a:r>
            <a:r>
              <a:rPr lang="it-IT" sz="1400" smtClean="0"/>
              <a:t>). 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ct val="15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b="1" smtClean="0"/>
              <a:t>Nuovi migranti</a:t>
            </a:r>
            <a:r>
              <a:rPr lang="it-IT" sz="1400" smtClean="0"/>
              <a:t>: diversi fra loro, poco organizzati, differenziati sul piano giuridico, e più stratificati sul piano sociale. </a:t>
            </a:r>
            <a:r>
              <a:rPr lang="it-IT" sz="1200" i="1" smtClean="0"/>
              <a:t>(Vertovec, 2008).</a:t>
            </a:r>
            <a:endParaRPr lang="it-IT" sz="1400" i="1" smtClean="0"/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ct val="15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b="1" smtClean="0"/>
              <a:t>Diversi tipi di immigrati e status giuridici</a:t>
            </a:r>
            <a:r>
              <a:rPr lang="it-IT" sz="1400" smtClean="0"/>
              <a:t>: regolari, ricongiunti, irregolari, chiedenti asilo, rifugiati, minori non accompagnati, ... 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ct val="15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b="1" smtClean="0"/>
              <a:t>Diversità all’interno dello stesso gruppo:</a:t>
            </a:r>
            <a:r>
              <a:rPr lang="it-IT" sz="1400" smtClean="0"/>
              <a:t> esistono identità multiple nello stesso gruppo etnico (genere, età, abilità, orientamento sessuale, status socioeconomico). Le persone</a:t>
            </a:r>
            <a:r>
              <a:rPr lang="it-IT" sz="1400" smtClean="0">
                <a:cs typeface="Arial" charset="0"/>
              </a:rPr>
              <a:t> non appartengono a un solo gruppo sociale </a:t>
            </a:r>
            <a:r>
              <a:rPr lang="it-IT" sz="1200" i="1" smtClean="0">
                <a:cs typeface="Arial" charset="0"/>
              </a:rPr>
              <a:t>(Williams, 2006).</a:t>
            </a:r>
            <a:r>
              <a:rPr lang="it-IT" sz="1400" smtClean="0">
                <a:cs typeface="Arial" charset="0"/>
              </a:rPr>
              <a:t>  </a:t>
            </a:r>
          </a:p>
          <a:p>
            <a:pPr>
              <a:lnSpc>
                <a:spcPts val="1800"/>
              </a:lnSpc>
              <a:spcBef>
                <a:spcPts val="400"/>
              </a:spcBef>
              <a:spcAft>
                <a:spcPct val="15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b="1" smtClean="0">
                <a:cs typeface="Arial" charset="0"/>
              </a:rPr>
              <a:t>Politiche interculturali:</a:t>
            </a:r>
            <a:r>
              <a:rPr lang="it-IT" sz="1400" smtClean="0">
                <a:cs typeface="Arial" charset="0"/>
              </a:rPr>
              <a:t> riconoscimento del diritto all’autodeterminazione (identità individuale Vs identità collettiva); promozione del </a:t>
            </a:r>
            <a:r>
              <a:rPr lang="it-IT" sz="1400" u="sng" smtClean="0">
                <a:cs typeface="Arial" charset="0"/>
              </a:rPr>
              <a:t>dialogo</a:t>
            </a:r>
            <a:r>
              <a:rPr lang="it-IT" sz="1400" smtClean="0">
                <a:cs typeface="Arial" charset="0"/>
              </a:rPr>
              <a:t> </a:t>
            </a:r>
            <a:r>
              <a:rPr lang="it-IT" sz="1400" u="sng" smtClean="0">
                <a:cs typeface="Arial" charset="0"/>
              </a:rPr>
              <a:t>interculturale e inclusione</a:t>
            </a:r>
            <a:r>
              <a:rPr lang="it-IT" sz="1400" smtClean="0">
                <a:cs typeface="Arial" charset="0"/>
              </a:rPr>
              <a:t> (Vs </a:t>
            </a:r>
            <a:r>
              <a:rPr lang="it-IT" altLang="it-IT" sz="1400" smtClean="0">
                <a:cs typeface="Arial" charset="0"/>
              </a:rPr>
              <a:t>“</a:t>
            </a:r>
            <a:r>
              <a:rPr lang="it-IT" sz="1400" smtClean="0">
                <a:cs typeface="Arial" charset="0"/>
              </a:rPr>
              <a:t>mosaico</a:t>
            </a:r>
            <a:r>
              <a:rPr lang="it-IT" altLang="it-IT" sz="1400" smtClean="0">
                <a:cs typeface="Arial" charset="0"/>
              </a:rPr>
              <a:t>”</a:t>
            </a:r>
            <a:r>
              <a:rPr lang="it-IT" sz="1400" smtClean="0">
                <a:cs typeface="Arial" charset="0"/>
              </a:rPr>
              <a:t> di culture separate); garantire uguali </a:t>
            </a:r>
            <a:r>
              <a:rPr lang="it-IT" sz="1400" u="sng" smtClean="0">
                <a:cs typeface="Arial" charset="0"/>
              </a:rPr>
              <a:t>opportunità</a:t>
            </a:r>
            <a:r>
              <a:rPr lang="it-IT" sz="1400" smtClean="0">
                <a:cs typeface="Arial" charset="0"/>
              </a:rPr>
              <a:t> (Vs protezione sociale) attraverso misure sensibili alle differenze.</a:t>
            </a:r>
            <a:r>
              <a:rPr lang="it-IT" sz="1200" i="1" smtClean="0">
                <a:cs typeface="Arial" charset="0"/>
              </a:rPr>
              <a:t> (Wood, P., 2010; Meer, N. &amp; Modood, T., 2011; Kymlicka, 2012)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3327" anchor="ctr">
            <a:spAutoFit/>
          </a:bodyPr>
          <a:lstStyle/>
          <a:p>
            <a:pPr algn="ctr"/>
            <a:endParaRPr lang="it-IT" sz="2400" b="1" u="sng"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1198563"/>
            <a:ext cx="11522075" cy="790575"/>
          </a:xfrm>
        </p:spPr>
        <p:txBody>
          <a:bodyPr anchor="t"/>
          <a:lstStyle/>
          <a:p>
            <a:pPr marL="266700" indent="-266700">
              <a:lnSpc>
                <a:spcPct val="85000"/>
              </a:lnSpc>
            </a:pPr>
            <a:r>
              <a:rPr lang="it-IT" sz="3600" smtClean="0">
                <a:solidFill>
                  <a:srgbClr val="0D0E53"/>
                </a:solidFill>
              </a:rPr>
              <a:t>Le nuove dimensioni della diversità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813" y="1989138"/>
            <a:ext cx="10655300" cy="4392612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800" smtClean="0"/>
              <a:t>Quando parliamo di gruppi target dobbiamo includere più </a:t>
            </a:r>
            <a:r>
              <a:rPr lang="it-IT" sz="1800" b="1" smtClean="0"/>
              <a:t>dimensioni della diversità</a:t>
            </a:r>
            <a:r>
              <a:rPr lang="it-IT" sz="1800" smtClean="0"/>
              <a:t>: nel caso dei migranti, dobbiamo considerare non solo paese d’origine e/o etnicità, ma anche status d’immigrazione, grado di accesso ai diritti, durata della residenza, genere, età, e stato socioeconomico.</a:t>
            </a:r>
            <a:r>
              <a:rPr lang="it-IT" sz="1600" i="1" smtClean="0"/>
              <a:t>(Marmot et al., 2010; Jayaweera, 2010)</a:t>
            </a:r>
          </a:p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800" smtClean="0"/>
              <a:t>Si deve prendere in esame l’intersezione di forme </a:t>
            </a:r>
            <a:r>
              <a:rPr lang="it-IT" sz="1800" b="1" smtClean="0"/>
              <a:t>multiple</a:t>
            </a:r>
            <a:r>
              <a:rPr lang="it-IT" sz="1800" smtClean="0"/>
              <a:t> di </a:t>
            </a:r>
            <a:r>
              <a:rPr lang="it-IT" sz="1800" b="1" smtClean="0"/>
              <a:t>discriminazione</a:t>
            </a:r>
            <a:r>
              <a:rPr lang="it-IT" sz="1800" smtClean="0"/>
              <a:t>, ed i fattori che le hanno determinate </a:t>
            </a:r>
            <a:r>
              <a:rPr lang="it-IT" sz="1600" i="1" smtClean="0"/>
              <a:t>(FRA, European Union Agency of Fundamental Rights, 2013)</a:t>
            </a:r>
          </a:p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800" b="1" smtClean="0">
                <a:cs typeface="Arial" charset="0"/>
              </a:rPr>
              <a:t>Intersezionalità</a:t>
            </a:r>
            <a:r>
              <a:rPr lang="it-IT" sz="1800" smtClean="0">
                <a:cs typeface="Arial" charset="0"/>
              </a:rPr>
              <a:t> (teoria femminista). Si deve comprendere come il genere, cultura, classe sociale, disabilità e altri aspetti dell’identità interagiscono sui più livelli spesso simultaneamente determinando </a:t>
            </a:r>
            <a:r>
              <a:rPr lang="it-IT" sz="1800" u="sng" smtClean="0">
                <a:cs typeface="Arial" charset="0"/>
              </a:rPr>
              <a:t>diseguaglianze</a:t>
            </a:r>
            <a:r>
              <a:rPr lang="it-IT" sz="1800" smtClean="0">
                <a:cs typeface="Arial" charset="0"/>
              </a:rPr>
              <a:t> sociali in modo sistematico. </a:t>
            </a:r>
            <a:r>
              <a:rPr lang="it-IT" sz="1600" i="1" smtClean="0">
                <a:cs typeface="Arial" charset="0"/>
              </a:rPr>
              <a:t>(Yuval-Davis, 2006) </a:t>
            </a:r>
            <a:r>
              <a:rPr lang="it-IT" sz="1800" smtClean="0">
                <a:cs typeface="Arial" charset="0"/>
              </a:rPr>
              <a:t>  </a:t>
            </a:r>
          </a:p>
        </p:txBody>
      </p:sp>
      <p:sp>
        <p:nvSpPr>
          <p:cNvPr id="20483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3327" anchor="ctr">
            <a:spAutoFit/>
          </a:bodyPr>
          <a:lstStyle/>
          <a:p>
            <a:pPr algn="ctr"/>
            <a:endParaRPr lang="it-IT" sz="2400" b="1" u="sng"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4963" y="1198563"/>
            <a:ext cx="11522075" cy="790575"/>
          </a:xfrm>
        </p:spPr>
        <p:txBody>
          <a:bodyPr anchor="t"/>
          <a:lstStyle/>
          <a:p>
            <a:pPr marL="266700" indent="-266700">
              <a:lnSpc>
                <a:spcPct val="85000"/>
              </a:lnSpc>
            </a:pPr>
            <a:r>
              <a:rPr lang="it-IT" sz="3200" smtClean="0">
                <a:solidFill>
                  <a:srgbClr val="0D0E53"/>
                </a:solidFill>
              </a:rPr>
              <a:t>Come rispondere alla diversità nei servizi sanitarie e sociali?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2813" y="2132013"/>
            <a:ext cx="10655300" cy="4392612"/>
          </a:xfrm>
        </p:spPr>
        <p:txBody>
          <a:bodyPr/>
          <a:lstStyle/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None/>
            </a:pPr>
            <a:r>
              <a:rPr lang="it-IT" sz="1400" b="1" smtClean="0"/>
              <a:t>QUALI GRUPPI TARGET?</a:t>
            </a:r>
          </a:p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smtClean="0"/>
              <a:t>Non solo immigrati e minoranze etniche ma tutti i gruppi socialmente esclusi e vulnerabili a rischio di disuguaglianze in salute e nell’assistenza.</a:t>
            </a:r>
          </a:p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None/>
            </a:pPr>
            <a:r>
              <a:rPr lang="it-IT" sz="1400" b="1" smtClean="0"/>
              <a:t>QUALE DIMENSIONE DELLA DIVERSTÀ?</a:t>
            </a:r>
          </a:p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smtClean="0"/>
              <a:t>Non solo diversità culturale, linguistica o sociale, ma l’intersezione dinamica di quelle variabili che possono sfociare in emarginazione, esclusione e iniquità</a:t>
            </a:r>
            <a:endParaRPr lang="it-IT" sz="1200" i="1" smtClean="0"/>
          </a:p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None/>
            </a:pPr>
            <a:r>
              <a:rPr lang="it-IT" sz="1400" b="1" smtClean="0"/>
              <a:t>QUALE MODALITÀ ASSISTENZIALE?</a:t>
            </a:r>
          </a:p>
          <a:p>
            <a:pPr>
              <a:spcBef>
                <a:spcPts val="1400"/>
              </a:spcBef>
              <a:spcAft>
                <a:spcPct val="40000"/>
              </a:spcAft>
              <a:buClr>
                <a:srgbClr val="508288"/>
              </a:buClr>
              <a:buFont typeface="Wingdings" pitchFamily="2" charset="2"/>
              <a:buChar char="n"/>
            </a:pPr>
            <a:r>
              <a:rPr lang="it-IT" sz="1400" smtClean="0">
                <a:cs typeface="Arial" charset="0"/>
              </a:rPr>
              <a:t>Un’efficace risposta alla diversità non può basarsi su interventi indirizzati solo a singoli gruppi target (immigrati, Rom, persone disabili, ecc.), bensì deve affrontare tutti quei fattori che interagendo mettono a rischio le persone di esclusione e disuguaglianze (es. donna immigrata di origine araba divorziata; bambino figlio di genitori immigrati irregolari;…). </a:t>
            </a: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tIns="33327" anchor="ctr">
            <a:spAutoFit/>
          </a:bodyPr>
          <a:lstStyle/>
          <a:p>
            <a:pPr algn="ctr"/>
            <a:endParaRPr lang="it-IT" sz="2400" b="1" u="sng"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268413"/>
            <a:ext cx="10972800" cy="504825"/>
          </a:xfrm>
        </p:spPr>
        <p:txBody>
          <a:bodyPr/>
          <a:lstStyle/>
          <a:p>
            <a:r>
              <a:rPr lang="it-IT" sz="3200" smtClean="0">
                <a:solidFill>
                  <a:srgbClr val="0D0E53"/>
                </a:solidFill>
              </a:rPr>
              <a:t>Diversità e centralità del paziente</a:t>
            </a:r>
          </a:p>
        </p:txBody>
      </p:sp>
      <p:graphicFrame>
        <p:nvGraphicFramePr>
          <p:cNvPr id="21507" name="Group 3"/>
          <p:cNvGraphicFramePr>
            <a:graphicFrameLocks noGrp="1"/>
          </p:cNvGraphicFramePr>
          <p:nvPr>
            <p:ph idx="1"/>
          </p:nvPr>
        </p:nvGraphicFramePr>
        <p:xfrm>
          <a:off x="623888" y="2060575"/>
          <a:ext cx="10972800" cy="4354513"/>
        </p:xfrm>
        <a:graphic>
          <a:graphicData uri="http://schemas.openxmlformats.org/drawingml/2006/table">
            <a:tbl>
              <a:tblPr/>
              <a:tblGrid>
                <a:gridCol w="2489200"/>
                <a:gridCol w="8483600"/>
              </a:tblGrid>
              <a:tr h="822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Fra glialtri</a:t>
                      </a:r>
                      <a:b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</a:b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Balint 1969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“assistenza centrata sull’individuo”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ogni paziente </a:t>
                      </a:r>
                      <a:r>
                        <a:rPr kumimoji="0" lang="it-IT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“deve essere visto come un essere unico.”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57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Fra glialtri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Lipkin et al. 1984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4625" marR="0" lvl="0" indent="-1746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“assistenza centrata-sul-paziente”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 tengono in considerazione le dimensioni psicosociali della malattia (approccio bio-psico-sociale)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il paziente deve essere considerato un essere unico con la propria storia da raccontare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 ricerca un rapporto di fiducia.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 chiariscono le preoccupazioni del paziente</a:t>
                      </a:r>
                    </a:p>
                    <a:p>
                      <a:pPr marL="174625" marR="0" lvl="0" indent="-174625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Si creano le basi per una relazione efficace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Fra glialtri McWhinney et al. 1989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“Approccio centrato sulla persona”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charset="0"/>
                        <a:buNone/>
                        <a:tabLst/>
                      </a:pPr>
                      <a:r>
                        <a:rPr kumimoji="0" lang="it-IT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“il medico cerca di entrare nel mondo del paziente, per vedere la malattia con gli occhi del paziente.”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95250" y="1125538"/>
            <a:ext cx="11952288" cy="719137"/>
          </a:xfrm>
        </p:spPr>
        <p:txBody>
          <a:bodyPr/>
          <a:lstStyle/>
          <a:p>
            <a:r>
              <a:rPr lang="it-IT" sz="2800" smtClean="0">
                <a:solidFill>
                  <a:srgbClr val="0D0E53"/>
                </a:solidFill>
              </a:rPr>
              <a:t>Centralità del paziente: </a:t>
            </a:r>
            <a:br>
              <a:rPr lang="it-IT" sz="2800" smtClean="0">
                <a:solidFill>
                  <a:srgbClr val="0D0E53"/>
                </a:solidFill>
              </a:rPr>
            </a:br>
            <a:r>
              <a:rPr lang="it-IT" sz="2800" smtClean="0">
                <a:solidFill>
                  <a:srgbClr val="0D0E53"/>
                </a:solidFill>
              </a:rPr>
              <a:t>nella relazione medico-paziente e nell’organizzazione</a:t>
            </a:r>
          </a:p>
        </p:txBody>
      </p:sp>
      <p:sp>
        <p:nvSpPr>
          <p:cNvPr id="22531" name="Oval 3"/>
          <p:cNvSpPr>
            <a:spLocks noChangeArrowheads="1"/>
          </p:cNvSpPr>
          <p:nvPr/>
        </p:nvSpPr>
        <p:spPr bwMode="auto">
          <a:xfrm>
            <a:off x="3535363" y="2786063"/>
            <a:ext cx="4873625" cy="3656012"/>
          </a:xfrm>
          <a:prstGeom prst="ellipse">
            <a:avLst/>
          </a:prstGeom>
          <a:solidFill>
            <a:srgbClr val="00CC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marL="342900" indent="-342900" algn="ctr"/>
            <a:endParaRPr lang="it-IT">
              <a:ea typeface="MS PGothic"/>
              <a:cs typeface="MS PGothic"/>
            </a:endParaRPr>
          </a:p>
        </p:txBody>
      </p:sp>
      <p:sp>
        <p:nvSpPr>
          <p:cNvPr id="22532" name="Oval 4"/>
          <p:cNvSpPr>
            <a:spLocks noChangeArrowheads="1"/>
          </p:cNvSpPr>
          <p:nvPr/>
        </p:nvSpPr>
        <p:spPr bwMode="auto">
          <a:xfrm>
            <a:off x="4287838" y="3938588"/>
            <a:ext cx="3352800" cy="2514600"/>
          </a:xfrm>
          <a:prstGeom prst="ellipse">
            <a:avLst/>
          </a:prstGeom>
          <a:solidFill>
            <a:srgbClr val="0000FF">
              <a:alpha val="50195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it-IT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3135313" y="3373438"/>
            <a:ext cx="1641475" cy="339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>
            <a:off x="6704013" y="3587750"/>
            <a:ext cx="1574800" cy="1004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it-IT"/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789488" y="3005138"/>
            <a:ext cx="2562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Sistemi sanitari centrati sul paziente</a:t>
            </a: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4919663" y="4611688"/>
            <a:ext cx="2073275" cy="90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8638" tIns="39319" rIns="78638" bIns="39319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it-IT">
                <a:ea typeface="MS PGothic"/>
                <a:cs typeface="MS PGothic"/>
              </a:rPr>
              <a:t>Interazioni centrate sul paziente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233363" y="1916113"/>
            <a:ext cx="62325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sng">
                <a:ea typeface="MS PGothic"/>
                <a:cs typeface="MS PGothic"/>
              </a:rPr>
              <a:t>Nelle organizzazioni sanitarie</a:t>
            </a:r>
          </a:p>
          <a:p>
            <a:r>
              <a:rPr lang="it-IT">
                <a:ea typeface="MS PGothic"/>
                <a:cs typeface="MS PGothic"/>
              </a:rPr>
              <a:t>Servizi rispondenti ai bisogni </a:t>
            </a:r>
            <a:br>
              <a:rPr lang="it-IT">
                <a:ea typeface="MS PGothic"/>
                <a:cs typeface="MS PGothic"/>
              </a:rPr>
            </a:br>
            <a:r>
              <a:rPr lang="it-IT">
                <a:ea typeface="MS PGothic"/>
                <a:cs typeface="MS PGothic"/>
              </a:rPr>
              <a:t>e preferenze del paziente: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228600" y="3024188"/>
            <a:ext cx="3084513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Coordinati/  integrati/     continui</a:t>
            </a:r>
          </a:p>
          <a:p>
            <a:pPr marL="228600" indent="-228600">
              <a:buFontTx/>
              <a:buChar char="•"/>
            </a:pPr>
            <a:endParaRPr lang="it-IT" sz="1600">
              <a:ea typeface="MS PGothic"/>
              <a:cs typeface="MS PGothic"/>
            </a:endParaRPr>
          </a:p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Adeguati/</a:t>
            </a:r>
          </a:p>
          <a:p>
            <a:pPr marL="228600" indent="-228600"/>
            <a:r>
              <a:rPr lang="it-IT" sz="1600">
                <a:ea typeface="MS PGothic"/>
                <a:cs typeface="MS PGothic"/>
              </a:rPr>
              <a:t>	facilmente accessibili</a:t>
            </a:r>
          </a:p>
          <a:p>
            <a:pPr marL="228600" indent="-228600">
              <a:buFontTx/>
              <a:buChar char="•"/>
            </a:pPr>
            <a:endParaRPr lang="it-IT" sz="1600">
              <a:ea typeface="MS PGothic"/>
              <a:cs typeface="MS PGothic"/>
            </a:endParaRPr>
          </a:p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orientati alla promozione della salute e all’accoglienza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577013" y="1982788"/>
            <a:ext cx="54800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b="1" u="sng">
                <a:ea typeface="MS PGothic"/>
                <a:cs typeface="MS PGothic"/>
              </a:rPr>
              <a:t>Nella comunicazione interpersonale</a:t>
            </a:r>
            <a:endParaRPr lang="it-IT" u="sng">
              <a:ea typeface="MS PGothic"/>
              <a:cs typeface="MS PGothic"/>
            </a:endParaRP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8240713" y="3570288"/>
            <a:ext cx="3875087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Usa il modello bio-psico-sociale</a:t>
            </a:r>
          </a:p>
          <a:p>
            <a:pPr marL="228600" indent="-228600">
              <a:buFontTx/>
              <a:buChar char="•"/>
            </a:pPr>
            <a:endParaRPr lang="it-IT" sz="1600">
              <a:ea typeface="MS PGothic"/>
              <a:cs typeface="MS PGothic"/>
            </a:endParaRPr>
          </a:p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Vede il paziente come una persona (mente/corpo)</a:t>
            </a:r>
          </a:p>
          <a:p>
            <a:pPr marL="228600" indent="-228600">
              <a:buFontTx/>
              <a:buChar char="•"/>
            </a:pPr>
            <a:endParaRPr lang="it-IT" sz="1600">
              <a:ea typeface="MS PGothic"/>
              <a:cs typeface="MS PGothic"/>
            </a:endParaRPr>
          </a:p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condivide potere e responsabilità</a:t>
            </a:r>
          </a:p>
          <a:p>
            <a:pPr marL="228600" indent="-228600">
              <a:buFontTx/>
              <a:buChar char="•"/>
            </a:pPr>
            <a:endParaRPr lang="it-IT" sz="1600">
              <a:ea typeface="MS PGothic"/>
              <a:cs typeface="MS PGothic"/>
            </a:endParaRPr>
          </a:p>
          <a:p>
            <a:pPr marL="228600" indent="-228600">
              <a:buFontTx/>
              <a:buChar char="•"/>
            </a:pPr>
            <a:r>
              <a:rPr lang="it-IT" sz="1600">
                <a:ea typeface="MS PGothic"/>
                <a:cs typeface="MS PGothic"/>
              </a:rPr>
              <a:t>Costruisce una relazione efficace </a:t>
            </a:r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8221663" y="2565400"/>
            <a:ext cx="3648075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>
                <a:ea typeface="MS PGothic"/>
                <a:cs typeface="MS PGothic"/>
              </a:rPr>
              <a:t>L’operatore considera il </a:t>
            </a:r>
          </a:p>
          <a:p>
            <a:r>
              <a:rPr lang="it-IT">
                <a:ea typeface="MS PGothic"/>
                <a:cs typeface="MS PGothic"/>
              </a:rPr>
              <a:t>paziente come un essere</a:t>
            </a:r>
            <a:br>
              <a:rPr lang="it-IT">
                <a:ea typeface="MS PGothic"/>
                <a:cs typeface="MS PGothic"/>
              </a:rPr>
            </a:br>
            <a:r>
              <a:rPr lang="it-IT">
                <a:ea typeface="MS PGothic"/>
                <a:cs typeface="MS PGothic"/>
              </a:rPr>
              <a:t>umano unico</a:t>
            </a:r>
            <a:endParaRPr lang="it-IT" b="1">
              <a:ea typeface="MS PGothic"/>
              <a:cs typeface="MS PGothic"/>
            </a:endParaRPr>
          </a:p>
        </p:txBody>
      </p:sp>
      <p:sp>
        <p:nvSpPr>
          <p:cNvPr id="23565" name="CuadroTexto 5"/>
          <p:cNvSpPr txBox="1">
            <a:spLocks noChangeArrowheads="1"/>
          </p:cNvSpPr>
          <p:nvPr/>
        </p:nvSpPr>
        <p:spPr bwMode="auto">
          <a:xfrm>
            <a:off x="241300" y="6583363"/>
            <a:ext cx="119507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hangingPunct="0">
              <a:buSzPct val="100000"/>
            </a:pPr>
            <a:r>
              <a:rPr lang="es-ES" sz="1200" i="1">
                <a:solidFill>
                  <a:srgbClr val="606060"/>
                </a:solidFill>
                <a:latin typeface="Arial Narrow" pitchFamily="34" charset="0"/>
                <a:ea typeface="MS PGothic"/>
                <a:cs typeface="MS PGothic"/>
              </a:rPr>
              <a:t>Beach et al. 2006; </a:t>
            </a:r>
            <a:endParaRPr lang="es-ES" sz="1100">
              <a:solidFill>
                <a:srgbClr val="606060"/>
              </a:solidFill>
              <a:latin typeface="Arial Narrow" pitchFamily="34" charset="0"/>
              <a:ea typeface="MS PGothic"/>
              <a:cs typeface="MS P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2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5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animBg="1"/>
      <p:bldP spid="22532" grpId="0" animBg="1"/>
      <p:bldP spid="22533" grpId="0" animBg="1"/>
      <p:bldP spid="22534" grpId="0" animBg="1"/>
      <p:bldP spid="22535" grpId="0"/>
      <p:bldP spid="22536" grpId="0"/>
      <p:bldP spid="22537" grpId="0"/>
      <p:bldP spid="22538" grpId="0"/>
      <p:bldP spid="22539" grpId="0"/>
      <p:bldP spid="22540" grpId="0"/>
      <p:bldP spid="22541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1701</Words>
  <Application>Microsoft Office PowerPoint</Application>
  <PresentationFormat>Personalizzato</PresentationFormat>
  <Paragraphs>299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3" baseType="lpstr">
      <vt:lpstr>Tema de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Cambiamenti di contesto per le politiche sanitarie e di welfare</vt:lpstr>
      <vt:lpstr>Le nuove dimensioni della diversità </vt:lpstr>
      <vt:lpstr>Come rispondere alla diversità nei servizi sanitarie e sociali?</vt:lpstr>
      <vt:lpstr>Diversità e centralità del paziente</vt:lpstr>
      <vt:lpstr>Centralità del paziente:  nella relazione medico-paziente e nell’organizzazione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Competenza culturale individuale e organizzativa</vt:lpstr>
      <vt:lpstr>Centralità del paziente e competenza culturale come parte integrante della qualità nei servizi sanitari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Olga Leralta Piñan</dc:creator>
  <cp:lastModifiedBy>Riboldi Benedetta</cp:lastModifiedBy>
  <cp:revision>6</cp:revision>
  <dcterms:created xsi:type="dcterms:W3CDTF">2015-09-28T09:19:12Z</dcterms:created>
  <dcterms:modified xsi:type="dcterms:W3CDTF">2016-11-02T12:20:23Z</dcterms:modified>
</cp:coreProperties>
</file>