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57" r:id="rId32"/>
  </p:sldIdLst>
  <p:sldSz cx="12192000" cy="6858000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4FED3E6-C817-4F15-9D8A-1F0BE15B75B2}" type="datetimeFigureOut">
              <a:rPr lang="it-IT"/>
              <a:pPr/>
              <a:t>02/11/2016</a:t>
            </a:fld>
            <a:endParaRPr lang="it-IT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98BA48A-2FB3-4AEA-8F22-38A16E92FDC6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3769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17412" name="Marcador de número de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9D06D58-E371-496E-AE56-E13ED144C0CE}" type="slidenum">
              <a:rPr lang="es-ES" altLang="es-ES" sz="1200">
                <a:ea typeface="MS PGothic" charset="-128"/>
              </a:rPr>
              <a:pPr algn="r"/>
              <a:t>2</a:t>
            </a:fld>
            <a:endParaRPr lang="it-IT" altLang="es-ES" sz="1200">
              <a:ea typeface="MS PGothic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86200" y="8683625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637" tIns="47819" rIns="95637" bIns="47819" anchor="b"/>
          <a:lstStyle/>
          <a:p>
            <a:pPr algn="r" defTabSz="4699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955675" algn="l"/>
                <a:tab pos="1912938" algn="l"/>
                <a:tab pos="2868613" algn="l"/>
                <a:tab pos="3825875" algn="l"/>
                <a:tab pos="4781550" algn="l"/>
                <a:tab pos="5738813" algn="l"/>
                <a:tab pos="6694488" algn="l"/>
                <a:tab pos="7651750" algn="l"/>
                <a:tab pos="8607425" algn="l"/>
                <a:tab pos="9563100" algn="l"/>
                <a:tab pos="10520363" algn="l"/>
              </a:tabLst>
            </a:pPr>
            <a:fld id="{FCEA566C-BE14-41F8-916C-E1C3743D95F4}" type="slidenum">
              <a:rPr lang="de-DE" sz="1300" b="1" u="sng">
                <a:solidFill>
                  <a:srgbClr val="000000"/>
                </a:solidFill>
                <a:latin typeface="Times New Roman" pitchFamily="18" charset="0"/>
                <a:ea typeface="MS PGothic" charset="-128"/>
              </a:rPr>
              <a:pPr algn="r" defTabSz="46990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955675" algn="l"/>
                  <a:tab pos="1912938" algn="l"/>
                  <a:tab pos="2868613" algn="l"/>
                  <a:tab pos="3825875" algn="l"/>
                  <a:tab pos="4781550" algn="l"/>
                  <a:tab pos="5738813" algn="l"/>
                  <a:tab pos="6694488" algn="l"/>
                  <a:tab pos="7651750" algn="l"/>
                  <a:tab pos="8607425" algn="l"/>
                  <a:tab pos="9563100" algn="l"/>
                  <a:tab pos="10520363" algn="l"/>
                </a:tabLst>
              </a:pPr>
              <a:t>4</a:t>
            </a:fld>
            <a:endParaRPr lang="de-DE" sz="1300" b="1" u="sng">
              <a:solidFill>
                <a:srgbClr val="000000"/>
              </a:solidFill>
              <a:latin typeface="Times New Roman" pitchFamily="18" charset="0"/>
              <a:ea typeface="MS PGothic" charset="-128"/>
            </a:endParaRPr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3886200" y="8683625"/>
            <a:ext cx="2970213" cy="458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637" tIns="47819" rIns="95637" bIns="47819" anchor="b"/>
          <a:lstStyle/>
          <a:p>
            <a:pPr algn="r" defTabSz="4699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955675" algn="l"/>
                <a:tab pos="1912938" algn="l"/>
                <a:tab pos="2868613" algn="l"/>
                <a:tab pos="3825875" algn="l"/>
                <a:tab pos="4781550" algn="l"/>
                <a:tab pos="5738813" algn="l"/>
                <a:tab pos="6694488" algn="l"/>
                <a:tab pos="7651750" algn="l"/>
                <a:tab pos="8607425" algn="l"/>
                <a:tab pos="9563100" algn="l"/>
                <a:tab pos="10520363" algn="l"/>
              </a:tabLst>
            </a:pPr>
            <a:fld id="{D67E2E3F-5A34-41E9-BC6B-2FD50608CB72}" type="slidenum">
              <a:rPr lang="de-DE" sz="1300" b="1" u="sng">
                <a:solidFill>
                  <a:srgbClr val="000000"/>
                </a:solidFill>
                <a:latin typeface="Times New Roman" pitchFamily="18" charset="0"/>
                <a:ea typeface="MS PGothic" charset="-128"/>
              </a:rPr>
              <a:pPr algn="r" defTabSz="46990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955675" algn="l"/>
                  <a:tab pos="1912938" algn="l"/>
                  <a:tab pos="2868613" algn="l"/>
                  <a:tab pos="3825875" algn="l"/>
                  <a:tab pos="4781550" algn="l"/>
                  <a:tab pos="5738813" algn="l"/>
                  <a:tab pos="6694488" algn="l"/>
                  <a:tab pos="7651750" algn="l"/>
                  <a:tab pos="8607425" algn="l"/>
                  <a:tab pos="9563100" algn="l"/>
                  <a:tab pos="10520363" algn="l"/>
                </a:tabLst>
              </a:pPr>
              <a:t>4</a:t>
            </a:fld>
            <a:endParaRPr lang="de-DE" sz="1300" b="1" u="sng">
              <a:solidFill>
                <a:srgbClr val="000000"/>
              </a:solidFill>
              <a:latin typeface="Times New Roman" pitchFamily="18" charset="0"/>
              <a:ea typeface="MS PGothic" charset="-128"/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2278063" y="687388"/>
            <a:ext cx="2306637" cy="3425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5637" tIns="47819" rIns="95637" bIns="47819" anchor="ctr"/>
          <a:lstStyle/>
          <a:p>
            <a:pPr defTabSz="955675">
              <a:spcBef>
                <a:spcPts val="4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sz="1900" b="1" u="sng">
              <a:solidFill>
                <a:schemeClr val="bg1"/>
              </a:solidFill>
              <a:ea typeface="MS PGothic" charset="-128"/>
            </a:endParaRPr>
          </a:p>
        </p:txBody>
      </p:sp>
      <p:sp>
        <p:nvSpPr>
          <p:cNvPr id="20485" name="Text Box 4"/>
          <p:cNvSpPr>
            <a:spLocks noGrp="1" noChangeArrowheads="1"/>
          </p:cNvSpPr>
          <p:nvPr>
            <p:ph type="body"/>
          </p:nvPr>
        </p:nvSpPr>
        <p:spPr>
          <a:xfrm>
            <a:off x="792163" y="4343400"/>
            <a:ext cx="5800725" cy="4111625"/>
          </a:xfrm>
        </p:spPr>
        <p:txBody>
          <a:bodyPr lIns="95637" tIns="47819" rIns="95637" bIns="47819"/>
          <a:lstStyle/>
          <a:p>
            <a:pPr marL="228600" indent="-228600" algn="just" defTabSz="449263">
              <a:spcBef>
                <a:spcPts val="375"/>
              </a:spcBef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it-IT" sz="1000">
                <a:latin typeface="Comic Sans MS" pitchFamily="66" charset="0"/>
                <a:cs typeface="Arial" charset="0"/>
              </a:rPr>
              <a:t>Dall’analisi comparata dei bisogni espressi dai pazienti immigrati e dal personale sanitario dei 12 ospedali europei aderenti al progetto sono state individuate tre aree prioritarie su cui intervenire con azioni specifiche:</a:t>
            </a:r>
          </a:p>
          <a:p>
            <a:pPr marL="228600" indent="-228600" algn="just" defTabSz="449263">
              <a:spcBef>
                <a:spcPts val="375"/>
              </a:spcBef>
              <a:buFont typeface="Comic Sans MS" pitchFamily="66" charset="0"/>
              <a:buChar char="•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it-IT" sz="1000">
                <a:latin typeface="Comic Sans MS" pitchFamily="66" charset="0"/>
                <a:cs typeface="Times New Roman" pitchFamily="18" charset="0"/>
              </a:rPr>
              <a:t>L’area della comunicazione e della mediazione linguistica</a:t>
            </a:r>
          </a:p>
          <a:p>
            <a:pPr marL="228600" indent="-228600" algn="just" defTabSz="449263">
              <a:spcBef>
                <a:spcPts val="375"/>
              </a:spcBef>
              <a:buFont typeface="Comic Sans MS" pitchFamily="66" charset="0"/>
              <a:buChar char="•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it-IT" sz="1000">
                <a:latin typeface="Comic Sans MS" pitchFamily="66" charset="0"/>
                <a:cs typeface="Times New Roman" pitchFamily="18" charset="0"/>
              </a:rPr>
              <a:t>L’area dell’empowerment e della health literacy</a:t>
            </a:r>
          </a:p>
          <a:p>
            <a:pPr marL="228600" indent="-228600" algn="just" defTabSz="449263">
              <a:spcBef>
                <a:spcPts val="375"/>
              </a:spcBef>
              <a:buFont typeface="Comic Sans MS" pitchFamily="66" charset="0"/>
              <a:buChar char="•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it-IT" sz="1000">
                <a:latin typeface="Comic Sans MS" pitchFamily="66" charset="0"/>
                <a:cs typeface="Times New Roman" pitchFamily="18" charset="0"/>
              </a:rPr>
              <a:t>L’area della competenza culturale </a:t>
            </a:r>
          </a:p>
          <a:p>
            <a:pPr marL="228600" indent="-228600" algn="just" defTabSz="449263">
              <a:spcBef>
                <a:spcPts val="338"/>
              </a:spcBef>
              <a:buFont typeface="Comic Sans MS" pitchFamily="66" charset="0"/>
              <a:buAutoNum type="arabicPeriod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it-IT" sz="900">
                <a:latin typeface="Comic Sans MS" pitchFamily="66" charset="0"/>
                <a:cs typeface="Times New Roman" pitchFamily="18" charset="0"/>
              </a:rPr>
              <a:t>La comunicazione gioca più di ogni altra cosa un ruolo cruciale nell’erogazione di prestazioni sanitarie.  Barriere di tipo linguistico non solo producono effetti avversi sull’accessibilità e sull’uso dei servizi, ma anche sulla qualità delle cure, sulla soddisfazione del paziente e sui risultati di salute.  La mancanza di una lingua comune fra paziente e operatore sanitario può portare a errori di tipo diagnostico e a trattamenti inappropriati.</a:t>
            </a:r>
          </a:p>
          <a:p>
            <a:pPr marL="228600" indent="-228600" algn="just" defTabSz="449263">
              <a:spcBef>
                <a:spcPts val="338"/>
              </a:spcBef>
              <a:buFont typeface="Comic Sans MS" pitchFamily="66" charset="0"/>
              <a:buAutoNum type="arabicPeriod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it-IT" sz="900">
                <a:latin typeface="Comic Sans MS" pitchFamily="66" charset="0"/>
                <a:cs typeface="Times New Roman" pitchFamily="18" charset="0"/>
              </a:rPr>
              <a:t>L’educazione del paziente ci consente di fare un ulteriore passo avanti, nella direzione del miglioramento della “health literacy” del paziente immigrato. Lo scopo è di rendere i pazienti più autonomi e di metterli in grado di utilizzare in modo appropriato i servizi, di partecipare attivamente ai processi di cura, di gestire in modo adeguato la propria malattia e di condurre stili di vita sani.</a:t>
            </a:r>
          </a:p>
          <a:p>
            <a:pPr marL="228600" indent="-228600" algn="just" defTabSz="449263">
              <a:spcBef>
                <a:spcPts val="338"/>
              </a:spcBef>
              <a:buFont typeface="Comic Sans MS" pitchFamily="66" charset="0"/>
              <a:buAutoNum type="arabicPeriod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it-IT" sz="900">
                <a:latin typeface="Comic Sans MS" pitchFamily="66" charset="0"/>
                <a:cs typeface="Arial" charset="0"/>
              </a:rPr>
              <a:t>La cultura e l’etnia di appartenenza creano specifici modelli di credenze e di percezioni sul significato di salute e di malattia che influenzano il modo in cui i sintomi vengono riconosciuti e interpretati ed hanno un impatto diretto sui tempi e le modalità d’accesso ai servizi sanitari. Acquisire competenze culturali significa avere la capacità di agire efficacemente come professionista e come organizzazione all’interno di un contesto di credenze, comportamenti e bisogni presentati dagli utenti stranieri e dalle loro comunità. Ciò significa, da un lato, essere in grado di rispondere in modo appropriato e non discriminatorio ai bisogni dei pazienti immigrati e, dall’altro, contribuire a garantire l’efficacia e l’efficienza delle cure, riducendo il numero di errori clinici, di esami diagnostici non necessari e l’uso improprio dei servizi.</a:t>
            </a:r>
          </a:p>
          <a:p>
            <a:pPr marL="228600" indent="-228600" algn="just" defTabSz="449263">
              <a:spcBef>
                <a:spcPts val="338"/>
              </a:spcBef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it-IT" sz="900">
              <a:latin typeface="Comic Sans MS" pitchFamily="66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72000" cy="3429000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1625"/>
          </a:xfrm>
        </p:spPr>
        <p:txBody>
          <a:bodyPr lIns="95630" tIns="47815" rIns="95630" bIns="47815"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886200" y="8683625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637" tIns="47819" rIns="95637" bIns="47819" anchor="b"/>
          <a:lstStyle/>
          <a:p>
            <a:pPr algn="r" defTabSz="4699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955675" algn="l"/>
                <a:tab pos="1912938" algn="l"/>
                <a:tab pos="2868613" algn="l"/>
                <a:tab pos="3825875" algn="l"/>
                <a:tab pos="4781550" algn="l"/>
                <a:tab pos="5738813" algn="l"/>
                <a:tab pos="6694488" algn="l"/>
                <a:tab pos="7651750" algn="l"/>
                <a:tab pos="8607425" algn="l"/>
                <a:tab pos="9563100" algn="l"/>
                <a:tab pos="10520363" algn="l"/>
              </a:tabLst>
            </a:pPr>
            <a:fld id="{EFE76F32-DCF8-4455-8601-79EC0073BB3A}" type="slidenum">
              <a:rPr lang="de-DE" sz="1300" b="1" u="sng">
                <a:solidFill>
                  <a:srgbClr val="000000"/>
                </a:solidFill>
                <a:latin typeface="Times New Roman" pitchFamily="18" charset="0"/>
                <a:ea typeface="MS PGothic" charset="-128"/>
              </a:rPr>
              <a:pPr algn="r" defTabSz="46990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955675" algn="l"/>
                  <a:tab pos="1912938" algn="l"/>
                  <a:tab pos="2868613" algn="l"/>
                  <a:tab pos="3825875" algn="l"/>
                  <a:tab pos="4781550" algn="l"/>
                  <a:tab pos="5738813" algn="l"/>
                  <a:tab pos="6694488" algn="l"/>
                  <a:tab pos="7651750" algn="l"/>
                  <a:tab pos="8607425" algn="l"/>
                  <a:tab pos="9563100" algn="l"/>
                  <a:tab pos="10520363" algn="l"/>
                </a:tabLst>
              </a:pPr>
              <a:t>23</a:t>
            </a:fld>
            <a:endParaRPr lang="de-DE" sz="1300" b="1" u="sng">
              <a:solidFill>
                <a:srgbClr val="000000"/>
              </a:solidFill>
              <a:latin typeface="Times New Roman" pitchFamily="18" charset="0"/>
              <a:ea typeface="MS PGothic" charset="-128"/>
            </a:endParaRPr>
          </a:p>
        </p:txBody>
      </p:sp>
      <p:sp>
        <p:nvSpPr>
          <p:cNvPr id="41987" name="Rectangle 7"/>
          <p:cNvSpPr txBox="1">
            <a:spLocks noGrp="1" noChangeArrowheads="1"/>
          </p:cNvSpPr>
          <p:nvPr/>
        </p:nvSpPr>
        <p:spPr bwMode="auto">
          <a:xfrm>
            <a:off x="3886200" y="8683625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615" tIns="47807" rIns="95615" bIns="47807" anchor="b"/>
          <a:lstStyle/>
          <a:p>
            <a:pPr algn="r" defTabSz="955675" eaLnBrk="0" hangingPunct="0"/>
            <a:fld id="{48E6680C-C547-411D-8818-A4FF40921CF5}" type="slidenum">
              <a:rPr lang="de-DE" sz="1300">
                <a:latin typeface="Times New Roman" pitchFamily="18" charset="0"/>
                <a:ea typeface="MS PGothic" charset="-128"/>
              </a:rPr>
              <a:pPr algn="r" defTabSz="955675" eaLnBrk="0" hangingPunct="0"/>
              <a:t>23</a:t>
            </a:fld>
            <a:endParaRPr lang="de-DE" sz="1300">
              <a:latin typeface="Times New Roman" pitchFamily="18" charset="0"/>
              <a:ea typeface="MS PGothic" charset="-128"/>
            </a:endParaRPr>
          </a:p>
        </p:txBody>
      </p:sp>
      <p:sp>
        <p:nvSpPr>
          <p:cNvPr id="41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8975"/>
            <a:ext cx="4570412" cy="3427413"/>
          </a:xfrm>
          <a:ln/>
        </p:spPr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344988"/>
            <a:ext cx="5022850" cy="4111625"/>
          </a:xfrm>
        </p:spPr>
        <p:txBody>
          <a:bodyPr lIns="95615" tIns="47807" rIns="95615" bIns="47807"/>
          <a:lstStyle/>
          <a:p>
            <a:endParaRPr lang="it-IT" sz="900">
              <a:latin typeface="Comic Sans MS" pitchFamily="66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43BC7-DC02-4A41-A88E-8D3A2141FF24}" type="datetimeFigureOut">
              <a:rPr lang="es-ES"/>
              <a:pPr>
                <a:defRPr/>
              </a:pPr>
              <a:t>02/11/2016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DF590-227B-4753-9C24-DB9D410D1153}" type="slidenum">
              <a:rPr lang="es-ES"/>
              <a:pPr>
                <a:defRPr/>
              </a:pPr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FCDF9-2158-434B-B898-3EC223675C06}" type="datetimeFigureOut">
              <a:rPr lang="es-ES"/>
              <a:pPr>
                <a:defRPr/>
              </a:pPr>
              <a:t>02/11/2016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5AE5C-F5BB-4CF4-BB2B-86C20329833F}" type="slidenum">
              <a:rPr lang="es-ES"/>
              <a:pPr>
                <a:defRPr/>
              </a:pPr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443DE-D98C-4000-B288-5BC3C167D7C4}" type="datetimeFigureOut">
              <a:rPr lang="es-ES"/>
              <a:pPr>
                <a:defRPr/>
              </a:pPr>
              <a:t>02/11/2016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6F090-E4DF-4F8A-B4F6-EC049C093CD1}" type="slidenum">
              <a:rPr lang="es-ES"/>
              <a:pPr>
                <a:defRPr/>
              </a:pPr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0BBB4-D65A-4C38-9330-CB2A1C919D00}" type="datetimeFigureOut">
              <a:rPr lang="es-ES"/>
              <a:pPr>
                <a:defRPr/>
              </a:pPr>
              <a:t>02/11/2016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34026-EA9D-4F95-96C4-39C94858FC95}" type="slidenum">
              <a:rPr lang="es-ES"/>
              <a:pPr>
                <a:defRPr/>
              </a:pPr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7F884-C3C0-4B84-9AC4-F5EDEC107578}" type="datetimeFigureOut">
              <a:rPr lang="es-ES"/>
              <a:pPr>
                <a:defRPr/>
              </a:pPr>
              <a:t>02/11/2016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99535-0D2E-494D-B63F-36AC779F767A}" type="slidenum">
              <a:rPr lang="es-ES"/>
              <a:pPr>
                <a:defRPr/>
              </a:pPr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44062-6770-4CC8-813D-A22986C6E8ED}" type="datetimeFigureOut">
              <a:rPr lang="es-ES"/>
              <a:pPr>
                <a:defRPr/>
              </a:pPr>
              <a:t>02/11/2016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8B090-811A-4A9C-9879-01F7BCA22263}" type="slidenum">
              <a:rPr lang="es-ES"/>
              <a:pPr>
                <a:defRPr/>
              </a:pPr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9388E-B372-4BAE-BB5F-0EC388D880C5}" type="datetimeFigureOut">
              <a:rPr lang="es-ES"/>
              <a:pPr>
                <a:defRPr/>
              </a:pPr>
              <a:t>02/11/2016</a:t>
            </a:fld>
            <a:endParaRPr lang="es-ES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BBF97-25C9-4632-B601-02BA309B08F1}" type="slidenum">
              <a:rPr lang="es-ES"/>
              <a:pPr>
                <a:defRPr/>
              </a:pPr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6BF80-F499-4C5C-99E1-16BC1B0EC752}" type="datetimeFigureOut">
              <a:rPr lang="es-ES"/>
              <a:pPr>
                <a:defRPr/>
              </a:pPr>
              <a:t>02/11/2016</a:t>
            </a:fld>
            <a:endParaRPr lang="es-ES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58D59-B49C-407B-AC74-B518EC4399D7}" type="slidenum">
              <a:rPr lang="es-ES"/>
              <a:pPr>
                <a:defRPr/>
              </a:pPr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23045-1623-455E-B711-123BABBB8249}" type="datetimeFigureOut">
              <a:rPr lang="es-ES"/>
              <a:pPr>
                <a:defRPr/>
              </a:pPr>
              <a:t>02/11/2016</a:t>
            </a:fld>
            <a:endParaRPr lang="es-ES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709AF-C0C5-4283-9238-D2C35B6854FA}" type="slidenum">
              <a:rPr lang="es-ES"/>
              <a:pPr>
                <a:defRPr/>
              </a:pPr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B2516-A8CF-4276-822A-A4AFA486669B}" type="datetimeFigureOut">
              <a:rPr lang="es-ES"/>
              <a:pPr>
                <a:defRPr/>
              </a:pPr>
              <a:t>02/11/2016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FA08D-AB7E-4C5A-AD89-1A7C31A16969}" type="slidenum">
              <a:rPr lang="es-ES"/>
              <a:pPr>
                <a:defRPr/>
              </a:pPr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A270F-A4FD-48E6-8CA0-717D2652565E}" type="datetimeFigureOut">
              <a:rPr lang="es-ES"/>
              <a:pPr>
                <a:defRPr/>
              </a:pPr>
              <a:t>02/11/2016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9385B-4887-47C9-BD43-F39D368FF6A8}" type="slidenum">
              <a:rPr lang="es-ES"/>
              <a:pPr>
                <a:defRPr/>
              </a:pPr>
              <a:t>‹N›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344AD3F-455A-434B-A0A1-A0D07C4EF2AA}" type="datetimeFigureOut">
              <a:rPr lang="es-ES"/>
              <a:pPr>
                <a:defRPr/>
              </a:pPr>
              <a:t>02/11/2016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EB31EA7-5E17-49F1-9116-1A78ECF11A80}" type="slidenum">
              <a:rPr lang="es-ES"/>
              <a:pPr>
                <a:defRPr/>
              </a:pPr>
              <a:t>‹N›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3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1622425" y="2779713"/>
            <a:ext cx="9144000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Imagen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7463" y="12700"/>
            <a:ext cx="707707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CuadroTexto 1"/>
          <p:cNvSpPr txBox="1">
            <a:spLocks noChangeArrowheads="1"/>
          </p:cNvSpPr>
          <p:nvPr/>
        </p:nvSpPr>
        <p:spPr bwMode="auto">
          <a:xfrm>
            <a:off x="2557463" y="3032125"/>
            <a:ext cx="80645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altLang="es-ES" sz="2400">
                <a:solidFill>
                  <a:srgbClr val="000090"/>
                </a:solidFill>
                <a:latin typeface="Arial Narrow" pitchFamily="34" charset="0"/>
                <a:ea typeface="MS PGothic" charset="-128"/>
              </a:rPr>
              <a:t>MODULE 4: </a:t>
            </a:r>
            <a:r>
              <a:rPr lang="es-ES">
                <a:solidFill>
                  <a:srgbClr val="000090"/>
                </a:solidFill>
              </a:rPr>
              <a:t>APPLICAZIONE DELLA CONOSCENZA</a:t>
            </a:r>
            <a:endParaRPr lang="es-ES" altLang="es-ES" sz="2400" b="1">
              <a:solidFill>
                <a:srgbClr val="000090"/>
              </a:solidFill>
              <a:latin typeface="Arial Narrow" pitchFamily="34" charset="0"/>
              <a:ea typeface="MS PGothic" charset="-128"/>
            </a:endParaRPr>
          </a:p>
          <a:p>
            <a:pPr algn="ctr"/>
            <a:r>
              <a:rPr lang="es-ES" altLang="es-ES" sz="2400" b="1">
                <a:solidFill>
                  <a:srgbClr val="000090"/>
                </a:solidFill>
                <a:latin typeface="Arial Narrow" pitchFamily="34" charset="0"/>
                <a:ea typeface="MS PGothic" charset="-128"/>
              </a:rPr>
              <a:t>Unit 2: </a:t>
            </a:r>
            <a:r>
              <a:rPr lang="es-ES" sz="2000" b="1">
                <a:solidFill>
                  <a:srgbClr val="000090"/>
                </a:solidFill>
                <a:latin typeface="Arial Narrow" pitchFamily="34" charset="0"/>
              </a:rPr>
              <a:t>Sviluppo di strategie per la pianificazione e l'attuazione di azioni relative al proprio contesto professionale e alla pratica quotidiana con migranti e minoranze etniche</a:t>
            </a:r>
            <a:r>
              <a:rPr lang="it-IT" sz="2000" b="1">
                <a:solidFill>
                  <a:srgbClr val="000090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6" name="CuadroTexto 1"/>
          <p:cNvSpPr txBox="1">
            <a:spLocks noChangeArrowheads="1"/>
          </p:cNvSpPr>
          <p:nvPr/>
        </p:nvSpPr>
        <p:spPr bwMode="auto">
          <a:xfrm>
            <a:off x="2042746" y="6042483"/>
            <a:ext cx="7848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es-ES" altLang="en-US" sz="2000" dirty="0">
                <a:solidFill>
                  <a:srgbClr val="000090"/>
                </a:solidFill>
                <a:latin typeface="Arial Narrow" pitchFamily="34" charset="0"/>
                <a:ea typeface="MS PGothic"/>
                <a:cs typeface="MS PGothic"/>
              </a:rPr>
              <a:t>Presentazione adattata da </a:t>
            </a:r>
            <a:r>
              <a:rPr lang="es-ES" altLang="en-US" sz="2000" dirty="0" smtClean="0">
                <a:solidFill>
                  <a:srgbClr val="000090"/>
                </a:solidFill>
                <a:latin typeface="Arial Narrow" pitchFamily="34" charset="0"/>
                <a:ea typeface="MS PGothic"/>
                <a:cs typeface="MS PGothic"/>
              </a:rPr>
              <a:t>Antonio Chiarenza da </a:t>
            </a:r>
            <a:r>
              <a:rPr lang="es-ES" altLang="en-US" sz="2000" dirty="0">
                <a:solidFill>
                  <a:srgbClr val="000090"/>
                </a:solidFill>
                <a:latin typeface="Arial Narrow" pitchFamily="34" charset="0"/>
                <a:ea typeface="MS PGothic"/>
                <a:cs typeface="MS PGothic"/>
              </a:rPr>
              <a:t>originali </a:t>
            </a:r>
            <a:r>
              <a:rPr lang="es-ES" altLang="it-IT" sz="2000" dirty="0">
                <a:solidFill>
                  <a:srgbClr val="000090"/>
                </a:solidFill>
                <a:latin typeface="Arial Narrow" pitchFamily="34" charset="0"/>
              </a:rPr>
              <a:t>di </a:t>
            </a:r>
            <a:r>
              <a:rPr lang="es-ES" sz="2000" smtClean="0">
                <a:solidFill>
                  <a:srgbClr val="000090"/>
                </a:solidFill>
                <a:latin typeface="Arial Narrow" pitchFamily="34" charset="0"/>
              </a:rPr>
              <a:t>Amets </a:t>
            </a:r>
            <a:r>
              <a:rPr lang="es-ES" sz="2000" smtClean="0">
                <a:solidFill>
                  <a:srgbClr val="000090"/>
                </a:solidFill>
                <a:latin typeface="Arial Narrow" pitchFamily="34" charset="0"/>
              </a:rPr>
              <a:t>Suess </a:t>
            </a:r>
            <a:endParaRPr lang="es-ES" altLang="es-ES" sz="2000" dirty="0">
              <a:solidFill>
                <a:srgbClr val="000090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 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5327650" y="4437063"/>
            <a:ext cx="6864350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CuadroTexto 1"/>
          <p:cNvSpPr txBox="1">
            <a:spLocks noChangeArrowheads="1"/>
          </p:cNvSpPr>
          <p:nvPr/>
        </p:nvSpPr>
        <p:spPr bwMode="auto">
          <a:xfrm>
            <a:off x="814388" y="1196975"/>
            <a:ext cx="104648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800" b="1">
                <a:solidFill>
                  <a:srgbClr val="000090"/>
                </a:solidFill>
                <a:latin typeface="Arial Narrow" pitchFamily="34" charset="0"/>
                <a:ea typeface="MS PGothic" charset="-128"/>
              </a:rPr>
              <a:t>Attività 4:</a:t>
            </a:r>
            <a:r>
              <a:rPr lang="it-IT" sz="2800">
                <a:ea typeface="MS PGothic" charset="-128"/>
              </a:rPr>
              <a:t> </a:t>
            </a:r>
          </a:p>
          <a:p>
            <a:pPr algn="ctr"/>
            <a:r>
              <a:rPr lang="es-ES" sz="2400" b="1">
                <a:solidFill>
                  <a:srgbClr val="000090"/>
                </a:solidFill>
                <a:latin typeface="Arial Narrow" pitchFamily="34" charset="0"/>
                <a:ea typeface="MS PGothic" charset="-128"/>
              </a:rPr>
              <a:t>Casi di studio</a:t>
            </a:r>
          </a:p>
        </p:txBody>
      </p:sp>
      <p:sp>
        <p:nvSpPr>
          <p:cNvPr id="26628" name="CuadroTexto 3"/>
          <p:cNvSpPr txBox="1">
            <a:spLocks noChangeArrowheads="1"/>
          </p:cNvSpPr>
          <p:nvPr/>
        </p:nvSpPr>
        <p:spPr bwMode="auto">
          <a:xfrm>
            <a:off x="719138" y="2060575"/>
            <a:ext cx="10848975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lnSpc>
                <a:spcPct val="130000"/>
              </a:lnSpc>
              <a:buClr>
                <a:srgbClr val="D6631A"/>
              </a:buClr>
              <a:buSzPct val="150000"/>
              <a:buFont typeface="Arial" charset="0"/>
              <a:buChar char="•"/>
            </a:pPr>
            <a:r>
              <a:rPr lang="it-IT" altLang="ja-JP" sz="2000">
                <a:latin typeface="Arial Narrow" pitchFamily="34" charset="0"/>
              </a:rPr>
              <a:t>Casi di studio (modello: M4_U2 Activity 4 Case Studies; fonte: Consiglio d’Europa 2011). </a:t>
            </a:r>
          </a:p>
          <a:p>
            <a:pPr marL="285750" indent="-285750" algn="just">
              <a:lnSpc>
                <a:spcPct val="130000"/>
              </a:lnSpc>
              <a:buClr>
                <a:srgbClr val="D6631A"/>
              </a:buClr>
              <a:buSzPct val="150000"/>
              <a:buFont typeface="Arial" charset="0"/>
              <a:buChar char="•"/>
            </a:pPr>
            <a:endParaRPr lang="it-IT" altLang="ja-JP" sz="2000">
              <a:latin typeface="Arial Narrow" pitchFamily="34" charset="0"/>
            </a:endParaRPr>
          </a:p>
          <a:p>
            <a:pPr marL="285750" indent="-285750" algn="just">
              <a:lnSpc>
                <a:spcPct val="130000"/>
              </a:lnSpc>
              <a:buClr>
                <a:srgbClr val="D6631A"/>
              </a:buClr>
              <a:buSzPct val="150000"/>
              <a:buFont typeface="Arial" charset="0"/>
              <a:buChar char="•"/>
            </a:pPr>
            <a:r>
              <a:rPr lang="it-IT" altLang="ja-JP" sz="2000">
                <a:latin typeface="Arial Narrow" pitchFamily="34" charset="0"/>
              </a:rPr>
              <a:t>In piccoli gruppi (3-5 persone, ogni gruppo 1 caso di studio)</a:t>
            </a:r>
            <a:r>
              <a:rPr lang="it-IT" sz="2000">
                <a:ea typeface="MS PGothic" charset="-128"/>
              </a:rPr>
              <a:t> </a:t>
            </a:r>
          </a:p>
          <a:p>
            <a:pPr marL="800100" lvl="1" indent="-342900" algn="just">
              <a:lnSpc>
                <a:spcPct val="130000"/>
              </a:lnSpc>
              <a:buClr>
                <a:srgbClr val="D6631A"/>
              </a:buClr>
              <a:buSzPct val="100000"/>
              <a:buFont typeface="Wingdings" pitchFamily="2" charset="2"/>
              <a:buChar char="ü"/>
            </a:pPr>
            <a:r>
              <a:rPr lang="it-IT" altLang="ja-JP" sz="2000">
                <a:latin typeface="Arial Narrow" pitchFamily="34" charset="0"/>
              </a:rPr>
              <a:t>Leggere il caso di studio.</a:t>
            </a:r>
          </a:p>
          <a:p>
            <a:pPr marL="800100" lvl="1" indent="-342900" algn="just">
              <a:lnSpc>
                <a:spcPct val="130000"/>
              </a:lnSpc>
              <a:buClr>
                <a:srgbClr val="D6631A"/>
              </a:buClr>
              <a:buSzPct val="100000"/>
              <a:buFont typeface="Wingdings" pitchFamily="2" charset="2"/>
              <a:buChar char="ü"/>
            </a:pPr>
            <a:r>
              <a:rPr lang="it-IT" altLang="ja-JP" sz="2000">
                <a:latin typeface="Arial Narrow" pitchFamily="34" charset="0"/>
              </a:rPr>
              <a:t>Identificare potenziali strategie per la gestione della situazione.</a:t>
            </a:r>
          </a:p>
          <a:p>
            <a:pPr marL="800100" lvl="1" indent="-342900" algn="just">
              <a:lnSpc>
                <a:spcPct val="130000"/>
              </a:lnSpc>
              <a:buClr>
                <a:srgbClr val="D6631A"/>
              </a:buClr>
              <a:buSzPct val="100000"/>
              <a:buFont typeface="Wingdings" pitchFamily="2" charset="2"/>
              <a:buChar char="ü"/>
            </a:pPr>
            <a:endParaRPr lang="it-IT" altLang="ja-JP" sz="2000">
              <a:latin typeface="Arial Narrow" pitchFamily="34" charset="0"/>
            </a:endParaRPr>
          </a:p>
          <a:p>
            <a:pPr marL="285750" indent="-285750" algn="just">
              <a:lnSpc>
                <a:spcPct val="130000"/>
              </a:lnSpc>
              <a:buClr>
                <a:srgbClr val="D6631A"/>
              </a:buClr>
              <a:buSzPct val="150000"/>
              <a:buFont typeface="Arial" charset="0"/>
              <a:buChar char="•"/>
            </a:pPr>
            <a:r>
              <a:rPr lang="it-IT" altLang="ja-JP" sz="2000">
                <a:latin typeface="Arial Narrow" pitchFamily="34" charset="0"/>
              </a:rPr>
              <a:t>In gruppo</a:t>
            </a:r>
          </a:p>
          <a:p>
            <a:pPr marL="800100" lvl="1" indent="-342900" algn="just">
              <a:lnSpc>
                <a:spcPct val="130000"/>
              </a:lnSpc>
              <a:buClr>
                <a:srgbClr val="D6631A"/>
              </a:buClr>
              <a:buSzPct val="100000"/>
              <a:buFont typeface="Wingdings" pitchFamily="2" charset="2"/>
              <a:buChar char="ü"/>
            </a:pPr>
            <a:r>
              <a:rPr lang="it-IT" altLang="ja-JP" sz="2000">
                <a:latin typeface="Arial Narrow" pitchFamily="34" charset="0"/>
              </a:rPr>
              <a:t>Riepilogo dei risultati dei gruppi.</a:t>
            </a:r>
          </a:p>
          <a:p>
            <a:pPr marL="800100" lvl="1" indent="-342900" algn="just">
              <a:lnSpc>
                <a:spcPct val="130000"/>
              </a:lnSpc>
              <a:buClr>
                <a:srgbClr val="D6631A"/>
              </a:buClr>
              <a:buSzPct val="100000"/>
              <a:buFont typeface="Wingdings" pitchFamily="2" charset="2"/>
              <a:buChar char="ü"/>
            </a:pPr>
            <a:r>
              <a:rPr lang="it-IT" altLang="ja-JP" sz="2000">
                <a:latin typeface="Arial Narrow" pitchFamily="34" charset="0"/>
              </a:rPr>
              <a:t>Discussione. </a:t>
            </a:r>
          </a:p>
          <a:p>
            <a:pPr marL="285750" indent="-285750" algn="just">
              <a:buClr>
                <a:srgbClr val="D6631A"/>
              </a:buClr>
              <a:buSzPct val="150000"/>
            </a:pPr>
            <a:endParaRPr lang="it-IT" sz="2000">
              <a:latin typeface="Arial Narrow" pitchFamily="34" charset="0"/>
              <a:ea typeface="MS PGothic" charset="-128"/>
            </a:endParaRPr>
          </a:p>
        </p:txBody>
      </p:sp>
      <p:sp>
        <p:nvSpPr>
          <p:cNvPr id="26629" name="CuadroTexto 5"/>
          <p:cNvSpPr txBox="1">
            <a:spLocks noChangeArrowheads="1"/>
          </p:cNvSpPr>
          <p:nvPr/>
        </p:nvSpPr>
        <p:spPr bwMode="auto">
          <a:xfrm>
            <a:off x="814388" y="6583363"/>
            <a:ext cx="113776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200" i="1">
                <a:solidFill>
                  <a:srgbClr val="606060"/>
                </a:solidFill>
                <a:latin typeface="Arial Narrow" pitchFamily="34" charset="0"/>
                <a:ea typeface="MS PGothic" charset="-128"/>
              </a:rPr>
              <a:t>Consiglio europeo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5"/>
          <p:cNvSpPr>
            <a:spLocks/>
          </p:cNvSpPr>
          <p:nvPr/>
        </p:nvSpPr>
        <p:spPr bwMode="auto">
          <a:xfrm>
            <a:off x="431800" y="1270000"/>
            <a:ext cx="114633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it-IT" sz="2800" b="1">
                <a:solidFill>
                  <a:srgbClr val="000066"/>
                </a:solidFill>
                <a:ea typeface="MS PGothic" charset="-128"/>
              </a:rPr>
              <a:t>Accesso all’assistenza dei migranti irregolari</a:t>
            </a:r>
            <a:r>
              <a:rPr lang="it-IT" sz="2400">
                <a:solidFill>
                  <a:schemeClr val="accent2"/>
                </a:solidFill>
                <a:ea typeface="MS PGothic" charset="-128"/>
              </a:rPr>
              <a:t> </a:t>
            </a:r>
            <a:br>
              <a:rPr lang="it-IT" sz="2400">
                <a:solidFill>
                  <a:schemeClr val="accent2"/>
                </a:solidFill>
                <a:ea typeface="MS PGothic" charset="-128"/>
              </a:rPr>
            </a:br>
            <a:r>
              <a:rPr lang="it-IT">
                <a:solidFill>
                  <a:srgbClr val="0D0E53"/>
                </a:solidFill>
                <a:ea typeface="MS PGothic" charset="-128"/>
              </a:rPr>
              <a:t>(PICUM, The voice of UDMs, summary report, 2010 – EU Project Nowhereland)</a:t>
            </a:r>
          </a:p>
        </p:txBody>
      </p:sp>
      <p:sp>
        <p:nvSpPr>
          <p:cNvPr id="36867" name="Text Placeholder 6"/>
          <p:cNvSpPr>
            <a:spLocks/>
          </p:cNvSpPr>
          <p:nvPr/>
        </p:nvSpPr>
        <p:spPr bwMode="auto">
          <a:xfrm>
            <a:off x="912813" y="1835150"/>
            <a:ext cx="475615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spcBef>
                <a:spcPct val="20000"/>
              </a:spcBef>
            </a:pPr>
            <a:r>
              <a:rPr lang="it-IT" b="1">
                <a:solidFill>
                  <a:srgbClr val="990000"/>
                </a:solidFill>
                <a:ea typeface="MS PGothic" charset="-128"/>
              </a:rPr>
              <a:t>Principali ostacoli</a:t>
            </a:r>
          </a:p>
        </p:txBody>
      </p:sp>
      <p:sp>
        <p:nvSpPr>
          <p:cNvPr id="36868" name="Content Placeholder 7"/>
          <p:cNvSpPr>
            <a:spLocks/>
          </p:cNvSpPr>
          <p:nvPr/>
        </p:nvSpPr>
        <p:spPr bwMode="auto">
          <a:xfrm>
            <a:off x="912813" y="2638425"/>
            <a:ext cx="5087937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ts val="1200"/>
              </a:spcBef>
              <a:spcAft>
                <a:spcPts val="300"/>
              </a:spcAft>
              <a:buFontTx/>
              <a:buChar char="•"/>
            </a:pPr>
            <a:r>
              <a:rPr lang="it-IT" sz="1600">
                <a:ea typeface="MS PGothic" charset="-128"/>
              </a:rPr>
              <a:t>Barriere giuridiche (in Italia applicazione della legge)</a:t>
            </a:r>
          </a:p>
          <a:p>
            <a:pPr marL="342900" indent="-342900" eaLnBrk="0" hangingPunct="0">
              <a:spcBef>
                <a:spcPts val="1200"/>
              </a:spcBef>
              <a:spcAft>
                <a:spcPts val="300"/>
              </a:spcAft>
              <a:buFontTx/>
              <a:buChar char="•"/>
            </a:pPr>
            <a:r>
              <a:rPr lang="it-IT" sz="1600">
                <a:ea typeface="MS PGothic" charset="-128"/>
              </a:rPr>
              <a:t>Mancanza di informazioni e conoscenze precise sui diritti da parte dei migranti e degli operatori</a:t>
            </a:r>
          </a:p>
          <a:p>
            <a:pPr marL="342900" indent="-342900" eaLnBrk="0" hangingPunct="0">
              <a:spcBef>
                <a:spcPts val="1200"/>
              </a:spcBef>
              <a:spcAft>
                <a:spcPts val="300"/>
              </a:spcAft>
              <a:buFontTx/>
              <a:buChar char="•"/>
            </a:pPr>
            <a:r>
              <a:rPr lang="it-IT" sz="1600">
                <a:ea typeface="MS PGothic" charset="-128"/>
              </a:rPr>
              <a:t>Paura di essere denunciati alle autorità</a:t>
            </a:r>
          </a:p>
          <a:p>
            <a:pPr marL="342900" indent="-342900" eaLnBrk="0" hangingPunct="0">
              <a:spcBef>
                <a:spcPts val="1200"/>
              </a:spcBef>
              <a:spcAft>
                <a:spcPts val="300"/>
              </a:spcAft>
              <a:buFontTx/>
              <a:buChar char="•"/>
            </a:pPr>
            <a:r>
              <a:rPr lang="it-IT" sz="1600">
                <a:ea typeface="MS PGothic" charset="-128"/>
              </a:rPr>
              <a:t>Barriere economiche (costo dei servizi, ticket)</a:t>
            </a:r>
          </a:p>
          <a:p>
            <a:pPr marL="342900" indent="-342900" eaLnBrk="0" hangingPunct="0">
              <a:spcBef>
                <a:spcPts val="1200"/>
              </a:spcBef>
              <a:spcAft>
                <a:spcPts val="300"/>
              </a:spcAft>
              <a:buFontTx/>
              <a:buChar char="•"/>
            </a:pPr>
            <a:r>
              <a:rPr lang="it-IT" sz="1600">
                <a:ea typeface="MS PGothic" charset="-128"/>
              </a:rPr>
              <a:t>Atteggiamento discriminatorio</a:t>
            </a:r>
          </a:p>
        </p:txBody>
      </p:sp>
      <p:sp>
        <p:nvSpPr>
          <p:cNvPr id="36869" name="Text Placeholder 8"/>
          <p:cNvSpPr>
            <a:spLocks/>
          </p:cNvSpPr>
          <p:nvPr/>
        </p:nvSpPr>
        <p:spPr bwMode="auto">
          <a:xfrm>
            <a:off x="6373813" y="2060575"/>
            <a:ext cx="51593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spcBef>
                <a:spcPct val="20000"/>
              </a:spcBef>
            </a:pPr>
            <a:r>
              <a:rPr lang="it-IT" b="1">
                <a:solidFill>
                  <a:srgbClr val="990000"/>
                </a:solidFill>
                <a:ea typeface="MS PGothic" charset="-128"/>
              </a:rPr>
              <a:t>Raccomandazioni</a:t>
            </a:r>
          </a:p>
        </p:txBody>
      </p:sp>
      <p:sp>
        <p:nvSpPr>
          <p:cNvPr id="36870" name="Content Placeholder 9"/>
          <p:cNvSpPr>
            <a:spLocks/>
          </p:cNvSpPr>
          <p:nvPr/>
        </p:nvSpPr>
        <p:spPr bwMode="auto">
          <a:xfrm>
            <a:off x="6191250" y="2420938"/>
            <a:ext cx="5357813" cy="379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it-IT" sz="1600">
                <a:ea typeface="MS PGothic" charset="-128"/>
              </a:rPr>
              <a:t>Garantire l’accesso all’assistenza a tutti (Approccio Diritti Umani)</a:t>
            </a:r>
          </a:p>
          <a:p>
            <a:pPr marL="342900" indent="-342900" eaLnBrk="0" hangingPunct="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it-IT" sz="1600">
                <a:ea typeface="MS PGothic" charset="-128"/>
              </a:rPr>
              <a:t>Promuovere consapevolezza dei migranti in condizione di irregolarità sul loro diritto all’assistenza</a:t>
            </a:r>
          </a:p>
          <a:p>
            <a:pPr marL="342900" indent="-342900" eaLnBrk="0" hangingPunct="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it-IT" sz="1600">
                <a:ea typeface="MS PGothic" charset="-128"/>
              </a:rPr>
              <a:t>Sensibilizzare e formare gli operatori sanitari</a:t>
            </a:r>
          </a:p>
          <a:p>
            <a:pPr marL="342900" indent="-342900" eaLnBrk="0" hangingPunct="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it-IT" sz="1600">
                <a:ea typeface="MS PGothic" charset="-128"/>
              </a:rPr>
              <a:t>Collaborare con le ONG e sostenere la loro azione di  assistenza ai migranti</a:t>
            </a:r>
          </a:p>
          <a:p>
            <a:pPr marL="342900" indent="-342900" eaLnBrk="0" hangingPunct="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it-IT" sz="1600">
                <a:ea typeface="MS PGothic" charset="-128"/>
              </a:rPr>
              <a:t>Separate il tema del controllo sull’immigrazione dall’assistenza sanitaria.</a:t>
            </a:r>
          </a:p>
        </p:txBody>
      </p:sp>
      <p:sp>
        <p:nvSpPr>
          <p:cNvPr id="32774" name="Text Box 7"/>
          <p:cNvSpPr txBox="1">
            <a:spLocks noChangeArrowheads="1"/>
          </p:cNvSpPr>
          <p:nvPr/>
        </p:nvSpPr>
        <p:spPr bwMode="auto">
          <a:xfrm>
            <a:off x="623888" y="6165850"/>
            <a:ext cx="11136312" cy="4921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Clr>
                <a:srgbClr val="508288"/>
              </a:buClr>
            </a:pPr>
            <a:r>
              <a:rPr lang="it-IT" sz="1600">
                <a:ea typeface="MS PGothic" charset="-128"/>
              </a:rPr>
              <a:t>Esempio: </a:t>
            </a:r>
            <a:r>
              <a:rPr lang="it-IT" sz="1600" i="1">
                <a:ea typeface="MS PGothic" charset="-128"/>
              </a:rPr>
              <a:t>Molti servizi sanitari hanno difficoltà a fornire assistenza ai chiedenti asilo e agli immigrati irregolari anche quando la legge lo consente.</a:t>
            </a:r>
            <a:endParaRPr lang="it-IT" sz="1600">
              <a:ea typeface="MS PGothic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6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6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68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68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68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68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68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68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 build="p"/>
      <p:bldP spid="36868" grpId="0"/>
      <p:bldP spid="36869" grpId="0" build="p"/>
      <p:bldP spid="3277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 txBox="1">
            <a:spLocks noGrp="1" noChangeArrowheads="1"/>
          </p:cNvSpPr>
          <p:nvPr/>
        </p:nvSpPr>
        <p:spPr bwMode="auto">
          <a:xfrm>
            <a:off x="11463338" y="6248400"/>
            <a:ext cx="5080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A2C2E457-EFA1-4F00-93B8-33E41CE76093}" type="slidenum">
              <a:rPr lang="de-DE" sz="1400">
                <a:solidFill>
                  <a:srgbClr val="339966"/>
                </a:solidFill>
                <a:ea typeface="MS PGothic" charset="-128"/>
              </a:rPr>
              <a:pPr algn="r" eaLnBrk="0" hangingPunct="0"/>
              <a:t>12</a:t>
            </a:fld>
            <a:endParaRPr lang="de-DE" sz="1400">
              <a:solidFill>
                <a:srgbClr val="339966"/>
              </a:solidFill>
              <a:ea typeface="MS PGothic" charset="-128"/>
            </a:endParaRPr>
          </a:p>
        </p:txBody>
      </p:sp>
      <p:sp>
        <p:nvSpPr>
          <p:cNvPr id="28675" name="Rectangle 5"/>
          <p:cNvSpPr txBox="1">
            <a:spLocks noGrp="1" noChangeArrowheads="1"/>
          </p:cNvSpPr>
          <p:nvPr/>
        </p:nvSpPr>
        <p:spPr bwMode="auto">
          <a:xfrm>
            <a:off x="11463338" y="6248400"/>
            <a:ext cx="5080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BF0D8CFC-2B3E-424A-985F-24C2953AA5A2}" type="slidenum">
              <a:rPr lang="de-DE" sz="1400">
                <a:solidFill>
                  <a:srgbClr val="339966"/>
                </a:solidFill>
                <a:ea typeface="MS PGothic" charset="-128"/>
              </a:rPr>
              <a:pPr algn="r" eaLnBrk="0" hangingPunct="0"/>
              <a:t>12</a:t>
            </a:fld>
            <a:endParaRPr lang="de-DE" sz="1400">
              <a:solidFill>
                <a:srgbClr val="339966"/>
              </a:solidFill>
              <a:ea typeface="MS PGothic" charset="-128"/>
            </a:endParaRPr>
          </a:p>
        </p:txBody>
      </p:sp>
      <p:sp>
        <p:nvSpPr>
          <p:cNvPr id="38915" name="Segnaposto contenuto 2"/>
          <p:cNvSpPr>
            <a:spLocks noGrp="1"/>
          </p:cNvSpPr>
          <p:nvPr>
            <p:ph sz="half" idx="4294967295"/>
          </p:nvPr>
        </p:nvSpPr>
        <p:spPr>
          <a:xfrm>
            <a:off x="719138" y="2133600"/>
            <a:ext cx="10945812" cy="4459288"/>
          </a:xfrm>
          <a:solidFill>
            <a:srgbClr val="FFFFFF"/>
          </a:solidFill>
          <a:ln>
            <a:solidFill>
              <a:srgbClr val="000066"/>
            </a:solidFill>
          </a:ln>
        </p:spPr>
        <p:txBody>
          <a:bodyPr/>
          <a:lstStyle/>
          <a:p>
            <a:pPr marL="182563" indent="-182563" algn="ctr">
              <a:buFont typeface="Wingdings" pitchFamily="2" charset="2"/>
              <a:buNone/>
            </a:pPr>
            <a:r>
              <a:rPr lang="it-IT" sz="1800" smtClean="0"/>
              <a:t>Intervento integrato nel territorio</a:t>
            </a:r>
          </a:p>
          <a:p>
            <a:pPr marL="182563" indent="-182563" algn="ctr">
              <a:buFont typeface="Wingdings" pitchFamily="2" charset="2"/>
              <a:buNone/>
            </a:pPr>
            <a:r>
              <a:rPr lang="ja-JP" altLang="it-IT" sz="1800" smtClean="0"/>
              <a:t>“</a:t>
            </a:r>
            <a:r>
              <a:rPr lang="it-IT" altLang="ja-JP" sz="1800" smtClean="0"/>
              <a:t>CENTRO PER LA SALUTE DELLA FAMIGLIA STRANIERA</a:t>
            </a:r>
            <a:r>
              <a:rPr lang="ja-JP" altLang="it-IT" sz="1800" smtClean="0"/>
              <a:t>”</a:t>
            </a:r>
            <a:endParaRPr lang="it-IT" altLang="ja-JP" sz="1800" smtClean="0"/>
          </a:p>
          <a:p>
            <a:pPr marL="182563" indent="-182563">
              <a:buFont typeface="Wingdings" pitchFamily="2" charset="2"/>
              <a:buNone/>
            </a:pPr>
            <a:endParaRPr lang="it-IT" sz="700" smtClean="0"/>
          </a:p>
          <a:p>
            <a:pPr marL="182563" indent="-182563">
              <a:spcAft>
                <a:spcPts val="813"/>
              </a:spcAft>
            </a:pPr>
            <a:r>
              <a:rPr lang="it-IT" sz="1600" smtClean="0"/>
              <a:t>Convenzione fra </a:t>
            </a:r>
            <a:r>
              <a:rPr lang="it-IT" sz="1600" b="1" smtClean="0"/>
              <a:t>CARITAS</a:t>
            </a:r>
            <a:r>
              <a:rPr lang="it-IT" sz="1600" smtClean="0"/>
              <a:t> e </a:t>
            </a:r>
            <a:r>
              <a:rPr lang="it-IT" sz="1600" b="1" smtClean="0"/>
              <a:t>AUSL</a:t>
            </a:r>
            <a:r>
              <a:rPr lang="it-IT" sz="1600" smtClean="0"/>
              <a:t> di Reggio Emilia</a:t>
            </a:r>
          </a:p>
          <a:p>
            <a:pPr marL="182563" indent="-182563">
              <a:spcAft>
                <a:spcPts val="813"/>
              </a:spcAft>
            </a:pPr>
            <a:r>
              <a:rPr lang="it-IT" sz="1600" smtClean="0"/>
              <a:t>Attivo dal 1998</a:t>
            </a:r>
          </a:p>
          <a:p>
            <a:pPr marL="182563" indent="-182563">
              <a:spcAft>
                <a:spcPts val="813"/>
              </a:spcAft>
            </a:pPr>
            <a:r>
              <a:rPr lang="it-IT" sz="1600" smtClean="0"/>
              <a:t>Nel 2013 ha fornito assistenza a ca. 3.500 immigrati irregolari</a:t>
            </a:r>
          </a:p>
          <a:p>
            <a:pPr marL="182563" indent="-182563">
              <a:spcAft>
                <a:spcPts val="813"/>
              </a:spcAft>
            </a:pPr>
            <a:r>
              <a:rPr lang="it-IT" sz="1600" b="1" smtClean="0"/>
              <a:t>Servizi forniti</a:t>
            </a:r>
            <a:r>
              <a:rPr lang="it-IT" sz="1600" smtClean="0"/>
              <a:t>: medicina di base, medicina interna, attività ambulatoriale, TBC, ostetricia e ginecologia, servizi pediatrici, servizi odontoiatrici, sostegno psicologico e sociale.</a:t>
            </a:r>
          </a:p>
          <a:p>
            <a:pPr marL="182563" indent="-182563">
              <a:spcAft>
                <a:spcPts val="813"/>
              </a:spcAft>
            </a:pPr>
            <a:r>
              <a:rPr lang="it-IT" sz="1600" b="1" smtClean="0"/>
              <a:t>Personale</a:t>
            </a:r>
            <a:r>
              <a:rPr lang="it-IT" sz="1600" smtClean="0"/>
              <a:t>: 4 MMG, 10 infermieri, 3 pediatri, 2 ginecologi, 3 ostetriche, 2 assistenti sociali, 6 mediatori interculturali.</a:t>
            </a:r>
          </a:p>
          <a:p>
            <a:pPr marL="182563" indent="-182563">
              <a:spcAft>
                <a:spcPts val="813"/>
              </a:spcAft>
            </a:pPr>
            <a:r>
              <a:rPr lang="it-IT" sz="1600" b="1" smtClean="0"/>
              <a:t>Accompagnamento</a:t>
            </a:r>
            <a:r>
              <a:rPr lang="it-IT" sz="1600" smtClean="0"/>
              <a:t>: il Centro garantisce le connessioni con gli altri servizi della AUSL e dell</a:t>
            </a:r>
            <a:r>
              <a:rPr lang="it-IT" altLang="it-IT" sz="1600" smtClean="0"/>
              <a:t>’</a:t>
            </a:r>
            <a:r>
              <a:rPr lang="it-IT" sz="1600" smtClean="0"/>
              <a:t>Ospedale per le cure specialistiche, assistenza psichiatrica e psicologica, vaccinazioni etc.</a:t>
            </a:r>
          </a:p>
        </p:txBody>
      </p:sp>
      <p:sp>
        <p:nvSpPr>
          <p:cNvPr id="28677" name="Titolo 1"/>
          <p:cNvSpPr>
            <a:spLocks/>
          </p:cNvSpPr>
          <p:nvPr/>
        </p:nvSpPr>
        <p:spPr bwMode="auto">
          <a:xfrm>
            <a:off x="1201738" y="1125538"/>
            <a:ext cx="99822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it-IT" sz="2400">
                <a:solidFill>
                  <a:srgbClr val="000066"/>
                </a:solidFill>
                <a:ea typeface="MS PGothic" charset="-128"/>
              </a:rPr>
              <a:t>Esempio: </a:t>
            </a:r>
            <a:r>
              <a:rPr lang="it-IT" sz="2400" b="1">
                <a:solidFill>
                  <a:srgbClr val="000066"/>
                </a:solidFill>
                <a:ea typeface="MS PGothic" charset="-128"/>
              </a:rPr>
              <a:t>Garantire il diritto alle cure</a:t>
            </a:r>
            <a:r>
              <a:rPr lang="it-IT" sz="2000" b="1">
                <a:solidFill>
                  <a:srgbClr val="000066"/>
                </a:solidFill>
                <a:ea typeface="MS PGothic" charset="-128"/>
              </a:rPr>
              <a:t/>
            </a:r>
            <a:br>
              <a:rPr lang="it-IT" sz="2000" b="1">
                <a:solidFill>
                  <a:srgbClr val="000066"/>
                </a:solidFill>
                <a:ea typeface="MS PGothic" charset="-128"/>
              </a:rPr>
            </a:br>
            <a:r>
              <a:rPr lang="it-IT" sz="2000">
                <a:solidFill>
                  <a:srgbClr val="000066"/>
                </a:solidFill>
                <a:ea typeface="MS PGothic" charset="-128"/>
              </a:rPr>
              <a:t>Assistenza agli immigrati irregolari nella AUSL di Reggio Emilia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5"/>
          <p:cNvSpPr txBox="1">
            <a:spLocks noGrp="1" noChangeArrowheads="1"/>
          </p:cNvSpPr>
          <p:nvPr/>
        </p:nvSpPr>
        <p:spPr bwMode="auto">
          <a:xfrm>
            <a:off x="11472863" y="6308725"/>
            <a:ext cx="5080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C977A74D-7CE3-46FC-925C-AB5696F04126}" type="slidenum">
              <a:rPr lang="de-DE" sz="1400">
                <a:solidFill>
                  <a:srgbClr val="339966"/>
                </a:solidFill>
                <a:ea typeface="MS PGothic" charset="-128"/>
              </a:rPr>
              <a:pPr algn="r" eaLnBrk="0" hangingPunct="0"/>
              <a:t>13</a:t>
            </a:fld>
            <a:endParaRPr lang="de-DE" sz="1400">
              <a:solidFill>
                <a:srgbClr val="339966"/>
              </a:solidFill>
              <a:ea typeface="MS PGothic" charset="-128"/>
            </a:endParaRPr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1195388" y="2243138"/>
            <a:ext cx="3946525" cy="4498975"/>
          </a:xfrm>
          <a:prstGeom prst="rect">
            <a:avLst/>
          </a:prstGeom>
          <a:solidFill>
            <a:schemeClr val="accent2"/>
          </a:solidFill>
          <a:ln w="9525">
            <a:solidFill>
              <a:srgbClr val="2ECBC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it-IT">
              <a:solidFill>
                <a:srgbClr val="FFFFFF"/>
              </a:solidFill>
              <a:latin typeface="Verdana" charset="0"/>
              <a:ea typeface="ＭＳ Ｐゴシック" charset="0"/>
            </a:endParaRPr>
          </a:p>
        </p:txBody>
      </p:sp>
      <p:cxnSp>
        <p:nvCxnSpPr>
          <p:cNvPr id="43" name="Connettore 1 42"/>
          <p:cNvCxnSpPr>
            <a:cxnSpLocks noChangeShapeType="1"/>
          </p:cNvCxnSpPr>
          <p:nvPr/>
        </p:nvCxnSpPr>
        <p:spPr bwMode="auto">
          <a:xfrm>
            <a:off x="1736725" y="5956300"/>
            <a:ext cx="5929313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cxnSp>
        <p:nvCxnSpPr>
          <p:cNvPr id="41" name="Connettore 1 40"/>
          <p:cNvCxnSpPr>
            <a:cxnSpLocks noChangeShapeType="1"/>
          </p:cNvCxnSpPr>
          <p:nvPr/>
        </p:nvCxnSpPr>
        <p:spPr bwMode="auto">
          <a:xfrm flipV="1">
            <a:off x="1762125" y="4745038"/>
            <a:ext cx="5908675" cy="7143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cxnSp>
        <p:nvCxnSpPr>
          <p:cNvPr id="38" name="Connettore 1 37"/>
          <p:cNvCxnSpPr>
            <a:cxnSpLocks noChangeShapeType="1"/>
            <a:stCxn id="3" idx="0"/>
            <a:endCxn id="25" idx="0"/>
          </p:cNvCxnSpPr>
          <p:nvPr/>
        </p:nvCxnSpPr>
        <p:spPr bwMode="auto">
          <a:xfrm rot="16200000" flipH="1">
            <a:off x="1712119" y="4256882"/>
            <a:ext cx="2428875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cxnSp>
        <p:nvCxnSpPr>
          <p:cNvPr id="36" name="Connettore 1 35"/>
          <p:cNvCxnSpPr>
            <a:cxnSpLocks noChangeShapeType="1"/>
          </p:cNvCxnSpPr>
          <p:nvPr/>
        </p:nvCxnSpPr>
        <p:spPr bwMode="auto">
          <a:xfrm flipV="1">
            <a:off x="1762125" y="3455988"/>
            <a:ext cx="5929313" cy="7143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sp>
        <p:nvSpPr>
          <p:cNvPr id="3" name="Rettangolo 2"/>
          <p:cNvSpPr>
            <a:spLocks noChangeArrowheads="1"/>
          </p:cNvSpPr>
          <p:nvPr/>
        </p:nvSpPr>
        <p:spPr bwMode="auto">
          <a:xfrm>
            <a:off x="2951163" y="3041650"/>
            <a:ext cx="1905000" cy="914400"/>
          </a:xfrm>
          <a:prstGeom prst="rect">
            <a:avLst/>
          </a:prstGeom>
          <a:solidFill>
            <a:srgbClr val="196666"/>
          </a:solidFill>
          <a:ln w="9525">
            <a:solidFill>
              <a:srgbClr val="2ECBC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it-IT" sz="1600">
                <a:solidFill>
                  <a:srgbClr val="FFFFFF"/>
                </a:solidFill>
                <a:latin typeface="Verdana" charset="0"/>
                <a:ea typeface="ＭＳ Ｐゴシック" charset="0"/>
              </a:rPr>
              <a:t>Servizio</a:t>
            </a:r>
          </a:p>
          <a:p>
            <a:pPr algn="ctr">
              <a:defRPr/>
            </a:pPr>
            <a:r>
              <a:rPr lang="it-IT" sz="1600">
                <a:solidFill>
                  <a:srgbClr val="FFFFFF"/>
                </a:solidFill>
                <a:latin typeface="Verdana" charset="0"/>
                <a:ea typeface="ＭＳ Ｐゴシック" charset="0"/>
              </a:rPr>
              <a:t>dedicato</a:t>
            </a:r>
          </a:p>
          <a:p>
            <a:pPr algn="ctr">
              <a:defRPr/>
            </a:pPr>
            <a:r>
              <a:rPr lang="it-IT">
                <a:solidFill>
                  <a:srgbClr val="FFFFFF"/>
                </a:solidFill>
                <a:latin typeface="Verdana" charset="0"/>
                <a:ea typeface="ＭＳ Ｐゴシック" charset="0"/>
              </a:rPr>
              <a:t>CSFS</a:t>
            </a:r>
          </a:p>
        </p:txBody>
      </p:sp>
      <p:sp>
        <p:nvSpPr>
          <p:cNvPr id="4" name="Rettangolo 3"/>
          <p:cNvSpPr>
            <a:spLocks noChangeArrowheads="1"/>
          </p:cNvSpPr>
          <p:nvPr/>
        </p:nvSpPr>
        <p:spPr bwMode="auto">
          <a:xfrm>
            <a:off x="5522913" y="3027363"/>
            <a:ext cx="1905000" cy="914400"/>
          </a:xfrm>
          <a:prstGeom prst="rect">
            <a:avLst/>
          </a:prstGeom>
          <a:solidFill>
            <a:srgbClr val="196666"/>
          </a:solidFill>
          <a:ln w="9525">
            <a:solidFill>
              <a:srgbClr val="2ECBC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it-IT" sz="1400">
                <a:solidFill>
                  <a:srgbClr val="FFFFFF"/>
                </a:solidFill>
                <a:latin typeface="Verdana" pitchFamily="34" charset="0"/>
                <a:ea typeface="ＭＳ Ｐゴシック" charset="-128"/>
              </a:rPr>
              <a:t>Ambulatorio</a:t>
            </a:r>
          </a:p>
          <a:p>
            <a:pPr algn="ctr">
              <a:defRPr/>
            </a:pPr>
            <a:r>
              <a:rPr lang="it-IT" sz="1600">
                <a:solidFill>
                  <a:srgbClr val="FFFFFF"/>
                </a:solidFill>
                <a:latin typeface="Verdana" pitchFamily="34" charset="0"/>
                <a:ea typeface="ＭＳ Ｐゴシック" charset="-128"/>
              </a:rPr>
              <a:t>CARITAS</a:t>
            </a:r>
          </a:p>
        </p:txBody>
      </p:sp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8094663" y="3041650"/>
            <a:ext cx="1905000" cy="914400"/>
          </a:xfrm>
          <a:prstGeom prst="rect">
            <a:avLst/>
          </a:prstGeom>
          <a:solidFill>
            <a:srgbClr val="196666"/>
          </a:solidFill>
          <a:ln w="9525">
            <a:solidFill>
              <a:srgbClr val="2ECBC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it-IT" sz="1600">
                <a:solidFill>
                  <a:srgbClr val="FFFFFF"/>
                </a:solidFill>
                <a:latin typeface="Verdana" charset="0"/>
                <a:ea typeface="ＭＳ Ｐゴシック" charset="0"/>
              </a:rPr>
              <a:t>OSPEDALE</a:t>
            </a:r>
          </a:p>
        </p:txBody>
      </p:sp>
      <p:cxnSp>
        <p:nvCxnSpPr>
          <p:cNvPr id="19" name="Connettore 4 18"/>
          <p:cNvCxnSpPr>
            <a:cxnSpLocks noChangeShapeType="1"/>
            <a:stCxn id="3" idx="0"/>
            <a:endCxn id="5" idx="0"/>
          </p:cNvCxnSpPr>
          <p:nvPr/>
        </p:nvCxnSpPr>
        <p:spPr bwMode="auto">
          <a:xfrm rot="5400000" flipH="1" flipV="1">
            <a:off x="4856163" y="1112837"/>
            <a:ext cx="1588" cy="3859213"/>
          </a:xfrm>
          <a:prstGeom prst="bentConnector3">
            <a:avLst>
              <a:gd name="adj1" fmla="val 14395468"/>
            </a:avLst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cxnSp>
        <p:nvCxnSpPr>
          <p:cNvPr id="22" name="Connettore 1 21"/>
          <p:cNvCxnSpPr>
            <a:cxnSpLocks noChangeShapeType="1"/>
          </p:cNvCxnSpPr>
          <p:nvPr/>
        </p:nvCxnSpPr>
        <p:spPr bwMode="auto">
          <a:xfrm flipV="1">
            <a:off x="4857750" y="2819400"/>
            <a:ext cx="0" cy="2159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sp>
        <p:nvSpPr>
          <p:cNvPr id="34828" name="CasellaDiTesto 22"/>
          <p:cNvSpPr txBox="1">
            <a:spLocks noChangeArrowheads="1"/>
          </p:cNvSpPr>
          <p:nvPr/>
        </p:nvSpPr>
        <p:spPr bwMode="auto">
          <a:xfrm>
            <a:off x="4605338" y="2320925"/>
            <a:ext cx="409575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>
                <a:ea typeface="MS PGothic" charset="-128"/>
              </a:rPr>
              <a:t>Punti di accesso STP</a:t>
            </a:r>
          </a:p>
        </p:txBody>
      </p:sp>
      <p:sp>
        <p:nvSpPr>
          <p:cNvPr id="24" name="Rettangolo 23"/>
          <p:cNvSpPr>
            <a:spLocks noChangeArrowheads="1"/>
          </p:cNvSpPr>
          <p:nvPr/>
        </p:nvSpPr>
        <p:spPr bwMode="auto">
          <a:xfrm>
            <a:off x="2951163" y="4256088"/>
            <a:ext cx="1905000" cy="914400"/>
          </a:xfrm>
          <a:prstGeom prst="rect">
            <a:avLst/>
          </a:prstGeom>
          <a:solidFill>
            <a:srgbClr val="196666"/>
          </a:solidFill>
          <a:ln w="9525">
            <a:solidFill>
              <a:srgbClr val="2ECBC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it-IT" sz="1600">
                <a:solidFill>
                  <a:srgbClr val="FFFFFF"/>
                </a:solidFill>
                <a:latin typeface="Verdana" pitchFamily="34" charset="0"/>
                <a:ea typeface="ＭＳ Ｐゴシック" charset="-128"/>
              </a:rPr>
              <a:t>Dip.</a:t>
            </a:r>
          </a:p>
          <a:p>
            <a:pPr algn="ctr">
              <a:defRPr/>
            </a:pPr>
            <a:r>
              <a:rPr lang="it-IT" sz="1600">
                <a:solidFill>
                  <a:srgbClr val="FFFFFF"/>
                </a:solidFill>
                <a:latin typeface="Verdana" pitchFamily="34" charset="0"/>
                <a:ea typeface="ＭＳ Ｐゴシック" charset="-128"/>
              </a:rPr>
              <a:t>Sanità</a:t>
            </a:r>
          </a:p>
          <a:p>
            <a:pPr algn="ctr">
              <a:defRPr/>
            </a:pPr>
            <a:r>
              <a:rPr lang="it-IT" sz="1600">
                <a:solidFill>
                  <a:srgbClr val="FFFFFF"/>
                </a:solidFill>
                <a:latin typeface="Verdana" pitchFamily="34" charset="0"/>
                <a:ea typeface="ＭＳ Ｐゴシック" charset="-128"/>
              </a:rPr>
              <a:t>Pubblica</a:t>
            </a:r>
          </a:p>
        </p:txBody>
      </p:sp>
      <p:sp>
        <p:nvSpPr>
          <p:cNvPr id="25" name="Rettangolo 24"/>
          <p:cNvSpPr>
            <a:spLocks noChangeArrowheads="1"/>
          </p:cNvSpPr>
          <p:nvPr/>
        </p:nvSpPr>
        <p:spPr bwMode="auto">
          <a:xfrm>
            <a:off x="2951163" y="5470525"/>
            <a:ext cx="1905000" cy="914400"/>
          </a:xfrm>
          <a:prstGeom prst="rect">
            <a:avLst/>
          </a:prstGeom>
          <a:solidFill>
            <a:srgbClr val="196666"/>
          </a:solidFill>
          <a:ln w="9525">
            <a:solidFill>
              <a:srgbClr val="2ECBC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it-IT" sz="1600">
                <a:solidFill>
                  <a:srgbClr val="FFFFFF"/>
                </a:solidFill>
                <a:latin typeface="Verdana" pitchFamily="34" charset="0"/>
                <a:ea typeface="ＭＳ Ｐゴシック" charset="-128"/>
              </a:rPr>
              <a:t>Distretti</a:t>
            </a:r>
          </a:p>
          <a:p>
            <a:pPr algn="ctr">
              <a:defRPr/>
            </a:pPr>
            <a:r>
              <a:rPr lang="it-IT" sz="1600">
                <a:solidFill>
                  <a:srgbClr val="FFFFFF"/>
                </a:solidFill>
                <a:latin typeface="Verdana" pitchFamily="34" charset="0"/>
                <a:ea typeface="ＭＳ Ｐゴシック" charset="-128"/>
              </a:rPr>
              <a:t>sanitari</a:t>
            </a:r>
          </a:p>
        </p:txBody>
      </p:sp>
      <p:sp>
        <p:nvSpPr>
          <p:cNvPr id="29" name="Rettangolo 28"/>
          <p:cNvSpPr>
            <a:spLocks noChangeArrowheads="1"/>
          </p:cNvSpPr>
          <p:nvPr/>
        </p:nvSpPr>
        <p:spPr bwMode="auto">
          <a:xfrm>
            <a:off x="10221913" y="2243138"/>
            <a:ext cx="1055687" cy="4498975"/>
          </a:xfrm>
          <a:prstGeom prst="rect">
            <a:avLst/>
          </a:prstGeom>
          <a:solidFill>
            <a:srgbClr val="C2E0E0"/>
          </a:solidFill>
          <a:ln w="9525">
            <a:solidFill>
              <a:srgbClr val="2ECBC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it-IT">
              <a:solidFill>
                <a:srgbClr val="FFFFFF"/>
              </a:solidFill>
              <a:latin typeface="Verdana" charset="0"/>
              <a:ea typeface="ＭＳ Ｐゴシック" charset="0"/>
            </a:endParaRPr>
          </a:p>
        </p:txBody>
      </p:sp>
      <p:sp>
        <p:nvSpPr>
          <p:cNvPr id="34832" name="CasellaDiTesto 29"/>
          <p:cNvSpPr txBox="1">
            <a:spLocks noChangeArrowheads="1"/>
          </p:cNvSpPr>
          <p:nvPr/>
        </p:nvSpPr>
        <p:spPr bwMode="auto">
          <a:xfrm>
            <a:off x="1963738" y="2312988"/>
            <a:ext cx="2476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="1">
                <a:solidFill>
                  <a:srgbClr val="CCECFF"/>
                </a:solidFill>
                <a:ea typeface="MS PGothic" charset="-128"/>
              </a:rPr>
              <a:t>AUSL Reggio Emilia</a:t>
            </a:r>
          </a:p>
        </p:txBody>
      </p:sp>
      <p:sp>
        <p:nvSpPr>
          <p:cNvPr id="31" name="Rettangolo 30"/>
          <p:cNvSpPr>
            <a:spLocks noChangeArrowheads="1"/>
          </p:cNvSpPr>
          <p:nvPr/>
        </p:nvSpPr>
        <p:spPr bwMode="auto">
          <a:xfrm>
            <a:off x="1293813" y="3027363"/>
            <a:ext cx="1371600" cy="3571875"/>
          </a:xfrm>
          <a:prstGeom prst="rect">
            <a:avLst/>
          </a:prstGeom>
          <a:solidFill>
            <a:srgbClr val="CCECFF"/>
          </a:solidFill>
          <a:ln w="9525">
            <a:solidFill>
              <a:srgbClr val="2ECBC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it-IT">
              <a:solidFill>
                <a:srgbClr val="FFFFFF"/>
              </a:solidFill>
              <a:latin typeface="Verdana" charset="0"/>
              <a:ea typeface="ＭＳ Ｐゴシック" charset="0"/>
            </a:endParaRPr>
          </a:p>
        </p:txBody>
      </p:sp>
      <p:sp>
        <p:nvSpPr>
          <p:cNvPr id="34834" name="CasellaDiTesto 33"/>
          <p:cNvSpPr txBox="1">
            <a:spLocks noChangeArrowheads="1"/>
          </p:cNvSpPr>
          <p:nvPr/>
        </p:nvSpPr>
        <p:spPr bwMode="auto">
          <a:xfrm>
            <a:off x="10145713" y="2312988"/>
            <a:ext cx="9779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ctr"/>
            <a:r>
              <a:rPr lang="it-IT">
                <a:ea typeface="MS PGothic" charset="-128"/>
              </a:rPr>
              <a:t>Ente Locale</a:t>
            </a:r>
          </a:p>
          <a:p>
            <a:pPr algn="ctr"/>
            <a:r>
              <a:rPr lang="it-IT">
                <a:ea typeface="MS PGothic" charset="-128"/>
              </a:rPr>
              <a:t>Terzo Settore</a:t>
            </a:r>
          </a:p>
        </p:txBody>
      </p:sp>
      <p:sp>
        <p:nvSpPr>
          <p:cNvPr id="34835" name="CasellaDiTesto 33"/>
          <p:cNvSpPr txBox="1">
            <a:spLocks noChangeArrowheads="1"/>
          </p:cNvSpPr>
          <p:nvPr/>
        </p:nvSpPr>
        <p:spPr bwMode="auto">
          <a:xfrm rot="10800000">
            <a:off x="1320800" y="3238500"/>
            <a:ext cx="1223963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ctr"/>
            <a:r>
              <a:rPr lang="it-IT" sz="1600">
                <a:ea typeface="MS PGothic" charset="-128"/>
              </a:rPr>
              <a:t>Servizio di Mediazione Culturale</a:t>
            </a:r>
          </a:p>
          <a:p>
            <a:pPr algn="ctr"/>
            <a:r>
              <a:rPr lang="it-IT" sz="1600">
                <a:ea typeface="MS PGothic" charset="-128"/>
              </a:rPr>
              <a:t>Informazioni in lingua</a:t>
            </a:r>
          </a:p>
          <a:p>
            <a:pPr algn="ctr"/>
            <a:r>
              <a:rPr lang="it-IT" sz="1600">
                <a:ea typeface="MS PGothic" charset="-128"/>
              </a:rPr>
              <a:t>Formazione operatori</a:t>
            </a:r>
          </a:p>
        </p:txBody>
      </p:sp>
      <p:sp>
        <p:nvSpPr>
          <p:cNvPr id="34836" name="CasellaDiTesto 22"/>
          <p:cNvSpPr txBox="1">
            <a:spLocks noChangeArrowheads="1"/>
          </p:cNvSpPr>
          <p:nvPr/>
        </p:nvSpPr>
        <p:spPr bwMode="auto">
          <a:xfrm>
            <a:off x="5651500" y="4568825"/>
            <a:ext cx="409575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>
                <a:ea typeface="MS PGothic" charset="-128"/>
              </a:rPr>
              <a:t>Progetti</a:t>
            </a:r>
          </a:p>
        </p:txBody>
      </p:sp>
      <p:sp>
        <p:nvSpPr>
          <p:cNvPr id="34837" name="CasellaDiTesto 22"/>
          <p:cNvSpPr txBox="1">
            <a:spLocks noChangeArrowheads="1"/>
          </p:cNvSpPr>
          <p:nvPr/>
        </p:nvSpPr>
        <p:spPr bwMode="auto">
          <a:xfrm>
            <a:off x="5672138" y="5773738"/>
            <a:ext cx="409575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>
                <a:ea typeface="MS PGothic" charset="-128"/>
              </a:rPr>
              <a:t>Progetti</a:t>
            </a:r>
          </a:p>
        </p:txBody>
      </p:sp>
      <p:sp>
        <p:nvSpPr>
          <p:cNvPr id="34838" name="Titolo 1"/>
          <p:cNvSpPr>
            <a:spLocks/>
          </p:cNvSpPr>
          <p:nvPr/>
        </p:nvSpPr>
        <p:spPr bwMode="auto">
          <a:xfrm>
            <a:off x="1201738" y="1125538"/>
            <a:ext cx="99822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it-IT" sz="2000">
                <a:solidFill>
                  <a:srgbClr val="000066"/>
                </a:solidFill>
                <a:ea typeface="MS PGothic" charset="-128"/>
              </a:rPr>
              <a:t>Esempio:</a:t>
            </a:r>
            <a:r>
              <a:rPr lang="it-IT" sz="2000">
                <a:ea typeface="MS PGothic" charset="-128"/>
              </a:rPr>
              <a:t> </a:t>
            </a:r>
            <a:r>
              <a:rPr lang="it-IT" sz="2400" b="1">
                <a:solidFill>
                  <a:srgbClr val="000066"/>
                </a:solidFill>
                <a:ea typeface="MS PGothic" charset="-128"/>
              </a:rPr>
              <a:t>Garantire il diritto alle cure</a:t>
            </a:r>
            <a:r>
              <a:rPr lang="it-IT" sz="2000" b="1">
                <a:solidFill>
                  <a:srgbClr val="000066"/>
                </a:solidFill>
                <a:ea typeface="MS PGothic" charset="-128"/>
              </a:rPr>
              <a:t/>
            </a:r>
            <a:br>
              <a:rPr lang="it-IT" sz="2000" b="1">
                <a:solidFill>
                  <a:srgbClr val="000066"/>
                </a:solidFill>
                <a:ea typeface="MS PGothic" charset="-128"/>
              </a:rPr>
            </a:br>
            <a:r>
              <a:rPr lang="it-IT" sz="2000">
                <a:solidFill>
                  <a:srgbClr val="000066"/>
                </a:solidFill>
                <a:ea typeface="MS PGothic" charset="-128"/>
              </a:rPr>
              <a:t>Assistenza agli immigrati irregolari nella AUSL di Reggio Emilia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4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4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4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4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4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7" grpId="0"/>
      <p:bldP spid="6" grpId="0" animBg="1"/>
      <p:bldP spid="3" grpId="0" animBg="1"/>
      <p:bldP spid="4" grpId="0" animBg="1"/>
      <p:bldP spid="5" grpId="0" animBg="1"/>
      <p:bldP spid="34828" grpId="0" animBg="1"/>
      <p:bldP spid="24" grpId="0" animBg="1"/>
      <p:bldP spid="25" grpId="0" animBg="1"/>
      <p:bldP spid="29" grpId="0" animBg="1"/>
      <p:bldP spid="34832" grpId="0"/>
      <p:bldP spid="31" grpId="0" animBg="1"/>
      <p:bldP spid="34834" grpId="0"/>
      <p:bldP spid="34835" grpId="0"/>
      <p:bldP spid="34836" grpId="0" animBg="1"/>
      <p:bldP spid="34837" grpId="0" animBg="1"/>
      <p:bldP spid="348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ChangeArrowheads="1"/>
          </p:cNvSpPr>
          <p:nvPr/>
        </p:nvSpPr>
        <p:spPr bwMode="auto">
          <a:xfrm>
            <a:off x="1719263" y="1196975"/>
            <a:ext cx="917733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it-IT" sz="2400" b="1">
                <a:solidFill>
                  <a:srgbClr val="000066"/>
                </a:solidFill>
                <a:ea typeface="MS PGothic" charset="-128"/>
              </a:rPr>
              <a:t>Servizi di mediazione linguistica e culturale</a:t>
            </a:r>
          </a:p>
        </p:txBody>
      </p:sp>
      <p:sp>
        <p:nvSpPr>
          <p:cNvPr id="35842" name="Text Box 6"/>
          <p:cNvSpPr txBox="1">
            <a:spLocks noChangeArrowheads="1"/>
          </p:cNvSpPr>
          <p:nvPr/>
        </p:nvSpPr>
        <p:spPr bwMode="auto">
          <a:xfrm>
            <a:off x="6383338" y="2132013"/>
            <a:ext cx="5383212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spcBef>
                <a:spcPct val="20000"/>
              </a:spcBef>
              <a:spcAft>
                <a:spcPts val="600"/>
              </a:spcAft>
              <a:buFontTx/>
              <a:buChar char="•"/>
            </a:pPr>
            <a:r>
              <a:rPr lang="it-IT" sz="1600">
                <a:ea typeface="MS PGothic" charset="-128"/>
              </a:rPr>
              <a:t>Ottenere il sostegno della Direzione (Evidenze + business case)</a:t>
            </a:r>
          </a:p>
          <a:p>
            <a:pPr marL="177800" indent="-177800">
              <a:spcBef>
                <a:spcPct val="20000"/>
              </a:spcBef>
              <a:spcAft>
                <a:spcPts val="600"/>
              </a:spcAft>
              <a:buFontTx/>
              <a:buChar char="•"/>
            </a:pPr>
            <a:r>
              <a:rPr lang="it-IT" sz="1600">
                <a:ea typeface="MS PGothic" charset="-128"/>
              </a:rPr>
              <a:t>Fare valutazione dei bisogni di assistenza linguistica. </a:t>
            </a:r>
          </a:p>
          <a:p>
            <a:pPr marL="177800" indent="-177800">
              <a:spcBef>
                <a:spcPct val="20000"/>
              </a:spcBef>
              <a:spcAft>
                <a:spcPts val="600"/>
              </a:spcAft>
              <a:buFontTx/>
              <a:buChar char="•"/>
            </a:pPr>
            <a:r>
              <a:rPr lang="it-IT" sz="1600">
                <a:ea typeface="MS PGothic" charset="-128"/>
              </a:rPr>
              <a:t>Utilizzare sempre un mediatore interculturale qualificato. </a:t>
            </a:r>
          </a:p>
          <a:p>
            <a:pPr marL="177800" indent="-177800">
              <a:spcBef>
                <a:spcPct val="20000"/>
              </a:spcBef>
              <a:spcAft>
                <a:spcPts val="600"/>
              </a:spcAft>
              <a:buFontTx/>
              <a:buChar char="•"/>
            </a:pPr>
            <a:r>
              <a:rPr lang="it-IT" sz="1600">
                <a:ea typeface="MS PGothic" charset="-128"/>
              </a:rPr>
              <a:t>Definire delle procedure aziendali di utilizzo del servizio.</a:t>
            </a:r>
          </a:p>
          <a:p>
            <a:pPr marL="177800" indent="-177800">
              <a:spcBef>
                <a:spcPct val="20000"/>
              </a:spcBef>
              <a:spcAft>
                <a:spcPts val="600"/>
              </a:spcAft>
              <a:buFontTx/>
              <a:buChar char="•"/>
            </a:pPr>
            <a:r>
              <a:rPr lang="it-IT" sz="1600">
                <a:ea typeface="MS PGothic" charset="-128"/>
              </a:rPr>
              <a:t>Stabilire forme di coordinamento del servizio</a:t>
            </a:r>
          </a:p>
          <a:p>
            <a:pPr marL="177800" indent="-177800">
              <a:spcBef>
                <a:spcPct val="20000"/>
              </a:spcBef>
              <a:spcAft>
                <a:spcPts val="600"/>
              </a:spcAft>
              <a:buFontTx/>
              <a:buChar char="•"/>
            </a:pPr>
            <a:r>
              <a:rPr lang="it-IT" sz="1600">
                <a:ea typeface="MS PGothic" charset="-128"/>
              </a:rPr>
              <a:t>Formazione degli operatori e mediatori</a:t>
            </a:r>
          </a:p>
          <a:p>
            <a:pPr marL="177800" indent="-177800">
              <a:spcBef>
                <a:spcPct val="20000"/>
              </a:spcBef>
              <a:spcAft>
                <a:spcPts val="600"/>
              </a:spcAft>
              <a:buFontTx/>
              <a:buChar char="•"/>
            </a:pPr>
            <a:r>
              <a:rPr lang="it-IT" sz="1600">
                <a:ea typeface="MS PGothic" charset="-128"/>
              </a:rPr>
              <a:t>Fare monitoraggio e valutazione della qualità/efficacia della mediazione </a:t>
            </a:r>
          </a:p>
        </p:txBody>
      </p:sp>
      <p:sp>
        <p:nvSpPr>
          <p:cNvPr id="35843" name="Rectangle 10"/>
          <p:cNvSpPr>
            <a:spLocks noChangeArrowheads="1"/>
          </p:cNvSpPr>
          <p:nvPr/>
        </p:nvSpPr>
        <p:spPr bwMode="auto">
          <a:xfrm>
            <a:off x="623888" y="2205038"/>
            <a:ext cx="5402262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7800" indent="-177800" eaLnBrk="0" hangingPunct="0">
              <a:spcBef>
                <a:spcPct val="20000"/>
              </a:spcBef>
              <a:spcAft>
                <a:spcPts val="600"/>
              </a:spcAft>
              <a:buFontTx/>
              <a:buChar char="•"/>
            </a:pPr>
            <a:r>
              <a:rPr lang="it-IT" sz="1600">
                <a:ea typeface="MS PGothic" charset="-128"/>
              </a:rPr>
              <a:t>Poca disponibilità di servizi di interpretariato e di mediazione interculturale</a:t>
            </a:r>
          </a:p>
          <a:p>
            <a:pPr marL="177800" indent="-177800" eaLnBrk="0" hangingPunct="0">
              <a:spcBef>
                <a:spcPct val="20000"/>
              </a:spcBef>
              <a:spcAft>
                <a:spcPts val="600"/>
              </a:spcAft>
              <a:buFontTx/>
              <a:buChar char="•"/>
            </a:pPr>
            <a:r>
              <a:rPr lang="it-IT" sz="1600">
                <a:ea typeface="MS PGothic" charset="-128"/>
              </a:rPr>
              <a:t>Scoraggiare l</a:t>
            </a:r>
            <a:r>
              <a:rPr lang="it-IT" altLang="it-IT" sz="1600">
                <a:ea typeface="MS PGothic" charset="-128"/>
              </a:rPr>
              <a:t>’</a:t>
            </a:r>
            <a:r>
              <a:rPr lang="it-IT" sz="1600">
                <a:ea typeface="MS PGothic" charset="-128"/>
              </a:rPr>
              <a:t>utilizzo di parenti (figli-mariti) o personale non-qualificato come interprete/mediatore</a:t>
            </a:r>
          </a:p>
          <a:p>
            <a:pPr marL="177800" indent="-177800" eaLnBrk="0" hangingPunct="0">
              <a:spcBef>
                <a:spcPct val="20000"/>
              </a:spcBef>
              <a:spcAft>
                <a:spcPts val="600"/>
              </a:spcAft>
              <a:buFontTx/>
              <a:buChar char="•"/>
            </a:pPr>
            <a:r>
              <a:rPr lang="it-IT" sz="1600">
                <a:ea typeface="MS PGothic" charset="-128"/>
              </a:rPr>
              <a:t>Difficoltà ad inserire l’utilizzo della mediazione nella routine organizzativa</a:t>
            </a:r>
          </a:p>
          <a:p>
            <a:pPr marL="177800" indent="-177800" eaLnBrk="0" hangingPunct="0">
              <a:spcBef>
                <a:spcPct val="20000"/>
              </a:spcBef>
              <a:spcAft>
                <a:spcPts val="600"/>
              </a:spcAft>
              <a:buFontTx/>
              <a:buChar char="•"/>
            </a:pPr>
            <a:r>
              <a:rPr lang="it-IT" sz="1600">
                <a:ea typeface="MS PGothic" charset="-128"/>
              </a:rPr>
              <a:t>Scarsa capacità di lavorare con i mediatori da parte del personale.</a:t>
            </a:r>
          </a:p>
          <a:p>
            <a:pPr marL="177800" indent="-177800" eaLnBrk="0" hangingPunct="0">
              <a:spcBef>
                <a:spcPct val="20000"/>
              </a:spcBef>
              <a:spcAft>
                <a:spcPts val="600"/>
              </a:spcAft>
              <a:buFontTx/>
              <a:buChar char="•"/>
            </a:pPr>
            <a:r>
              <a:rPr lang="it-IT" sz="1600">
                <a:ea typeface="MS PGothic" charset="-128"/>
              </a:rPr>
              <a:t>Difficoltà di gestione delle richieste urgenti di interpreti/mediatori</a:t>
            </a:r>
          </a:p>
        </p:txBody>
      </p:sp>
      <p:sp>
        <p:nvSpPr>
          <p:cNvPr id="35844" name="Text Box 11"/>
          <p:cNvSpPr txBox="1">
            <a:spLocks noChangeArrowheads="1"/>
          </p:cNvSpPr>
          <p:nvPr/>
        </p:nvSpPr>
        <p:spPr bwMode="auto">
          <a:xfrm>
            <a:off x="1008063" y="1663700"/>
            <a:ext cx="4022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b="1">
                <a:solidFill>
                  <a:srgbClr val="990000"/>
                </a:solidFill>
                <a:ea typeface="MS PGothic" charset="-128"/>
              </a:rPr>
              <a:t>Principali ostacoli</a:t>
            </a:r>
          </a:p>
        </p:txBody>
      </p:sp>
      <p:sp>
        <p:nvSpPr>
          <p:cNvPr id="35845" name="Text Box 12"/>
          <p:cNvSpPr txBox="1">
            <a:spLocks noChangeArrowheads="1"/>
          </p:cNvSpPr>
          <p:nvPr/>
        </p:nvSpPr>
        <p:spPr bwMode="auto">
          <a:xfrm>
            <a:off x="7056438" y="1628775"/>
            <a:ext cx="4024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b="1">
                <a:solidFill>
                  <a:srgbClr val="990000"/>
                </a:solidFill>
                <a:ea typeface="MS PGothic" charset="-128"/>
              </a:rPr>
              <a:t>Raccomandazioni</a:t>
            </a:r>
          </a:p>
        </p:txBody>
      </p:sp>
      <p:sp>
        <p:nvSpPr>
          <p:cNvPr id="35846" name="Text Box 9"/>
          <p:cNvSpPr txBox="1">
            <a:spLocks noChangeArrowheads="1"/>
          </p:cNvSpPr>
          <p:nvPr/>
        </p:nvSpPr>
        <p:spPr bwMode="auto">
          <a:xfrm>
            <a:off x="719138" y="6151563"/>
            <a:ext cx="11137900" cy="5905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>
                <a:ea typeface="MS PGothic" charset="-128"/>
              </a:rPr>
              <a:t>Esempio: </a:t>
            </a:r>
            <a:r>
              <a:rPr lang="it-IT" sz="1600" i="1">
                <a:ea typeface="MS PGothic" charset="-128"/>
              </a:rPr>
              <a:t>Pazienti immigrati spesso riferiscono di non raccontare appieno i loro problemi a causa delle difficoltà che hanno nell’esprimersi nella lingua del medico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1" grpId="0"/>
      <p:bldP spid="35843" grpId="0"/>
      <p:bldP spid="35844" grpId="0"/>
      <p:bldP spid="35845" grpId="0"/>
      <p:bldP spid="3584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8" name="Rectangle 2"/>
          <p:cNvSpPr>
            <a:spLocks noChangeArrowheads="1"/>
          </p:cNvSpPr>
          <p:nvPr/>
        </p:nvSpPr>
        <p:spPr bwMode="auto">
          <a:xfrm>
            <a:off x="1295400" y="1108075"/>
            <a:ext cx="9971088" cy="736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sz="2400">
                <a:solidFill>
                  <a:srgbClr val="000066"/>
                </a:solidFill>
                <a:ea typeface="MS PGothic" charset="-128"/>
              </a:rPr>
              <a:t>Esempio: </a:t>
            </a:r>
            <a:r>
              <a:rPr lang="it-IT" sz="2400" b="1">
                <a:solidFill>
                  <a:srgbClr val="000066"/>
                </a:solidFill>
                <a:ea typeface="MS PGothic" charset="-128"/>
              </a:rPr>
              <a:t>Servizio di Mediazione intercultuale </a:t>
            </a:r>
            <a:br>
              <a:rPr lang="it-IT" sz="2400" b="1">
                <a:solidFill>
                  <a:srgbClr val="000066"/>
                </a:solidFill>
                <a:ea typeface="MS PGothic" charset="-128"/>
              </a:rPr>
            </a:br>
            <a:r>
              <a:rPr lang="it-IT" sz="2400">
                <a:solidFill>
                  <a:srgbClr val="000066"/>
                </a:solidFill>
                <a:ea typeface="MS PGothic" charset="-128"/>
              </a:rPr>
              <a:t>nella AUSL di Reggio Emilia</a:t>
            </a:r>
            <a:endParaRPr lang="it-IT" sz="2400" b="1">
              <a:solidFill>
                <a:srgbClr val="000066"/>
              </a:solidFill>
              <a:ea typeface="MS PGothic" charset="-128"/>
            </a:endParaRPr>
          </a:p>
        </p:txBody>
      </p:sp>
      <p:graphicFrame>
        <p:nvGraphicFramePr>
          <p:cNvPr id="89097" name="Object 3"/>
          <p:cNvGraphicFramePr>
            <a:graphicFrameLocks noChangeAspect="1"/>
          </p:cNvGraphicFramePr>
          <p:nvPr/>
        </p:nvGraphicFramePr>
        <p:xfrm>
          <a:off x="-1009650" y="717550"/>
          <a:ext cx="5975350" cy="60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8" name="Immagine bitmap" r:id="rId4" imgW="5847471" imgH="7953042" progId="">
                  <p:embed/>
                </p:oleObj>
              </mc:Choice>
              <mc:Fallback>
                <p:oleObj name="Immagine bitmap" r:id="rId4" imgW="5847471" imgH="7953042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4237C8"/>
                          </a:clrFrom>
                          <a:clrTo>
                            <a:srgbClr val="4237C8">
                              <a:alpha val="0"/>
                            </a:srgbClr>
                          </a:clrTo>
                        </a:clrChange>
                        <a:lum contrast="-5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009650" y="717550"/>
                        <a:ext cx="5975350" cy="609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099" name="Rectangle 5"/>
          <p:cNvSpPr txBox="1">
            <a:spLocks noGrp="1" noChangeArrowheads="1"/>
          </p:cNvSpPr>
          <p:nvPr/>
        </p:nvSpPr>
        <p:spPr bwMode="auto">
          <a:xfrm>
            <a:off x="11463338" y="6248400"/>
            <a:ext cx="5080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63439830-FA65-463D-AF35-B4E55BE38173}" type="slidenum">
              <a:rPr lang="de-DE" sz="1400">
                <a:solidFill>
                  <a:srgbClr val="339966"/>
                </a:solidFill>
                <a:ea typeface="MS PGothic" charset="-128"/>
              </a:rPr>
              <a:pPr algn="r" eaLnBrk="0" hangingPunct="0"/>
              <a:t>15</a:t>
            </a:fld>
            <a:endParaRPr lang="de-DE" sz="1400">
              <a:solidFill>
                <a:srgbClr val="339966"/>
              </a:solidFill>
              <a:ea typeface="MS PGothic" charset="-128"/>
            </a:endParaRPr>
          </a:p>
        </p:txBody>
      </p:sp>
      <p:sp>
        <p:nvSpPr>
          <p:cNvPr id="89100" name="AutoShape 3"/>
          <p:cNvSpPr>
            <a:spLocks noChangeArrowheads="1"/>
          </p:cNvSpPr>
          <p:nvPr/>
        </p:nvSpPr>
        <p:spPr bwMode="auto">
          <a:xfrm>
            <a:off x="3257550" y="1900238"/>
            <a:ext cx="1016000" cy="6508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720" y="10800"/>
                </a:moveTo>
                <a:cubicBezTo>
                  <a:pt x="720" y="16367"/>
                  <a:pt x="5233" y="20880"/>
                  <a:pt x="10800" y="20880"/>
                </a:cubicBezTo>
                <a:cubicBezTo>
                  <a:pt x="16367" y="20880"/>
                  <a:pt x="20880" y="16367"/>
                  <a:pt x="20880" y="10800"/>
                </a:cubicBezTo>
                <a:cubicBezTo>
                  <a:pt x="20880" y="5233"/>
                  <a:pt x="16367" y="720"/>
                  <a:pt x="10800" y="720"/>
                </a:cubicBezTo>
                <a:cubicBezTo>
                  <a:pt x="5233" y="720"/>
                  <a:pt x="720" y="5233"/>
                  <a:pt x="720" y="10800"/>
                </a:cubicBezTo>
                <a:close/>
              </a:path>
            </a:pathLst>
          </a:cu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it-IT" sz="2000">
              <a:ea typeface="MS PGothic" charset="-128"/>
            </a:endParaRPr>
          </a:p>
        </p:txBody>
      </p:sp>
      <p:sp>
        <p:nvSpPr>
          <p:cNvPr id="89101" name="AutoShape 5"/>
          <p:cNvSpPr>
            <a:spLocks noChangeArrowheads="1"/>
          </p:cNvSpPr>
          <p:nvPr/>
        </p:nvSpPr>
        <p:spPr bwMode="auto">
          <a:xfrm>
            <a:off x="3759200" y="2800350"/>
            <a:ext cx="1016000" cy="6508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720" y="10800"/>
                </a:moveTo>
                <a:cubicBezTo>
                  <a:pt x="720" y="16367"/>
                  <a:pt x="5233" y="20880"/>
                  <a:pt x="10800" y="20880"/>
                </a:cubicBezTo>
                <a:cubicBezTo>
                  <a:pt x="16367" y="20880"/>
                  <a:pt x="20880" y="16367"/>
                  <a:pt x="20880" y="10800"/>
                </a:cubicBezTo>
                <a:cubicBezTo>
                  <a:pt x="20880" y="5233"/>
                  <a:pt x="16367" y="720"/>
                  <a:pt x="10800" y="720"/>
                </a:cubicBezTo>
                <a:cubicBezTo>
                  <a:pt x="5233" y="720"/>
                  <a:pt x="720" y="5233"/>
                  <a:pt x="720" y="10800"/>
                </a:cubicBezTo>
                <a:close/>
              </a:path>
            </a:pathLst>
          </a:cu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it-IT" sz="2000">
              <a:ea typeface="MS PGothic" charset="-128"/>
            </a:endParaRPr>
          </a:p>
        </p:txBody>
      </p:sp>
      <p:sp>
        <p:nvSpPr>
          <p:cNvPr id="89102" name="AutoShape 6"/>
          <p:cNvSpPr>
            <a:spLocks noChangeArrowheads="1"/>
          </p:cNvSpPr>
          <p:nvPr/>
        </p:nvSpPr>
        <p:spPr bwMode="auto">
          <a:xfrm>
            <a:off x="1928813" y="3271838"/>
            <a:ext cx="1016000" cy="6508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720" y="10800"/>
                </a:moveTo>
                <a:cubicBezTo>
                  <a:pt x="720" y="16367"/>
                  <a:pt x="5233" y="20880"/>
                  <a:pt x="10800" y="20880"/>
                </a:cubicBezTo>
                <a:cubicBezTo>
                  <a:pt x="16367" y="20880"/>
                  <a:pt x="20880" y="16367"/>
                  <a:pt x="20880" y="10800"/>
                </a:cubicBezTo>
                <a:cubicBezTo>
                  <a:pt x="20880" y="5233"/>
                  <a:pt x="16367" y="720"/>
                  <a:pt x="10800" y="720"/>
                </a:cubicBezTo>
                <a:cubicBezTo>
                  <a:pt x="5233" y="720"/>
                  <a:pt x="720" y="5233"/>
                  <a:pt x="720" y="10800"/>
                </a:cubicBezTo>
                <a:close/>
              </a:path>
            </a:pathLst>
          </a:cu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it-IT" sz="2000">
              <a:ea typeface="MS PGothic" charset="-128"/>
            </a:endParaRPr>
          </a:p>
        </p:txBody>
      </p:sp>
      <p:sp>
        <p:nvSpPr>
          <p:cNvPr id="89103" name="AutoShape 7"/>
          <p:cNvSpPr>
            <a:spLocks noChangeArrowheads="1"/>
          </p:cNvSpPr>
          <p:nvPr/>
        </p:nvSpPr>
        <p:spPr bwMode="auto">
          <a:xfrm>
            <a:off x="3332163" y="3990975"/>
            <a:ext cx="1016000" cy="6508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720" y="10800"/>
                </a:moveTo>
                <a:cubicBezTo>
                  <a:pt x="720" y="16367"/>
                  <a:pt x="5233" y="20880"/>
                  <a:pt x="10800" y="20880"/>
                </a:cubicBezTo>
                <a:cubicBezTo>
                  <a:pt x="16367" y="20880"/>
                  <a:pt x="20880" y="16367"/>
                  <a:pt x="20880" y="10800"/>
                </a:cubicBezTo>
                <a:cubicBezTo>
                  <a:pt x="20880" y="5233"/>
                  <a:pt x="16367" y="720"/>
                  <a:pt x="10800" y="720"/>
                </a:cubicBezTo>
                <a:cubicBezTo>
                  <a:pt x="5233" y="720"/>
                  <a:pt x="720" y="5233"/>
                  <a:pt x="720" y="10800"/>
                </a:cubicBezTo>
                <a:close/>
              </a:path>
            </a:pathLst>
          </a:cu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it-IT" sz="2000">
              <a:ea typeface="MS PGothic" charset="-128"/>
            </a:endParaRPr>
          </a:p>
        </p:txBody>
      </p:sp>
      <p:sp>
        <p:nvSpPr>
          <p:cNvPr id="89104" name="AutoShape 8"/>
          <p:cNvSpPr>
            <a:spLocks noChangeArrowheads="1"/>
          </p:cNvSpPr>
          <p:nvPr/>
        </p:nvSpPr>
        <p:spPr bwMode="auto">
          <a:xfrm>
            <a:off x="1689100" y="5100638"/>
            <a:ext cx="1016000" cy="6508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720" y="10800"/>
                </a:moveTo>
                <a:cubicBezTo>
                  <a:pt x="720" y="16367"/>
                  <a:pt x="5233" y="20880"/>
                  <a:pt x="10800" y="20880"/>
                </a:cubicBezTo>
                <a:cubicBezTo>
                  <a:pt x="16367" y="20880"/>
                  <a:pt x="20880" y="16367"/>
                  <a:pt x="20880" y="10800"/>
                </a:cubicBezTo>
                <a:cubicBezTo>
                  <a:pt x="20880" y="5233"/>
                  <a:pt x="16367" y="720"/>
                  <a:pt x="10800" y="720"/>
                </a:cubicBezTo>
                <a:cubicBezTo>
                  <a:pt x="5233" y="720"/>
                  <a:pt x="720" y="5233"/>
                  <a:pt x="720" y="10800"/>
                </a:cubicBezTo>
                <a:close/>
              </a:path>
            </a:pathLst>
          </a:cu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it-IT" sz="2000">
              <a:ea typeface="MS PGothic" charset="-128"/>
            </a:endParaRPr>
          </a:p>
        </p:txBody>
      </p:sp>
      <p:sp>
        <p:nvSpPr>
          <p:cNvPr id="89105" name="AutoShape 9"/>
          <p:cNvSpPr>
            <a:spLocks noChangeArrowheads="1"/>
          </p:cNvSpPr>
          <p:nvPr/>
        </p:nvSpPr>
        <p:spPr bwMode="auto">
          <a:xfrm>
            <a:off x="3092450" y="3327400"/>
            <a:ext cx="1016000" cy="6508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720" y="10800"/>
                </a:moveTo>
                <a:cubicBezTo>
                  <a:pt x="720" y="16367"/>
                  <a:pt x="5233" y="20880"/>
                  <a:pt x="10800" y="20880"/>
                </a:cubicBezTo>
                <a:cubicBezTo>
                  <a:pt x="16367" y="20880"/>
                  <a:pt x="20880" y="16367"/>
                  <a:pt x="20880" y="10800"/>
                </a:cubicBezTo>
                <a:cubicBezTo>
                  <a:pt x="20880" y="5233"/>
                  <a:pt x="16367" y="720"/>
                  <a:pt x="10800" y="720"/>
                </a:cubicBezTo>
                <a:cubicBezTo>
                  <a:pt x="5233" y="720"/>
                  <a:pt x="720" y="5233"/>
                  <a:pt x="720" y="10800"/>
                </a:cubicBezTo>
                <a:close/>
              </a:path>
            </a:pathLst>
          </a:cu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it-IT" sz="2000">
              <a:ea typeface="MS PGothic" charset="-128"/>
            </a:endParaRPr>
          </a:p>
        </p:txBody>
      </p:sp>
      <p:sp>
        <p:nvSpPr>
          <p:cNvPr id="89106" name="Line 10"/>
          <p:cNvSpPr>
            <a:spLocks noChangeShapeType="1"/>
          </p:cNvSpPr>
          <p:nvPr/>
        </p:nvSpPr>
        <p:spPr bwMode="auto">
          <a:xfrm flipH="1" flipV="1">
            <a:off x="2967038" y="3571875"/>
            <a:ext cx="130175" cy="55563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9107" name="Line 11"/>
          <p:cNvSpPr>
            <a:spLocks noChangeShapeType="1"/>
          </p:cNvSpPr>
          <p:nvPr/>
        </p:nvSpPr>
        <p:spPr bwMode="auto">
          <a:xfrm>
            <a:off x="3741738" y="3944938"/>
            <a:ext cx="19050" cy="55562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9108" name="Line 12"/>
          <p:cNvSpPr>
            <a:spLocks noChangeShapeType="1"/>
          </p:cNvSpPr>
          <p:nvPr/>
        </p:nvSpPr>
        <p:spPr bwMode="auto">
          <a:xfrm flipH="1">
            <a:off x="3890963" y="3349625"/>
            <a:ext cx="19050" cy="4127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9109" name="Line 13"/>
          <p:cNvSpPr>
            <a:spLocks noChangeShapeType="1"/>
          </p:cNvSpPr>
          <p:nvPr/>
        </p:nvSpPr>
        <p:spPr bwMode="auto">
          <a:xfrm>
            <a:off x="3687763" y="3959225"/>
            <a:ext cx="19050" cy="55563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9110" name="Line 14"/>
          <p:cNvSpPr>
            <a:spLocks noChangeShapeType="1"/>
          </p:cNvSpPr>
          <p:nvPr/>
        </p:nvSpPr>
        <p:spPr bwMode="auto">
          <a:xfrm flipH="1">
            <a:off x="2338388" y="3890963"/>
            <a:ext cx="925512" cy="1246187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9111" name="Line 15"/>
          <p:cNvSpPr>
            <a:spLocks noChangeShapeType="1"/>
          </p:cNvSpPr>
          <p:nvPr/>
        </p:nvSpPr>
        <p:spPr bwMode="auto">
          <a:xfrm flipH="1">
            <a:off x="3632200" y="2546350"/>
            <a:ext cx="55563" cy="776288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9112" name="Text Box 16"/>
          <p:cNvSpPr txBox="1">
            <a:spLocks noChangeArrowheads="1"/>
          </p:cNvSpPr>
          <p:nvPr/>
        </p:nvSpPr>
        <p:spPr bwMode="auto">
          <a:xfrm>
            <a:off x="4656138" y="2133600"/>
            <a:ext cx="7385050" cy="4497388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1600" b="1">
                <a:solidFill>
                  <a:srgbClr val="CC3300"/>
                </a:solidFill>
                <a:ea typeface="MS PGothic" charset="-128"/>
              </a:rPr>
              <a:t>SERVIZIO CENTRALIZZATO</a:t>
            </a:r>
            <a:r>
              <a:rPr lang="it-IT" sz="1600" b="1">
                <a:solidFill>
                  <a:srgbClr val="003366"/>
                </a:solidFill>
                <a:ea typeface="MS PGothic" charset="-128"/>
              </a:rPr>
              <a:t>:</a:t>
            </a:r>
          </a:p>
          <a:p>
            <a:pPr eaLnBrk="0" hangingPunct="0"/>
            <a:r>
              <a:rPr lang="it-IT" sz="1600" b="1">
                <a:solidFill>
                  <a:srgbClr val="003366"/>
                </a:solidFill>
                <a:ea typeface="MS PGothic" charset="-128"/>
              </a:rPr>
              <a:t>Il servizio è esteso a tutti i servizi sanitari e socio sanitari della provincia.</a:t>
            </a:r>
          </a:p>
          <a:p>
            <a:pPr eaLnBrk="0" hangingPunct="0"/>
            <a:endParaRPr lang="it-IT" sz="1600" b="1">
              <a:solidFill>
                <a:srgbClr val="003366"/>
              </a:solidFill>
              <a:ea typeface="MS PGothic" charset="-128"/>
            </a:endParaRPr>
          </a:p>
          <a:p>
            <a:pPr eaLnBrk="0" hangingPunct="0"/>
            <a:r>
              <a:rPr lang="it-IT" sz="1600" b="1">
                <a:solidFill>
                  <a:srgbClr val="CC3300"/>
                </a:solidFill>
                <a:ea typeface="MS PGothic" charset="-128"/>
              </a:rPr>
              <a:t>COORDINAMENTO </a:t>
            </a:r>
            <a:r>
              <a:rPr lang="it-IT" sz="1600" b="1">
                <a:solidFill>
                  <a:srgbClr val="003366"/>
                </a:solidFill>
                <a:ea typeface="MS PGothic" charset="-128"/>
              </a:rPr>
              <a:t>Tavolo di coordinamento interaziendale e interdisciplinare + 6 Tavoli distrettuali</a:t>
            </a:r>
          </a:p>
          <a:p>
            <a:pPr eaLnBrk="0" hangingPunct="0"/>
            <a:endParaRPr lang="it-IT" sz="1600" b="1">
              <a:solidFill>
                <a:srgbClr val="003366"/>
              </a:solidFill>
              <a:ea typeface="MS PGothic" charset="-128"/>
            </a:endParaRPr>
          </a:p>
          <a:p>
            <a:pPr eaLnBrk="0" hangingPunct="0">
              <a:spcBef>
                <a:spcPct val="30000"/>
              </a:spcBef>
            </a:pPr>
            <a:r>
              <a:rPr lang="it-IT" sz="1600" b="1">
                <a:solidFill>
                  <a:srgbClr val="CC3300"/>
                </a:solidFill>
                <a:ea typeface="MS PGothic" charset="-128"/>
              </a:rPr>
              <a:t>INTERVENTI </a:t>
            </a:r>
            <a:r>
              <a:rPr lang="it-IT" sz="1600" b="1">
                <a:solidFill>
                  <a:srgbClr val="003366"/>
                </a:solidFill>
                <a:ea typeface="MS PGothic" charset="-128"/>
              </a:rPr>
              <a:t>in presenza fissa, programmata e urgente</a:t>
            </a:r>
          </a:p>
          <a:p>
            <a:pPr>
              <a:spcBef>
                <a:spcPct val="20000"/>
              </a:spcBef>
              <a:buFontTx/>
              <a:buChar char="-"/>
            </a:pPr>
            <a:r>
              <a:rPr lang="it-IT" sz="1600" b="1">
                <a:solidFill>
                  <a:srgbClr val="003366"/>
                </a:solidFill>
                <a:ea typeface="MS PGothic" charset="-128"/>
              </a:rPr>
              <a:t>5 Ospedali Distrettuali + Ospedale cittadino</a:t>
            </a:r>
          </a:p>
          <a:p>
            <a:pPr>
              <a:spcBef>
                <a:spcPct val="20000"/>
              </a:spcBef>
              <a:buFontTx/>
              <a:buChar char="-"/>
            </a:pPr>
            <a:r>
              <a:rPr lang="it-IT" sz="1600" b="1">
                <a:solidFill>
                  <a:srgbClr val="003366"/>
                </a:solidFill>
                <a:ea typeface="MS PGothic" charset="-128"/>
              </a:rPr>
              <a:t>Servizi territoriali quali: </a:t>
            </a:r>
          </a:p>
          <a:p>
            <a:pPr>
              <a:spcBef>
                <a:spcPct val="20000"/>
              </a:spcBef>
              <a:buFontTx/>
              <a:buChar char="-"/>
            </a:pPr>
            <a:r>
              <a:rPr lang="it-IT" sz="1400" b="1">
                <a:solidFill>
                  <a:srgbClr val="003366"/>
                </a:solidFill>
                <a:ea typeface="MS PGothic" charset="-128"/>
              </a:rPr>
              <a:t>Salute donna (Consultori famigliari e ginecologici)</a:t>
            </a:r>
          </a:p>
          <a:p>
            <a:pPr>
              <a:spcBef>
                <a:spcPct val="20000"/>
              </a:spcBef>
              <a:buFontTx/>
              <a:buChar char="-"/>
            </a:pPr>
            <a:r>
              <a:rPr lang="it-IT" sz="1400" b="1">
                <a:solidFill>
                  <a:srgbClr val="003366"/>
                </a:solidFill>
                <a:ea typeface="MS PGothic" charset="-128"/>
              </a:rPr>
              <a:t>Salute infanzia (Ambulatori vaccinazioni, Pediatrie)</a:t>
            </a:r>
          </a:p>
          <a:p>
            <a:pPr>
              <a:spcBef>
                <a:spcPct val="20000"/>
              </a:spcBef>
              <a:buFontTx/>
              <a:buChar char="-"/>
            </a:pPr>
            <a:r>
              <a:rPr lang="it-IT" sz="1400" b="1">
                <a:solidFill>
                  <a:srgbClr val="003366"/>
                </a:solidFill>
                <a:ea typeface="MS PGothic" charset="-128"/>
              </a:rPr>
              <a:t>Ambulatori specialistici (Poliambulatori, diabetologia)</a:t>
            </a:r>
          </a:p>
          <a:p>
            <a:pPr>
              <a:spcBef>
                <a:spcPct val="20000"/>
              </a:spcBef>
              <a:buFontTx/>
              <a:buChar char="-"/>
            </a:pPr>
            <a:r>
              <a:rPr lang="it-IT" sz="1400" b="1">
                <a:solidFill>
                  <a:srgbClr val="003366"/>
                </a:solidFill>
                <a:ea typeface="MS PGothic" charset="-128"/>
              </a:rPr>
              <a:t>Salute mentale (Sert)</a:t>
            </a:r>
          </a:p>
          <a:p>
            <a:pPr>
              <a:spcBef>
                <a:spcPct val="20000"/>
              </a:spcBef>
              <a:buFontTx/>
              <a:buChar char="-"/>
            </a:pPr>
            <a:r>
              <a:rPr lang="it-IT" sz="1400" b="1">
                <a:solidFill>
                  <a:srgbClr val="003366"/>
                </a:solidFill>
                <a:ea typeface="MS PGothic" charset="-128"/>
              </a:rPr>
              <a:t>Igiene pubblica</a:t>
            </a:r>
          </a:p>
          <a:p>
            <a:pPr>
              <a:spcBef>
                <a:spcPct val="20000"/>
              </a:spcBef>
              <a:buFontTx/>
              <a:buChar char="-"/>
            </a:pPr>
            <a:r>
              <a:rPr lang="it-IT" sz="1400" b="1">
                <a:solidFill>
                  <a:srgbClr val="003366"/>
                </a:solidFill>
                <a:ea typeface="MS PGothic" charset="-128"/>
              </a:rPr>
              <a:t>Carceri e OPG</a:t>
            </a:r>
          </a:p>
          <a:p>
            <a:pPr>
              <a:spcBef>
                <a:spcPct val="20000"/>
              </a:spcBef>
              <a:buFontTx/>
              <a:buChar char="-"/>
            </a:pPr>
            <a:r>
              <a:rPr lang="it-IT" sz="1400" b="1">
                <a:solidFill>
                  <a:srgbClr val="003366"/>
                </a:solidFill>
                <a:ea typeface="MS PGothic" charset="-128"/>
              </a:rPr>
              <a:t>Centro Salute Famiglia Straniera (irregolari)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9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9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9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9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9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9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9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9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9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9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9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9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89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89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9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8" grpId="0" animBg="1"/>
      <p:bldP spid="89099" grpId="0"/>
      <p:bldP spid="89100" grpId="0" animBg="1"/>
      <p:bldP spid="89101" grpId="0" animBg="1"/>
      <p:bldP spid="89102" grpId="0" animBg="1"/>
      <p:bldP spid="89103" grpId="0" animBg="1"/>
      <p:bldP spid="89104" grpId="0" animBg="1"/>
      <p:bldP spid="89105" grpId="0" animBg="1"/>
      <p:bldP spid="89106" grpId="0" animBg="1"/>
      <p:bldP spid="89107" grpId="0" animBg="1"/>
      <p:bldP spid="89108" grpId="0" animBg="1"/>
      <p:bldP spid="89109" grpId="0" animBg="1"/>
      <p:bldP spid="89110" grpId="0" animBg="1"/>
      <p:bldP spid="89111" grpId="0" animBg="1"/>
      <p:bldP spid="891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ChangeArrowheads="1"/>
          </p:cNvSpPr>
          <p:nvPr/>
        </p:nvSpPr>
        <p:spPr bwMode="auto">
          <a:xfrm>
            <a:off x="1719263" y="1125538"/>
            <a:ext cx="9177337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it-IT" sz="2400" b="1">
                <a:solidFill>
                  <a:srgbClr val="000066"/>
                </a:solidFill>
                <a:ea typeface="MS PGothic" charset="-128"/>
              </a:rPr>
              <a:t>Interventi informativi e comunicativi</a:t>
            </a:r>
          </a:p>
        </p:txBody>
      </p:sp>
      <p:sp>
        <p:nvSpPr>
          <p:cNvPr id="91138" name="Text Box 11"/>
          <p:cNvSpPr txBox="1">
            <a:spLocks noChangeArrowheads="1"/>
          </p:cNvSpPr>
          <p:nvPr/>
        </p:nvSpPr>
        <p:spPr bwMode="auto">
          <a:xfrm>
            <a:off x="1008063" y="1628775"/>
            <a:ext cx="4022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000" b="1">
                <a:solidFill>
                  <a:srgbClr val="990000"/>
                </a:solidFill>
                <a:ea typeface="MS PGothic" charset="-128"/>
              </a:rPr>
              <a:t>Principali ostacoli</a:t>
            </a:r>
          </a:p>
        </p:txBody>
      </p:sp>
      <p:sp>
        <p:nvSpPr>
          <p:cNvPr id="91139" name="Text Box 12"/>
          <p:cNvSpPr txBox="1">
            <a:spLocks noChangeArrowheads="1"/>
          </p:cNvSpPr>
          <p:nvPr/>
        </p:nvSpPr>
        <p:spPr bwMode="auto">
          <a:xfrm>
            <a:off x="7056438" y="1628775"/>
            <a:ext cx="40243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000" b="1">
                <a:solidFill>
                  <a:srgbClr val="990000"/>
                </a:solidFill>
                <a:ea typeface="MS PGothic" charset="-128"/>
              </a:rPr>
              <a:t>Raccomandazioni</a:t>
            </a:r>
          </a:p>
        </p:txBody>
      </p:sp>
      <p:sp>
        <p:nvSpPr>
          <p:cNvPr id="91140" name="Text Box 7"/>
          <p:cNvSpPr txBox="1">
            <a:spLocks noChangeArrowheads="1"/>
          </p:cNvSpPr>
          <p:nvPr/>
        </p:nvSpPr>
        <p:spPr bwMode="auto">
          <a:xfrm>
            <a:off x="6672263" y="2205038"/>
            <a:ext cx="5375275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 eaLnBrk="0" hangingPunct="0">
              <a:spcBef>
                <a:spcPct val="20000"/>
              </a:spcBef>
              <a:spcAft>
                <a:spcPts val="400"/>
              </a:spcAft>
              <a:buFontTx/>
              <a:buChar char="•"/>
            </a:pPr>
            <a:r>
              <a:rPr lang="it-IT" sz="1600">
                <a:ea typeface="MS PGothic" charset="-128"/>
              </a:rPr>
              <a:t>Segnaletica multilingue, accompagnamento: Patient navigator / mediatori culturali. </a:t>
            </a:r>
          </a:p>
          <a:p>
            <a:pPr marL="177800" indent="-177800" eaLnBrk="0" hangingPunct="0">
              <a:spcBef>
                <a:spcPct val="20000"/>
              </a:spcBef>
              <a:spcAft>
                <a:spcPts val="400"/>
              </a:spcAft>
              <a:buFontTx/>
              <a:buChar char="•"/>
            </a:pPr>
            <a:r>
              <a:rPr lang="it-IT" sz="1600">
                <a:ea typeface="MS PGothic" charset="-128"/>
              </a:rPr>
              <a:t>Utilizzo di Educatori di salute di comunità (Agenti di salute) es.:  accesso interventi di prevenzione - screening.</a:t>
            </a:r>
          </a:p>
          <a:p>
            <a:pPr marL="177800" indent="-177800" eaLnBrk="0" hangingPunct="0">
              <a:spcBef>
                <a:spcPct val="20000"/>
              </a:spcBef>
              <a:spcAft>
                <a:spcPts val="400"/>
              </a:spcAft>
              <a:buFontTx/>
              <a:buChar char="•"/>
            </a:pPr>
            <a:r>
              <a:rPr lang="it-IT" sz="1600">
                <a:ea typeface="MS PGothic" charset="-128"/>
              </a:rPr>
              <a:t>Interventi per migliorare la Health literacy dei migranti e semplificazione dei messaggi</a:t>
            </a:r>
          </a:p>
          <a:p>
            <a:pPr marL="177800" indent="-177800" eaLnBrk="0" hangingPunct="0">
              <a:spcBef>
                <a:spcPct val="20000"/>
              </a:spcBef>
              <a:spcAft>
                <a:spcPts val="400"/>
              </a:spcAft>
              <a:buFontTx/>
              <a:buChar char="•"/>
            </a:pPr>
            <a:r>
              <a:rPr lang="it-IT" sz="1600">
                <a:ea typeface="MS PGothic" charset="-128"/>
              </a:rPr>
              <a:t>Produzione di programmi informativi mirati (es.: nascita, vaccinazioni, diabete,…)</a:t>
            </a:r>
          </a:p>
          <a:p>
            <a:pPr marL="177800" indent="-177800" eaLnBrk="0" hangingPunct="0">
              <a:spcBef>
                <a:spcPct val="20000"/>
              </a:spcBef>
              <a:spcAft>
                <a:spcPts val="400"/>
              </a:spcAft>
              <a:buFontTx/>
              <a:buChar char="•"/>
            </a:pPr>
            <a:r>
              <a:rPr lang="it-IT" sz="1600">
                <a:ea typeface="MS PGothic" charset="-128"/>
              </a:rPr>
              <a:t>Coinvolgere i migranti nella produzione del materiale informativo</a:t>
            </a:r>
          </a:p>
        </p:txBody>
      </p:sp>
      <p:sp>
        <p:nvSpPr>
          <p:cNvPr id="91141" name="Text Box 8"/>
          <p:cNvSpPr txBox="1">
            <a:spLocks noChangeArrowheads="1"/>
          </p:cNvSpPr>
          <p:nvPr/>
        </p:nvSpPr>
        <p:spPr bwMode="auto">
          <a:xfrm>
            <a:off x="527050" y="2205038"/>
            <a:ext cx="5376863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>
              <a:spcAft>
                <a:spcPct val="40000"/>
              </a:spcAft>
              <a:buFontTx/>
              <a:buChar char="•"/>
            </a:pPr>
            <a:r>
              <a:rPr lang="it-IT" sz="1600">
                <a:ea typeface="MS PGothic" charset="-128"/>
              </a:rPr>
              <a:t>I nuovi immigrati hanno difficoltà ad orientarsi ed utilizzare in modo appropriato i servizi </a:t>
            </a:r>
          </a:p>
          <a:p>
            <a:pPr marL="176213" indent="-176213">
              <a:spcAft>
                <a:spcPct val="40000"/>
              </a:spcAft>
              <a:buFontTx/>
              <a:buChar char="•"/>
            </a:pPr>
            <a:r>
              <a:rPr lang="it-IT" sz="1600">
                <a:ea typeface="MS PGothic" charset="-128"/>
              </a:rPr>
              <a:t>Difficoltà a capire le informazioni sanitarie e hanno difficoltà a gestire in modo autonomo il problema di salute</a:t>
            </a:r>
          </a:p>
          <a:p>
            <a:pPr marL="176213" indent="-176213">
              <a:spcAft>
                <a:spcPct val="40000"/>
              </a:spcAft>
              <a:buFontTx/>
              <a:buChar char="•"/>
            </a:pPr>
            <a:r>
              <a:rPr lang="it-IT" sz="1600">
                <a:ea typeface="MS PGothic" charset="-128"/>
              </a:rPr>
              <a:t>Minore partecipazione ai programmi di prevenzione e di promozione della salute.</a:t>
            </a:r>
          </a:p>
          <a:p>
            <a:pPr marL="176213" indent="-176213">
              <a:spcAft>
                <a:spcPct val="40000"/>
              </a:spcAft>
              <a:buFontTx/>
              <a:buChar char="•"/>
            </a:pPr>
            <a:r>
              <a:rPr lang="it-IT" sz="1600">
                <a:ea typeface="MS PGothic" charset="-128"/>
              </a:rPr>
              <a:t>Il materiale tradotto raggiunge solo parzialmente gli utenti immigrati se non tiene conto delle caratteristiche sociali e culturali delle persone a cui è rivolto.</a:t>
            </a:r>
          </a:p>
        </p:txBody>
      </p:sp>
      <p:sp>
        <p:nvSpPr>
          <p:cNvPr id="91142" name="Text Box 10"/>
          <p:cNvSpPr txBox="1">
            <a:spLocks noChangeArrowheads="1"/>
          </p:cNvSpPr>
          <p:nvPr/>
        </p:nvSpPr>
        <p:spPr bwMode="auto">
          <a:xfrm>
            <a:off x="1008063" y="6092825"/>
            <a:ext cx="10464800" cy="5905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>
                <a:ea typeface="MS PGothic" charset="-128"/>
              </a:rPr>
              <a:t>Esempio: </a:t>
            </a:r>
            <a:r>
              <a:rPr lang="it-IT" sz="1600" i="1">
                <a:ea typeface="MS PGothic" charset="-128"/>
              </a:rPr>
              <a:t>Gli immigrati spesso dichiarano di avere difficoltà a capire le modalità di iscrizione al servizio nazionale anche se vengono presentate nella loro lingua.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1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1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1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1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1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1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1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1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1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1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1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7" grpId="0"/>
      <p:bldP spid="91138" grpId="0"/>
      <p:bldP spid="91139" grpId="0"/>
      <p:bldP spid="91141" grpId="0"/>
      <p:bldP spid="9114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5"/>
          <p:cNvSpPr txBox="1">
            <a:spLocks noGrp="1" noChangeArrowheads="1"/>
          </p:cNvSpPr>
          <p:nvPr/>
        </p:nvSpPr>
        <p:spPr bwMode="auto">
          <a:xfrm>
            <a:off x="11463338" y="6348413"/>
            <a:ext cx="5080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23E88F27-2F96-432E-8C1B-C65EB94F770C}" type="slidenum">
              <a:rPr lang="de-DE" sz="1400">
                <a:solidFill>
                  <a:srgbClr val="339966"/>
                </a:solidFill>
                <a:ea typeface="MS PGothic" charset="-128"/>
              </a:rPr>
              <a:pPr algn="r" eaLnBrk="0" hangingPunct="0"/>
              <a:t>17</a:t>
            </a:fld>
            <a:endParaRPr lang="de-DE" sz="1400">
              <a:solidFill>
                <a:srgbClr val="339966"/>
              </a:solidFill>
              <a:ea typeface="MS PGothic" charset="-128"/>
            </a:endParaRPr>
          </a:p>
        </p:txBody>
      </p:sp>
      <p:sp>
        <p:nvSpPr>
          <p:cNvPr id="92162" name="Rectangle 5"/>
          <p:cNvSpPr txBox="1">
            <a:spLocks noGrp="1" noChangeArrowheads="1"/>
          </p:cNvSpPr>
          <p:nvPr/>
        </p:nvSpPr>
        <p:spPr bwMode="auto">
          <a:xfrm>
            <a:off x="11463338" y="6348413"/>
            <a:ext cx="5080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79A90EA9-3028-4F7C-9834-CB07A0A28118}" type="slidenum">
              <a:rPr lang="de-DE" sz="1400">
                <a:solidFill>
                  <a:srgbClr val="339966"/>
                </a:solidFill>
                <a:ea typeface="MS PGothic" charset="-128"/>
              </a:rPr>
              <a:pPr algn="r" eaLnBrk="0" hangingPunct="0"/>
              <a:t>17</a:t>
            </a:fld>
            <a:endParaRPr lang="de-DE" sz="1400">
              <a:solidFill>
                <a:srgbClr val="339966"/>
              </a:solidFill>
              <a:ea typeface="MS PGothic" charset="-128"/>
            </a:endParaRPr>
          </a:p>
        </p:txBody>
      </p:sp>
      <p:sp>
        <p:nvSpPr>
          <p:cNvPr id="921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4463" y="1220788"/>
            <a:ext cx="12047537" cy="479425"/>
          </a:xfrm>
          <a:solidFill>
            <a:srgbClr val="FFFFFF"/>
          </a:solidFill>
          <a:ln/>
        </p:spPr>
        <p:txBody>
          <a:bodyPr anchor="b"/>
          <a:lstStyle/>
          <a:p>
            <a:r>
              <a:rPr lang="it-IT" sz="2400" smtClean="0">
                <a:solidFill>
                  <a:srgbClr val="000066"/>
                </a:solidFill>
              </a:rPr>
              <a:t>Esempio:</a:t>
            </a:r>
            <a:r>
              <a:rPr lang="it-IT" sz="2400" b="1" smtClean="0">
                <a:solidFill>
                  <a:srgbClr val="000066"/>
                </a:solidFill>
              </a:rPr>
              <a:t> Interventi informativi e comunicativi</a:t>
            </a:r>
            <a:endParaRPr lang="it-IT" sz="4000" b="1" smtClean="0">
              <a:solidFill>
                <a:srgbClr val="003366"/>
              </a:solidFill>
            </a:endParaRPr>
          </a:p>
        </p:txBody>
      </p:sp>
      <p:sp>
        <p:nvSpPr>
          <p:cNvPr id="9216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5588" y="1982788"/>
            <a:ext cx="9275762" cy="541337"/>
          </a:xfrm>
          <a:solidFill>
            <a:srgbClr val="FFFFFF"/>
          </a:solidFill>
          <a:ln>
            <a:solidFill>
              <a:srgbClr val="003399"/>
            </a:solidFill>
          </a:ln>
        </p:spPr>
        <p:txBody>
          <a:bodyPr/>
          <a:lstStyle/>
          <a:p>
            <a:pPr algn="ctr">
              <a:buFont typeface="Arial" charset="0"/>
              <a:buNone/>
            </a:pPr>
            <a:r>
              <a:rPr lang="it-IT" sz="1600" b="1" smtClean="0"/>
              <a:t>Health Literacy</a:t>
            </a:r>
            <a:r>
              <a:rPr lang="it-IT" sz="1600" smtClean="0"/>
              <a:t> - Linguaggio semplice e adeguato alle diverse culture; coinvolgimento dei migranti e delle mediatrici</a:t>
            </a:r>
          </a:p>
        </p:txBody>
      </p:sp>
      <p:sp>
        <p:nvSpPr>
          <p:cNvPr id="92165" name="Rectangle 4"/>
          <p:cNvSpPr>
            <a:spLocks noChangeArrowheads="1"/>
          </p:cNvSpPr>
          <p:nvPr/>
        </p:nvSpPr>
        <p:spPr bwMode="auto">
          <a:xfrm>
            <a:off x="1022350" y="2560638"/>
            <a:ext cx="5376863" cy="24479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93663" indent="-93663" algn="ctr"/>
            <a:r>
              <a:rPr lang="it-IT" b="1">
                <a:ea typeface="MS PGothic" charset="-128"/>
              </a:rPr>
              <a:t>INFORMAZIONE</a:t>
            </a:r>
          </a:p>
          <a:p>
            <a:pPr marL="93663" indent="-93663" algn="ctr">
              <a:buFontTx/>
              <a:buChar char="•"/>
            </a:pPr>
            <a:r>
              <a:rPr lang="it-IT">
                <a:ea typeface="MS PGothic" charset="-128"/>
              </a:rPr>
              <a:t>Informazioni sui servizi </a:t>
            </a:r>
            <a:br>
              <a:rPr lang="it-IT">
                <a:ea typeface="MS PGothic" charset="-128"/>
              </a:rPr>
            </a:br>
            <a:r>
              <a:rPr lang="it-IT">
                <a:ea typeface="MS PGothic" charset="-128"/>
              </a:rPr>
              <a:t>e sulla salute (Brochure, </a:t>
            </a:r>
            <a:br>
              <a:rPr lang="it-IT">
                <a:ea typeface="MS PGothic" charset="-128"/>
              </a:rPr>
            </a:br>
            <a:r>
              <a:rPr lang="it-IT">
                <a:ea typeface="MS PGothic" charset="-128"/>
              </a:rPr>
              <a:t>opuscoli, documenti in lingua, DVD)</a:t>
            </a:r>
          </a:p>
          <a:p>
            <a:pPr marL="93663" indent="-93663" algn="ctr"/>
            <a:endParaRPr lang="it-IT">
              <a:ea typeface="MS PGothic" charset="-128"/>
            </a:endParaRPr>
          </a:p>
          <a:p>
            <a:pPr marL="93663" indent="-93663" algn="ctr"/>
            <a:r>
              <a:rPr lang="it-IT" b="1">
                <a:ea typeface="MS PGothic" charset="-128"/>
              </a:rPr>
              <a:t>INCONTRI CON I MIGRANTI</a:t>
            </a:r>
          </a:p>
          <a:p>
            <a:pPr marL="93663" indent="-93663" algn="ctr"/>
            <a:r>
              <a:rPr lang="it-IT">
                <a:ea typeface="MS PGothic" charset="-128"/>
              </a:rPr>
              <a:t>Favorire l’ascolto e il dialogo</a:t>
            </a:r>
            <a:br>
              <a:rPr lang="it-IT">
                <a:ea typeface="MS PGothic" charset="-128"/>
              </a:rPr>
            </a:br>
            <a:r>
              <a:rPr lang="it-IT">
                <a:ea typeface="MS PGothic" charset="-128"/>
              </a:rPr>
              <a:t>(Mediatori/Agenti di salute)</a:t>
            </a:r>
          </a:p>
        </p:txBody>
      </p:sp>
      <p:sp>
        <p:nvSpPr>
          <p:cNvPr id="92166" name="Rectangle 5"/>
          <p:cNvSpPr>
            <a:spLocks noChangeArrowheads="1"/>
          </p:cNvSpPr>
          <p:nvPr/>
        </p:nvSpPr>
        <p:spPr bwMode="auto">
          <a:xfrm>
            <a:off x="6637338" y="2557463"/>
            <a:ext cx="4665662" cy="19431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b="1">
                <a:ea typeface="MS PGothic" charset="-128"/>
              </a:rPr>
              <a:t>EDUCAZIONE </a:t>
            </a:r>
          </a:p>
          <a:p>
            <a:pPr algn="ctr"/>
            <a:r>
              <a:rPr lang="it-IT">
                <a:ea typeface="MS PGothic" charset="-128"/>
              </a:rPr>
              <a:t>Corsi rivolti alle donne </a:t>
            </a:r>
            <a:br>
              <a:rPr lang="it-IT">
                <a:ea typeface="MS PGothic" charset="-128"/>
              </a:rPr>
            </a:br>
            <a:r>
              <a:rPr lang="it-IT">
                <a:ea typeface="MS PGothic" charset="-128"/>
              </a:rPr>
              <a:t>immigrate di preparazione</a:t>
            </a:r>
          </a:p>
          <a:p>
            <a:pPr algn="ctr"/>
            <a:r>
              <a:rPr lang="it-IT">
                <a:ea typeface="MS PGothic" charset="-128"/>
              </a:rPr>
              <a:t>al parto e post-part</a:t>
            </a:r>
          </a:p>
        </p:txBody>
      </p:sp>
      <p:pic>
        <p:nvPicPr>
          <p:cNvPr id="92167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58250" y="4308475"/>
            <a:ext cx="2419350" cy="2519363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</p:spPr>
      </p:pic>
      <p:pic>
        <p:nvPicPr>
          <p:cNvPr id="92168" name="Picture 12" descr="CartaDeiServiz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26150" y="4740275"/>
            <a:ext cx="2770188" cy="2078038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</p:spPr>
      </p:pic>
      <p:sp>
        <p:nvSpPr>
          <p:cNvPr id="92169" name="AutoShape 8"/>
          <p:cNvSpPr>
            <a:spLocks noChangeArrowheads="1"/>
          </p:cNvSpPr>
          <p:nvPr/>
        </p:nvSpPr>
        <p:spPr bwMode="auto">
          <a:xfrm rot="1726102">
            <a:off x="1206500" y="2019300"/>
            <a:ext cx="481013" cy="927100"/>
          </a:xfrm>
          <a:prstGeom prst="curvedRightArrow">
            <a:avLst>
              <a:gd name="adj1" fmla="val 38548"/>
              <a:gd name="adj2" fmla="val 77096"/>
              <a:gd name="adj3" fmla="val 74236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-"/>
            </a:pPr>
            <a:endParaRPr lang="it-IT" b="1" u="sng">
              <a:ea typeface="MS PGothic" charset="-128"/>
            </a:endParaRPr>
          </a:p>
        </p:txBody>
      </p:sp>
      <p:sp>
        <p:nvSpPr>
          <p:cNvPr id="92170" name="AutoShape 9"/>
          <p:cNvSpPr>
            <a:spLocks noChangeArrowheads="1"/>
          </p:cNvSpPr>
          <p:nvPr/>
        </p:nvSpPr>
        <p:spPr bwMode="auto">
          <a:xfrm rot="-1635953">
            <a:off x="10593388" y="2087563"/>
            <a:ext cx="479425" cy="792162"/>
          </a:xfrm>
          <a:prstGeom prst="curvedLeftArrow">
            <a:avLst>
              <a:gd name="adj1" fmla="val 33046"/>
              <a:gd name="adj2" fmla="val 66093"/>
              <a:gd name="adj3" fmla="val 33333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-"/>
            </a:pPr>
            <a:endParaRPr lang="it-IT" b="1" u="sng">
              <a:ea typeface="MS PGothic" charset="-128"/>
            </a:endParaRPr>
          </a:p>
        </p:txBody>
      </p:sp>
      <p:pic>
        <p:nvPicPr>
          <p:cNvPr id="92171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28713" y="4911725"/>
            <a:ext cx="4846637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216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2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2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2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2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1" grpId="0"/>
      <p:bldP spid="92162" grpId="0"/>
      <p:bldP spid="92163" grpId="0" animBg="1"/>
      <p:bldP spid="92164" grpId="0" build="p" animBg="1"/>
      <p:bldP spid="92165" grpId="0" animBg="1"/>
      <p:bldP spid="92166" grpId="0" animBg="1"/>
      <p:bldP spid="92169" grpId="0" animBg="1"/>
      <p:bldP spid="9217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77988" y="1125538"/>
            <a:ext cx="9121775" cy="503237"/>
          </a:xfrm>
          <a:solidFill>
            <a:srgbClr val="FFFFFF"/>
          </a:solidFill>
          <a:ln/>
        </p:spPr>
        <p:txBody>
          <a:bodyPr/>
          <a:lstStyle/>
          <a:p>
            <a:r>
              <a:rPr lang="it-IT" sz="2400" b="1" smtClean="0">
                <a:solidFill>
                  <a:srgbClr val="000066"/>
                </a:solidFill>
              </a:rPr>
              <a:t>FORMAZIONE EFFICACE DEGLI OPERATORI</a:t>
            </a:r>
          </a:p>
        </p:txBody>
      </p:sp>
      <p:sp>
        <p:nvSpPr>
          <p:cNvPr id="35843" name="Rectangle 5"/>
          <p:cNvSpPr txBox="1">
            <a:spLocks noGrp="1" noChangeArrowheads="1"/>
          </p:cNvSpPr>
          <p:nvPr/>
        </p:nvSpPr>
        <p:spPr bwMode="auto">
          <a:xfrm>
            <a:off x="11463338" y="6248400"/>
            <a:ext cx="5080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BFCE97FB-E9C4-47CA-82A2-99410B53A8F5}" type="slidenum">
              <a:rPr lang="de-DE" sz="1400">
                <a:solidFill>
                  <a:srgbClr val="339966"/>
                </a:solidFill>
                <a:ea typeface="MS PGothic" charset="-128"/>
              </a:rPr>
              <a:pPr algn="r" eaLnBrk="0" hangingPunct="0"/>
              <a:t>18</a:t>
            </a:fld>
            <a:endParaRPr lang="de-DE" sz="1400">
              <a:solidFill>
                <a:srgbClr val="339966"/>
              </a:solidFill>
              <a:ea typeface="MS PGothic" charset="-128"/>
            </a:endParaRPr>
          </a:p>
        </p:txBody>
      </p:sp>
      <p:sp>
        <p:nvSpPr>
          <p:cNvPr id="93187" name="Text Box 8"/>
          <p:cNvSpPr txBox="1">
            <a:spLocks noChangeArrowheads="1"/>
          </p:cNvSpPr>
          <p:nvPr/>
        </p:nvSpPr>
        <p:spPr bwMode="auto">
          <a:xfrm>
            <a:off x="6288088" y="2073275"/>
            <a:ext cx="55689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>
              <a:lnSpc>
                <a:spcPct val="85000"/>
              </a:lnSpc>
              <a:spcBef>
                <a:spcPct val="40000"/>
              </a:spcBef>
              <a:buFont typeface="Wingdings" pitchFamily="2" charset="2"/>
              <a:buChar char="§"/>
            </a:pPr>
            <a:r>
              <a:rPr lang="it-IT" sz="1600">
                <a:ea typeface="MS PGothic" charset="-128"/>
              </a:rPr>
              <a:t>Partire dall’analisi dei bisogni formativi degli operatori, pazienti e organizzazione</a:t>
            </a:r>
          </a:p>
          <a:p>
            <a:pPr marL="265113" indent="-265113">
              <a:lnSpc>
                <a:spcPct val="85000"/>
              </a:lnSpc>
              <a:spcBef>
                <a:spcPct val="40000"/>
              </a:spcBef>
              <a:buFont typeface="Wingdings" pitchFamily="2" charset="2"/>
              <a:buChar char="§"/>
            </a:pPr>
            <a:r>
              <a:rPr lang="it-IT" sz="1600">
                <a:ea typeface="MS PGothic" charset="-128"/>
              </a:rPr>
              <a:t>Coinvolgere utenti e stakeholder nella pianificazione </a:t>
            </a:r>
          </a:p>
          <a:p>
            <a:pPr marL="265113" indent="-265113">
              <a:lnSpc>
                <a:spcPct val="85000"/>
              </a:lnSpc>
              <a:spcBef>
                <a:spcPct val="40000"/>
              </a:spcBef>
              <a:buFont typeface="Wingdings" pitchFamily="2" charset="2"/>
              <a:buChar char="§"/>
            </a:pPr>
            <a:r>
              <a:rPr lang="it-IT" sz="1600">
                <a:ea typeface="MS PGothic" charset="-128"/>
              </a:rPr>
              <a:t>Contenuti educativi finalizzati ad aumentare consapevolezza, conoscenze, abilità, e capacità.</a:t>
            </a:r>
          </a:p>
          <a:p>
            <a:pPr marL="265113" indent="-265113">
              <a:lnSpc>
                <a:spcPct val="85000"/>
              </a:lnSpc>
              <a:spcBef>
                <a:spcPct val="40000"/>
              </a:spcBef>
              <a:buFont typeface="Wingdings" pitchFamily="2" charset="2"/>
              <a:buChar char="§"/>
            </a:pPr>
            <a:r>
              <a:rPr lang="it-IT" sz="1600">
                <a:ea typeface="MS PGothic" charset="-128"/>
              </a:rPr>
              <a:t>Rivolgere la formazione agli operatori di tutti i livelli (dirigenti e decisori)</a:t>
            </a:r>
          </a:p>
          <a:p>
            <a:pPr marL="265113" indent="-265113">
              <a:lnSpc>
                <a:spcPct val="85000"/>
              </a:lnSpc>
              <a:spcBef>
                <a:spcPct val="40000"/>
              </a:spcBef>
              <a:buFont typeface="Wingdings" pitchFamily="2" charset="2"/>
              <a:buChar char="§"/>
            </a:pPr>
            <a:r>
              <a:rPr lang="it-IT" sz="1600">
                <a:ea typeface="MS PGothic" charset="-128"/>
              </a:rPr>
              <a:t>Approccio pedagogico basato su metodi didattici su principi e costrutti teorici </a:t>
            </a:r>
          </a:p>
          <a:p>
            <a:pPr marL="265113" indent="-265113">
              <a:lnSpc>
                <a:spcPct val="85000"/>
              </a:lnSpc>
              <a:spcBef>
                <a:spcPct val="40000"/>
              </a:spcBef>
              <a:buFont typeface="Wingdings" pitchFamily="2" charset="2"/>
              <a:buChar char="§"/>
            </a:pPr>
            <a:r>
              <a:rPr lang="it-IT" sz="1600">
                <a:ea typeface="MS PGothic" charset="-128"/>
              </a:rPr>
              <a:t>Collegare la formazione a cambiamenti organizzativi e al Piano Aziendale della Formazione</a:t>
            </a:r>
          </a:p>
          <a:p>
            <a:pPr marL="265113" indent="-265113">
              <a:lnSpc>
                <a:spcPct val="85000"/>
              </a:lnSpc>
              <a:spcBef>
                <a:spcPct val="40000"/>
              </a:spcBef>
              <a:buFont typeface="Wingdings" pitchFamily="2" charset="2"/>
              <a:buChar char="§"/>
            </a:pPr>
            <a:r>
              <a:rPr lang="it-IT" sz="1600">
                <a:ea typeface="MS PGothic" charset="-128"/>
              </a:rPr>
              <a:t>Utilizzare metodi partecipativi e interattivi di erogazione della formazione</a:t>
            </a:r>
          </a:p>
          <a:p>
            <a:pPr marL="265113" indent="-265113">
              <a:lnSpc>
                <a:spcPct val="85000"/>
              </a:lnSpc>
              <a:spcBef>
                <a:spcPct val="40000"/>
              </a:spcBef>
              <a:buFont typeface="Wingdings" pitchFamily="2" charset="2"/>
              <a:buChar char="§"/>
            </a:pPr>
            <a:r>
              <a:rPr lang="it-IT" sz="1600">
                <a:ea typeface="MS PGothic" charset="-128"/>
              </a:rPr>
              <a:t>Valutazione della qualità e dei risultati sugli operatori e l’organizzazione</a:t>
            </a:r>
          </a:p>
        </p:txBody>
      </p:sp>
      <p:sp>
        <p:nvSpPr>
          <p:cNvPr id="35845" name="CuadroTexto 75"/>
          <p:cNvSpPr txBox="1">
            <a:spLocks noChangeArrowheads="1"/>
          </p:cNvSpPr>
          <p:nvPr/>
        </p:nvSpPr>
        <p:spPr bwMode="auto">
          <a:xfrm>
            <a:off x="241300" y="6597650"/>
            <a:ext cx="119507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altLang="es-ES" sz="1100" i="1">
                <a:solidFill>
                  <a:srgbClr val="606060"/>
                </a:solidFill>
                <a:latin typeface="Arial Narrow" pitchFamily="34" charset="0"/>
                <a:ea typeface="MS PGothic" charset="-128"/>
              </a:rPr>
              <a:t>Chiarenza, et al. Training materials development: review of existing training materials: MEM-TP Project</a:t>
            </a:r>
            <a:endParaRPr lang="it-IT" altLang="es-ES" sz="1200">
              <a:solidFill>
                <a:srgbClr val="606060"/>
              </a:solidFill>
              <a:latin typeface="Arial Narrow" pitchFamily="34" charset="0"/>
              <a:ea typeface="MS PGothic" charset="-128"/>
            </a:endParaRPr>
          </a:p>
        </p:txBody>
      </p:sp>
      <p:sp>
        <p:nvSpPr>
          <p:cNvPr id="93189" name="Text Box 11"/>
          <p:cNvSpPr txBox="1">
            <a:spLocks noChangeArrowheads="1"/>
          </p:cNvSpPr>
          <p:nvPr/>
        </p:nvSpPr>
        <p:spPr bwMode="auto">
          <a:xfrm>
            <a:off x="1008063" y="1592263"/>
            <a:ext cx="4022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000" b="1">
                <a:solidFill>
                  <a:srgbClr val="990000"/>
                </a:solidFill>
                <a:ea typeface="MS PGothic" charset="-128"/>
              </a:rPr>
              <a:t>Principali ostacoli</a:t>
            </a:r>
          </a:p>
        </p:txBody>
      </p:sp>
      <p:sp>
        <p:nvSpPr>
          <p:cNvPr id="93190" name="Text Box 12"/>
          <p:cNvSpPr txBox="1">
            <a:spLocks noChangeArrowheads="1"/>
          </p:cNvSpPr>
          <p:nvPr/>
        </p:nvSpPr>
        <p:spPr bwMode="auto">
          <a:xfrm>
            <a:off x="7056438" y="1592263"/>
            <a:ext cx="40243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000" b="1">
                <a:solidFill>
                  <a:srgbClr val="990000"/>
                </a:solidFill>
                <a:ea typeface="MS PGothic" charset="-128"/>
              </a:rPr>
              <a:t>Raccomandazioni</a:t>
            </a:r>
          </a:p>
        </p:txBody>
      </p:sp>
      <p:sp>
        <p:nvSpPr>
          <p:cNvPr id="93191" name="Text Box 8"/>
          <p:cNvSpPr txBox="1">
            <a:spLocks noChangeArrowheads="1"/>
          </p:cNvSpPr>
          <p:nvPr/>
        </p:nvSpPr>
        <p:spPr bwMode="auto">
          <a:xfrm>
            <a:off x="527050" y="2133600"/>
            <a:ext cx="5568950" cy="424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>
              <a:lnSpc>
                <a:spcPct val="85000"/>
              </a:lnSpc>
              <a:spcBef>
                <a:spcPct val="40000"/>
              </a:spcBef>
              <a:spcAft>
                <a:spcPct val="30000"/>
              </a:spcAft>
              <a:buFont typeface="Wingdings" pitchFamily="2" charset="2"/>
              <a:buChar char="§"/>
            </a:pPr>
            <a:r>
              <a:rPr lang="it-IT" sz="1600">
                <a:ea typeface="MS PGothic" charset="-128"/>
              </a:rPr>
              <a:t>Scarso coinvolgimento degli operatori nello sviluppo dei percorsi formativi</a:t>
            </a:r>
          </a:p>
          <a:p>
            <a:pPr marL="265113" indent="-265113">
              <a:lnSpc>
                <a:spcPct val="85000"/>
              </a:lnSpc>
              <a:spcBef>
                <a:spcPct val="40000"/>
              </a:spcBef>
              <a:spcAft>
                <a:spcPct val="30000"/>
              </a:spcAft>
              <a:buFont typeface="Wingdings" pitchFamily="2" charset="2"/>
              <a:buChar char="§"/>
            </a:pPr>
            <a:r>
              <a:rPr lang="it-IT" sz="1600">
                <a:ea typeface="MS PGothic" charset="-128"/>
              </a:rPr>
              <a:t>Mancanza di un approccio interdisciplinare e intersettoriale. </a:t>
            </a:r>
          </a:p>
          <a:p>
            <a:pPr marL="265113" indent="-265113">
              <a:lnSpc>
                <a:spcPct val="85000"/>
              </a:lnSpc>
              <a:spcBef>
                <a:spcPct val="40000"/>
              </a:spcBef>
              <a:spcAft>
                <a:spcPct val="30000"/>
              </a:spcAft>
              <a:buFont typeface="Wingdings" pitchFamily="2" charset="2"/>
              <a:buChar char="§"/>
            </a:pPr>
            <a:r>
              <a:rPr lang="it-IT" sz="1600">
                <a:ea typeface="MS PGothic" charset="-128"/>
              </a:rPr>
              <a:t>Formazione rivolta solo agli operatori sanitari, non ai dirigenti e decisori</a:t>
            </a:r>
          </a:p>
          <a:p>
            <a:pPr marL="265113" indent="-265113">
              <a:lnSpc>
                <a:spcPct val="85000"/>
              </a:lnSpc>
              <a:spcBef>
                <a:spcPct val="40000"/>
              </a:spcBef>
              <a:spcAft>
                <a:spcPct val="30000"/>
              </a:spcAft>
              <a:buFont typeface="Wingdings" pitchFamily="2" charset="2"/>
              <a:buChar char="§"/>
            </a:pPr>
            <a:r>
              <a:rPr lang="it-IT" sz="1600">
                <a:ea typeface="MS PGothic" charset="-128"/>
              </a:rPr>
              <a:t>Frammentarietà delle proposte formative</a:t>
            </a:r>
          </a:p>
          <a:p>
            <a:pPr marL="265113" indent="-265113">
              <a:lnSpc>
                <a:spcPct val="85000"/>
              </a:lnSpc>
              <a:spcBef>
                <a:spcPct val="40000"/>
              </a:spcBef>
              <a:spcAft>
                <a:spcPct val="30000"/>
              </a:spcAft>
              <a:buFont typeface="Wingdings" pitchFamily="2" charset="2"/>
              <a:buChar char="§"/>
            </a:pPr>
            <a:r>
              <a:rPr lang="it-IT" sz="1600">
                <a:ea typeface="MS PGothic" charset="-128"/>
              </a:rPr>
              <a:t>Manca la connessione fra lo sviluppo individuale e lo sviluppo del sistema di cura (organizzazione, politiche e territorio)</a:t>
            </a:r>
          </a:p>
          <a:p>
            <a:pPr marL="265113" indent="-265113">
              <a:lnSpc>
                <a:spcPct val="85000"/>
              </a:lnSpc>
              <a:spcBef>
                <a:spcPct val="40000"/>
              </a:spcBef>
              <a:spcAft>
                <a:spcPct val="30000"/>
              </a:spcAft>
              <a:buFont typeface="Wingdings" pitchFamily="2" charset="2"/>
              <a:buChar char="§"/>
            </a:pPr>
            <a:r>
              <a:rPr lang="it-IT" sz="1600">
                <a:ea typeface="MS PGothic" charset="-128"/>
              </a:rPr>
              <a:t>Utilizzo di metodologie tradizionali (es. lezioni frontali)</a:t>
            </a:r>
          </a:p>
          <a:p>
            <a:pPr marL="265113" indent="-265113">
              <a:lnSpc>
                <a:spcPct val="85000"/>
              </a:lnSpc>
              <a:spcBef>
                <a:spcPct val="40000"/>
              </a:spcBef>
              <a:spcAft>
                <a:spcPct val="30000"/>
              </a:spcAft>
              <a:buFont typeface="Wingdings" pitchFamily="2" charset="2"/>
              <a:buChar char="§"/>
            </a:pPr>
            <a:r>
              <a:rPr lang="it-IT" sz="1600">
                <a:ea typeface="MS PGothic" charset="-128"/>
              </a:rPr>
              <a:t>Mancanza di valutazione degli esiti della formazione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3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3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3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3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3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31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31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3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3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5" grpId="0" animBg="1"/>
      <p:bldP spid="93189" grpId="0"/>
      <p:bldP spid="9319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ChangeArrowheads="1"/>
          </p:cNvSpPr>
          <p:nvPr/>
        </p:nvSpPr>
        <p:spPr bwMode="auto">
          <a:xfrm>
            <a:off x="6672263" y="2097088"/>
            <a:ext cx="5280025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6213" indent="-176213" defTabSz="449263">
              <a:spcBef>
                <a:spcPts val="450"/>
              </a:spcBef>
              <a:spcAft>
                <a:spcPct val="2000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it-IT" sz="1600">
                <a:ea typeface="MS PGothic" charset="-128"/>
              </a:rPr>
              <a:t>Programmazione aziendale: piano delle azioni, allocazione risorse, </a:t>
            </a:r>
          </a:p>
          <a:p>
            <a:pPr marL="176213" indent="-176213" defTabSz="449263">
              <a:spcBef>
                <a:spcPts val="450"/>
              </a:spcBef>
              <a:spcAft>
                <a:spcPct val="2000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it-IT" sz="1600">
                <a:ea typeface="MS PGothic" charset="-128"/>
              </a:rPr>
              <a:t>Specifici servizi: mediazione culturale, traduzioni, menu in lingua, .. </a:t>
            </a:r>
          </a:p>
          <a:p>
            <a:pPr marL="176213" indent="-176213" defTabSz="449263">
              <a:spcBef>
                <a:spcPts val="450"/>
              </a:spcBef>
              <a:spcAft>
                <a:spcPct val="2000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it-IT" sz="1600">
                <a:ea typeface="MS PGothic" charset="-128"/>
              </a:rPr>
              <a:t>Adattamento dei percorsi assistenziali</a:t>
            </a:r>
            <a:r>
              <a:rPr lang="it-IT" sz="1600">
                <a:solidFill>
                  <a:srgbClr val="339966"/>
                </a:solidFill>
                <a:ea typeface="MS PGothic" charset="-128"/>
              </a:rPr>
              <a:t> </a:t>
            </a:r>
            <a:r>
              <a:rPr lang="it-IT" sz="1600">
                <a:ea typeface="MS PGothic" charset="-128"/>
              </a:rPr>
              <a:t>e dimissioni protette</a:t>
            </a:r>
            <a:r>
              <a:rPr lang="it-IT" sz="1600">
                <a:solidFill>
                  <a:srgbClr val="339966"/>
                </a:solidFill>
                <a:ea typeface="MS PGothic" charset="-128"/>
              </a:rPr>
              <a:t> </a:t>
            </a:r>
            <a:r>
              <a:rPr lang="it-IT" sz="1600">
                <a:ea typeface="MS PGothic" charset="-128"/>
              </a:rPr>
              <a:t>per i gruppi più vulnerabili</a:t>
            </a:r>
          </a:p>
          <a:p>
            <a:pPr marL="176213" indent="-176213" defTabSz="449263">
              <a:spcBef>
                <a:spcPts val="450"/>
              </a:spcBef>
              <a:spcAft>
                <a:spcPct val="2000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it-IT" sz="1600">
                <a:ea typeface="MS PGothic" charset="-128"/>
              </a:rPr>
              <a:t>Adottare standard di misurazione e monitoraggio della qualità/equità dei servizi e interventi</a:t>
            </a:r>
          </a:p>
          <a:p>
            <a:pPr marL="176213" indent="-176213" defTabSz="449263">
              <a:spcBef>
                <a:spcPts val="450"/>
              </a:spcBef>
              <a:spcAft>
                <a:spcPct val="2000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it-IT" sz="1600">
                <a:ea typeface="MS PGothic" charset="-128"/>
              </a:rPr>
              <a:t>Ricerca e Monitoraggio</a:t>
            </a:r>
            <a:r>
              <a:rPr lang="it-IT" sz="1600" b="1">
                <a:ea typeface="MS PGothic" charset="-128"/>
              </a:rPr>
              <a:t>:</a:t>
            </a:r>
            <a:r>
              <a:rPr lang="it-IT" sz="1600">
                <a:ea typeface="MS PGothic" charset="-128"/>
              </a:rPr>
              <a:t> profili di salute degli immigrati, accesso ai servizi</a:t>
            </a:r>
          </a:p>
          <a:p>
            <a:pPr marL="176213" indent="-176213" defTabSz="449263">
              <a:spcBef>
                <a:spcPts val="450"/>
              </a:spcBef>
              <a:spcAft>
                <a:spcPct val="2000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it-IT" sz="1600">
                <a:ea typeface="MS PGothic" charset="-128"/>
              </a:rPr>
              <a:t>Sviluppare reti e forme di collaborazione nel territorio (alleanze e partnership)</a:t>
            </a:r>
          </a:p>
        </p:txBody>
      </p:sp>
      <p:sp>
        <p:nvSpPr>
          <p:cNvPr id="94210" name="Text Box 3"/>
          <p:cNvSpPr txBox="1">
            <a:spLocks noChangeArrowheads="1"/>
          </p:cNvSpPr>
          <p:nvPr/>
        </p:nvSpPr>
        <p:spPr bwMode="auto">
          <a:xfrm>
            <a:off x="1103313" y="1628775"/>
            <a:ext cx="3457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000000"/>
              </a:buClr>
              <a:buSzPct val="100000"/>
            </a:pPr>
            <a:r>
              <a:rPr lang="it-IT" sz="2000" b="1">
                <a:solidFill>
                  <a:srgbClr val="990000"/>
                </a:solidFill>
                <a:ea typeface="MS PGothic" charset="-128"/>
              </a:rPr>
              <a:t>Principali ostacoli</a:t>
            </a:r>
          </a:p>
        </p:txBody>
      </p:sp>
      <p:sp>
        <p:nvSpPr>
          <p:cNvPr id="94211" name="Rectangle 8"/>
          <p:cNvSpPr>
            <a:spLocks noChangeArrowheads="1"/>
          </p:cNvSpPr>
          <p:nvPr/>
        </p:nvSpPr>
        <p:spPr bwMode="auto">
          <a:xfrm>
            <a:off x="928688" y="2144713"/>
            <a:ext cx="4686300" cy="436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0975" indent="-180975" eaLnBrk="0" hangingPunct="0">
              <a:lnSpc>
                <a:spcPct val="90000"/>
              </a:lnSpc>
              <a:spcBef>
                <a:spcPct val="20000"/>
              </a:spcBef>
              <a:spcAft>
                <a:spcPts val="1800"/>
              </a:spcAft>
              <a:buFontTx/>
              <a:buChar char="•"/>
            </a:pPr>
            <a:r>
              <a:rPr lang="it-IT" sz="1600">
                <a:ea typeface="MS PGothic" charset="-128"/>
                <a:cs typeface="Times New Roman" pitchFamily="18" charset="0"/>
              </a:rPr>
              <a:t>Mancanza di un approccio strategico a livello della direzione aziendale</a:t>
            </a:r>
          </a:p>
          <a:p>
            <a:pPr marL="180975" indent="-180975" eaLnBrk="0" hangingPunct="0">
              <a:lnSpc>
                <a:spcPct val="90000"/>
              </a:lnSpc>
              <a:spcBef>
                <a:spcPct val="20000"/>
              </a:spcBef>
              <a:spcAft>
                <a:spcPts val="1800"/>
              </a:spcAft>
              <a:buFontTx/>
              <a:buChar char="•"/>
            </a:pPr>
            <a:r>
              <a:rPr lang="it-IT" sz="1600">
                <a:ea typeface="MS PGothic" charset="-128"/>
                <a:cs typeface="Times New Roman" pitchFamily="18" charset="0"/>
              </a:rPr>
              <a:t>Servizi e processi non sempre adeguati alla diversità</a:t>
            </a:r>
          </a:p>
          <a:p>
            <a:pPr marL="180975" indent="-180975" eaLnBrk="0" hangingPunct="0">
              <a:lnSpc>
                <a:spcPct val="90000"/>
              </a:lnSpc>
              <a:spcBef>
                <a:spcPct val="20000"/>
              </a:spcBef>
              <a:spcAft>
                <a:spcPts val="1800"/>
              </a:spcAft>
              <a:buFontTx/>
              <a:buChar char="•"/>
            </a:pPr>
            <a:r>
              <a:rPr lang="it-IT" sz="1600">
                <a:ea typeface="MS PGothic" charset="-128"/>
                <a:cs typeface="Times New Roman" pitchFamily="18" charset="0"/>
              </a:rPr>
              <a:t>Barriere organizzative e burocratiche</a:t>
            </a:r>
          </a:p>
          <a:p>
            <a:pPr marL="180975" indent="-180975" eaLnBrk="0" hangingPunct="0">
              <a:lnSpc>
                <a:spcPct val="90000"/>
              </a:lnSpc>
              <a:spcBef>
                <a:spcPct val="20000"/>
              </a:spcBef>
              <a:spcAft>
                <a:spcPts val="1800"/>
              </a:spcAft>
              <a:buFontTx/>
              <a:buChar char="•"/>
            </a:pPr>
            <a:r>
              <a:rPr lang="it-IT" sz="1600">
                <a:ea typeface="MS PGothic" charset="-128"/>
                <a:cs typeface="Times New Roman" pitchFamily="18" charset="0"/>
              </a:rPr>
              <a:t>Mancanza di strumenti di valutazione della qualità dei servizi ed efficacia degli interventi</a:t>
            </a:r>
          </a:p>
          <a:p>
            <a:pPr marL="180975" indent="-180975" eaLnBrk="0" hangingPunct="0">
              <a:lnSpc>
                <a:spcPct val="90000"/>
              </a:lnSpc>
              <a:spcBef>
                <a:spcPct val="20000"/>
              </a:spcBef>
              <a:spcAft>
                <a:spcPts val="1800"/>
              </a:spcAft>
              <a:buFontTx/>
              <a:buChar char="•"/>
            </a:pPr>
            <a:r>
              <a:rPr lang="it-IT" sz="1600">
                <a:ea typeface="MS PGothic" charset="-128"/>
                <a:cs typeface="Times New Roman" pitchFamily="18" charset="0"/>
              </a:rPr>
              <a:t>Mancanza di dati e informazioni riguardo alla salute e modalità di accesso dei migranti</a:t>
            </a:r>
          </a:p>
        </p:txBody>
      </p:sp>
      <p:sp>
        <p:nvSpPr>
          <p:cNvPr id="94212" name="Text Box 9"/>
          <p:cNvSpPr txBox="1">
            <a:spLocks noChangeArrowheads="1"/>
          </p:cNvSpPr>
          <p:nvPr/>
        </p:nvSpPr>
        <p:spPr bwMode="auto">
          <a:xfrm>
            <a:off x="6872288" y="1628775"/>
            <a:ext cx="40243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000" b="1">
                <a:solidFill>
                  <a:srgbClr val="990000"/>
                </a:solidFill>
                <a:ea typeface="MS PGothic" charset="-128"/>
              </a:rPr>
              <a:t>Raccomandazioni</a:t>
            </a:r>
          </a:p>
        </p:txBody>
      </p:sp>
      <p:sp>
        <p:nvSpPr>
          <p:cNvPr id="94213" name="Rectangle 2"/>
          <p:cNvSpPr>
            <a:spLocks noChangeArrowheads="1"/>
          </p:cNvSpPr>
          <p:nvPr/>
        </p:nvSpPr>
        <p:spPr bwMode="auto">
          <a:xfrm>
            <a:off x="1295400" y="1125538"/>
            <a:ext cx="9505950" cy="5032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it-IT" sz="2400" b="1">
                <a:solidFill>
                  <a:srgbClr val="000066"/>
                </a:solidFill>
                <a:ea typeface="MS PGothic" charset="-128"/>
              </a:rPr>
              <a:t>FAVORIRE IL CAMBIAMENTO ORGANIZZATIVO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4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4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4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4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4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4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942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942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942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942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942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942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/>
      <p:bldP spid="94211" grpId="0"/>
      <p:bldP spid="94212" grpId="0"/>
      <p:bldP spid="942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1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92150" y="1844675"/>
            <a:ext cx="10972800" cy="4679950"/>
          </a:xfrm>
          <a:ln/>
        </p:spPr>
        <p:txBody>
          <a:bodyPr/>
          <a:lstStyle/>
          <a:p>
            <a:pPr marL="273050" indent="-273050" eaLnBrk="1" hangingPunct="1">
              <a:lnSpc>
                <a:spcPct val="150000"/>
              </a:lnSpc>
              <a:spcBef>
                <a:spcPct val="0"/>
              </a:spcBef>
              <a:buClr>
                <a:srgbClr val="D6631A"/>
              </a:buClr>
              <a:buSzPct val="150000"/>
            </a:pPr>
            <a:r>
              <a:rPr lang="it-IT" altLang="es-ES" sz="2000" smtClean="0">
                <a:latin typeface="Arial Narrow" pitchFamily="34" charset="0"/>
              </a:rPr>
              <a:t>Individuare gli aspetti più rilevanti dell’assistenza ai migranti</a:t>
            </a:r>
            <a:r>
              <a:rPr lang="es-ES" altLang="es-ES" sz="2000" smtClean="0">
                <a:latin typeface="Arial Narrow" pitchFamily="34" charset="0"/>
              </a:rPr>
              <a:t> e </a:t>
            </a:r>
            <a:r>
              <a:rPr lang="it-IT" altLang="es-ES" sz="2000" smtClean="0">
                <a:latin typeface="Arial Narrow" pitchFamily="34" charset="0"/>
              </a:rPr>
              <a:t>minoranze che richiedono specifiche strategie d’intervento.</a:t>
            </a:r>
          </a:p>
          <a:p>
            <a:pPr marL="273050" indent="-273050" eaLnBrk="1" hangingPunct="1">
              <a:lnSpc>
                <a:spcPct val="150000"/>
              </a:lnSpc>
              <a:spcBef>
                <a:spcPct val="0"/>
              </a:spcBef>
              <a:buClr>
                <a:srgbClr val="D6631A"/>
              </a:buClr>
              <a:buSzPct val="150000"/>
            </a:pPr>
            <a:r>
              <a:rPr lang="it-IT" altLang="es-ES" sz="2000" smtClean="0">
                <a:latin typeface="Arial Narrow" pitchFamily="34" charset="0"/>
              </a:rPr>
              <a:t>Aprire uno spaz</a:t>
            </a:r>
            <a:r>
              <a:rPr lang="es-ES" altLang="es-ES" sz="2000" smtClean="0">
                <a:latin typeface="Arial Narrow" pitchFamily="34" charset="0"/>
              </a:rPr>
              <a:t>io di riflessione sulle strategie di contrasto alla discriminazione.</a:t>
            </a:r>
          </a:p>
          <a:p>
            <a:pPr marL="273050" indent="-273050" eaLnBrk="1" hangingPunct="1">
              <a:lnSpc>
                <a:spcPct val="150000"/>
              </a:lnSpc>
              <a:spcBef>
                <a:spcPct val="0"/>
              </a:spcBef>
              <a:buClr>
                <a:srgbClr val="D6631A"/>
              </a:buClr>
              <a:buSzPct val="150000"/>
            </a:pPr>
            <a:r>
              <a:rPr lang="es-ES" altLang="es-ES" sz="2000" smtClean="0">
                <a:latin typeface="Arial Narrow" pitchFamily="34" charset="0"/>
              </a:rPr>
              <a:t>Riflettere sulle opportunità e sfide nell’introduzione di cambiamenti organizzativi necessari per rispondere alla diversità.</a:t>
            </a:r>
          </a:p>
          <a:p>
            <a:pPr marL="273050" indent="-273050" eaLnBrk="1" hangingPunct="1">
              <a:lnSpc>
                <a:spcPct val="150000"/>
              </a:lnSpc>
              <a:spcBef>
                <a:spcPct val="0"/>
              </a:spcBef>
              <a:buClr>
                <a:srgbClr val="D6631A"/>
              </a:buClr>
              <a:buSzPct val="150000"/>
            </a:pPr>
            <a:r>
              <a:rPr lang="es-ES" altLang="es-ES" sz="2000" smtClean="0">
                <a:latin typeface="Arial Narrow" pitchFamily="34" charset="0"/>
              </a:rPr>
              <a:t>Identificare strategie integrate efficaci fra servizi sanitari e gli altri servizi e stakeholder del territorio.</a:t>
            </a:r>
          </a:p>
        </p:txBody>
      </p:sp>
      <p:sp>
        <p:nvSpPr>
          <p:cNvPr id="15363" name="CuadroTexto 1"/>
          <p:cNvSpPr txBox="1">
            <a:spLocks noChangeArrowheads="1"/>
          </p:cNvSpPr>
          <p:nvPr/>
        </p:nvSpPr>
        <p:spPr bwMode="auto">
          <a:xfrm>
            <a:off x="814388" y="1268413"/>
            <a:ext cx="1046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altLang="es-ES" sz="2400" b="1">
                <a:solidFill>
                  <a:srgbClr val="000090"/>
                </a:solidFill>
                <a:latin typeface="Arial Narrow" pitchFamily="34" charset="0"/>
                <a:ea typeface="MS PGothic" charset="-128"/>
              </a:rPr>
              <a:t>Obiettivi dell’unità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4"/>
          <p:cNvSpPr>
            <a:spLocks noChangeArrowheads="1"/>
          </p:cNvSpPr>
          <p:nvPr/>
        </p:nvSpPr>
        <p:spPr bwMode="auto">
          <a:xfrm>
            <a:off x="623888" y="1385888"/>
            <a:ext cx="10934700" cy="3667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ea typeface="MS PGothic" charset="-128"/>
            </a:endParaRPr>
          </a:p>
        </p:txBody>
      </p:sp>
      <p:sp>
        <p:nvSpPr>
          <p:cNvPr id="95234" name="CuadroTexto 1"/>
          <p:cNvSpPr txBox="1">
            <a:spLocks noChangeArrowheads="1"/>
          </p:cNvSpPr>
          <p:nvPr/>
        </p:nvSpPr>
        <p:spPr bwMode="auto">
          <a:xfrm>
            <a:off x="814388" y="1196975"/>
            <a:ext cx="104648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>
                <a:solidFill>
                  <a:srgbClr val="000090"/>
                </a:solidFill>
                <a:latin typeface="Arial Narrow" pitchFamily="34" charset="0"/>
                <a:ea typeface="MS PGothic" charset="-128"/>
              </a:rPr>
              <a:t>Cambiamento organizzativo e gestionale</a:t>
            </a:r>
          </a:p>
          <a:p>
            <a:pPr algn="ctr"/>
            <a:r>
              <a:rPr lang="es-ES" b="1">
                <a:solidFill>
                  <a:srgbClr val="000090"/>
                </a:solidFill>
                <a:latin typeface="Arial Narrow" pitchFamily="34" charset="0"/>
                <a:ea typeface="MS PGothic" charset="-128"/>
              </a:rPr>
              <a:t>Modifiche concettuali</a:t>
            </a:r>
          </a:p>
        </p:txBody>
      </p:sp>
      <p:sp>
        <p:nvSpPr>
          <p:cNvPr id="95235" name="CuadroTexto 5"/>
          <p:cNvSpPr txBox="1">
            <a:spLocks noChangeArrowheads="1"/>
          </p:cNvSpPr>
          <p:nvPr/>
        </p:nvSpPr>
        <p:spPr bwMode="auto">
          <a:xfrm>
            <a:off x="814388" y="6580188"/>
            <a:ext cx="113776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200" i="1">
                <a:solidFill>
                  <a:srgbClr val="606060"/>
                </a:solidFill>
                <a:latin typeface="Arial Narrow" pitchFamily="34" charset="0"/>
                <a:ea typeface="MS PGothic" charset="-128"/>
              </a:rPr>
              <a:t>Chiarenza 2012.</a:t>
            </a:r>
          </a:p>
        </p:txBody>
      </p:sp>
      <p:sp>
        <p:nvSpPr>
          <p:cNvPr id="2" name="Elipse 1"/>
          <p:cNvSpPr/>
          <p:nvPr/>
        </p:nvSpPr>
        <p:spPr bwMode="auto">
          <a:xfrm>
            <a:off x="1008063" y="3424238"/>
            <a:ext cx="3743325" cy="909637"/>
          </a:xfrm>
          <a:prstGeom prst="ellipse">
            <a:avLst/>
          </a:prstGeom>
          <a:solidFill>
            <a:srgbClr val="DDDDDD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dirty="0">
                <a:solidFill>
                  <a:schemeClr val="tx1"/>
                </a:solidFill>
                <a:latin typeface="Arial Narrow" pitchFamily="34" charset="0"/>
              </a:rPr>
              <a:t>dalla </a:t>
            </a:r>
            <a:r>
              <a:rPr lang="es-ES" dirty="0" err="1">
                <a:solidFill>
                  <a:schemeClr val="tx1"/>
                </a:solidFill>
                <a:latin typeface="Arial Narrow" pitchFamily="34" charset="0"/>
              </a:rPr>
              <a:t>diversità</a:t>
            </a:r>
            <a:r>
              <a:rPr lang="es-ES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s-ES" dirty="0" err="1">
                <a:solidFill>
                  <a:schemeClr val="tx1"/>
                </a:solidFill>
                <a:latin typeface="Arial Narrow" pitchFamily="34" charset="0"/>
              </a:rPr>
              <a:t>culturale</a:t>
            </a:r>
            <a:endParaRPr lang="it-IT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" name="Elipse 7"/>
          <p:cNvSpPr/>
          <p:nvPr/>
        </p:nvSpPr>
        <p:spPr bwMode="auto">
          <a:xfrm>
            <a:off x="6958013" y="3424238"/>
            <a:ext cx="4514850" cy="868362"/>
          </a:xfrm>
          <a:prstGeom prst="ellipse">
            <a:avLst/>
          </a:prstGeom>
          <a:gradFill flip="none" rotWithShape="1">
            <a:gsLst>
              <a:gs pos="0">
                <a:srgbClr val="31C1FF">
                  <a:tint val="66000"/>
                  <a:satMod val="160000"/>
                </a:srgbClr>
              </a:gs>
              <a:gs pos="50000">
                <a:srgbClr val="31C1FF">
                  <a:tint val="44500"/>
                  <a:satMod val="160000"/>
                </a:srgbClr>
              </a:gs>
              <a:gs pos="100000">
                <a:srgbClr val="31C1FF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>
                <a:solidFill>
                  <a:schemeClr val="tx1"/>
                </a:solidFill>
                <a:latin typeface="Arial Narrow" pitchFamily="34" charset="0"/>
              </a:rPr>
              <a:t>alla sensibilità alle differenze</a:t>
            </a:r>
            <a:endParaRPr lang="it-IT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" name="Elipse 8"/>
          <p:cNvSpPr/>
          <p:nvPr/>
        </p:nvSpPr>
        <p:spPr bwMode="auto">
          <a:xfrm>
            <a:off x="7239000" y="4824413"/>
            <a:ext cx="4319588" cy="1298575"/>
          </a:xfrm>
          <a:prstGeom prst="ellipse">
            <a:avLst/>
          </a:prstGeom>
          <a:gradFill flip="none" rotWithShape="1">
            <a:gsLst>
              <a:gs pos="0">
                <a:srgbClr val="31C1FF">
                  <a:tint val="66000"/>
                  <a:satMod val="160000"/>
                </a:srgbClr>
              </a:gs>
              <a:gs pos="50000">
                <a:srgbClr val="31C1FF">
                  <a:tint val="44500"/>
                  <a:satMod val="160000"/>
                </a:srgbClr>
              </a:gs>
              <a:gs pos="100000">
                <a:srgbClr val="31C1FF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dirty="0">
                <a:solidFill>
                  <a:schemeClr val="tx1"/>
                </a:solidFill>
                <a:latin typeface="Arial Narrow" panose="020B0606020202030204" pitchFamily="34" charset="0"/>
              </a:rPr>
              <a:t>a servizi rispondenti ed equi per tutta la popolazione</a:t>
            </a:r>
          </a:p>
        </p:txBody>
      </p:sp>
      <p:sp>
        <p:nvSpPr>
          <p:cNvPr id="10" name="Elipse 9"/>
          <p:cNvSpPr/>
          <p:nvPr/>
        </p:nvSpPr>
        <p:spPr bwMode="auto">
          <a:xfrm>
            <a:off x="1008063" y="4759325"/>
            <a:ext cx="3743325" cy="1298575"/>
          </a:xfrm>
          <a:prstGeom prst="ellipse">
            <a:avLst/>
          </a:prstGeom>
          <a:solidFill>
            <a:srgbClr val="DDDDDD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dirty="0">
                <a:solidFill>
                  <a:schemeClr val="tx1"/>
                </a:solidFill>
                <a:latin typeface="Arial Narrow" panose="020B0606020202030204" pitchFamily="34" charset="0"/>
              </a:rPr>
              <a:t>da </a:t>
            </a:r>
            <a:r>
              <a:rPr lang="es-ES" dirty="0" err="1">
                <a:solidFill>
                  <a:schemeClr val="tx1"/>
                </a:solidFill>
                <a:latin typeface="Arial Narrow" panose="020B0606020202030204" pitchFamily="34" charset="0"/>
              </a:rPr>
              <a:t>servizi</a:t>
            </a:r>
            <a:r>
              <a:rPr lang="es-ES" dirty="0">
                <a:solidFill>
                  <a:schemeClr val="tx1"/>
                </a:solidFill>
                <a:latin typeface="Arial Narrow" panose="020B0606020202030204" pitchFamily="34" charset="0"/>
              </a:rPr>
              <a:t> specifici per gruppo di popolazione</a:t>
            </a:r>
            <a:endParaRPr lang="it-IT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Flecha derecha 2"/>
          <p:cNvSpPr/>
          <p:nvPr/>
        </p:nvSpPr>
        <p:spPr bwMode="auto">
          <a:xfrm>
            <a:off x="5492750" y="3644900"/>
            <a:ext cx="795338" cy="312738"/>
          </a:xfrm>
          <a:prstGeom prst="rightArrow">
            <a:avLst/>
          </a:prstGeom>
          <a:ln>
            <a:solidFill>
              <a:srgbClr val="C576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2" name="Flecha derecha 11"/>
          <p:cNvSpPr/>
          <p:nvPr/>
        </p:nvSpPr>
        <p:spPr bwMode="auto">
          <a:xfrm>
            <a:off x="5548313" y="5132388"/>
            <a:ext cx="793750" cy="312737"/>
          </a:xfrm>
          <a:prstGeom prst="rightArrow">
            <a:avLst/>
          </a:prstGeom>
          <a:ln>
            <a:solidFill>
              <a:srgbClr val="C576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1" name="Elipse 1"/>
          <p:cNvSpPr/>
          <p:nvPr/>
        </p:nvSpPr>
        <p:spPr bwMode="auto">
          <a:xfrm>
            <a:off x="1103313" y="2016125"/>
            <a:ext cx="3743325" cy="908050"/>
          </a:xfrm>
          <a:prstGeom prst="ellipse">
            <a:avLst/>
          </a:prstGeom>
          <a:solidFill>
            <a:srgbClr val="DDDDDD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dirty="0" err="1">
                <a:solidFill>
                  <a:schemeClr val="tx1"/>
                </a:solidFill>
                <a:latin typeface="Arial Narrow" pitchFamily="34" charset="0"/>
              </a:rPr>
              <a:t>dai</a:t>
            </a:r>
            <a:r>
              <a:rPr lang="es-ES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s-ES" dirty="0" err="1">
                <a:solidFill>
                  <a:schemeClr val="tx1"/>
                </a:solidFill>
                <a:latin typeface="Arial Narrow" pitchFamily="34" charset="0"/>
              </a:rPr>
              <a:t>cambiamenti</a:t>
            </a:r>
            <a:r>
              <a:rPr lang="es-ES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s-ES" dirty="0" err="1">
                <a:solidFill>
                  <a:schemeClr val="tx1"/>
                </a:solidFill>
                <a:latin typeface="Arial Narrow" pitchFamily="34" charset="0"/>
              </a:rPr>
              <a:t>individuali</a:t>
            </a:r>
            <a:endParaRPr lang="it-IT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3" name="Elipse 7"/>
          <p:cNvSpPr/>
          <p:nvPr/>
        </p:nvSpPr>
        <p:spPr bwMode="auto">
          <a:xfrm>
            <a:off x="7161213" y="2016125"/>
            <a:ext cx="4514850" cy="908050"/>
          </a:xfrm>
          <a:prstGeom prst="ellipse">
            <a:avLst/>
          </a:prstGeom>
          <a:gradFill flip="none" rotWithShape="1">
            <a:gsLst>
              <a:gs pos="0">
                <a:srgbClr val="31C1FF">
                  <a:tint val="66000"/>
                  <a:satMod val="160000"/>
                </a:srgbClr>
              </a:gs>
              <a:gs pos="50000">
                <a:srgbClr val="31C1FF">
                  <a:tint val="44500"/>
                  <a:satMod val="160000"/>
                </a:srgbClr>
              </a:gs>
              <a:gs pos="100000">
                <a:srgbClr val="31C1FF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dirty="0" err="1">
                <a:solidFill>
                  <a:schemeClr val="tx1"/>
                </a:solidFill>
                <a:latin typeface="Arial Narrow" pitchFamily="34" charset="0"/>
              </a:rPr>
              <a:t>ai</a:t>
            </a:r>
            <a:r>
              <a:rPr lang="es-ES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s-ES" dirty="0" err="1">
                <a:solidFill>
                  <a:schemeClr val="tx1"/>
                </a:solidFill>
                <a:latin typeface="Arial Narrow" pitchFamily="34" charset="0"/>
              </a:rPr>
              <a:t>cambiamenti</a:t>
            </a:r>
            <a:r>
              <a:rPr lang="es-ES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s-ES" dirty="0" err="1">
                <a:solidFill>
                  <a:schemeClr val="tx1"/>
                </a:solidFill>
                <a:latin typeface="Arial Narrow" pitchFamily="34" charset="0"/>
              </a:rPr>
              <a:t>nell’intera</a:t>
            </a:r>
            <a:r>
              <a:rPr lang="es-ES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s-ES" dirty="0" err="1">
                <a:solidFill>
                  <a:schemeClr val="tx1"/>
                </a:solidFill>
                <a:latin typeface="Arial Narrow" pitchFamily="34" charset="0"/>
              </a:rPr>
              <a:t>organizzazione</a:t>
            </a:r>
            <a:endParaRPr lang="es-ES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4" name="Flecha derecha 2"/>
          <p:cNvSpPr/>
          <p:nvPr/>
        </p:nvSpPr>
        <p:spPr bwMode="auto">
          <a:xfrm>
            <a:off x="5564188" y="2324100"/>
            <a:ext cx="796925" cy="312738"/>
          </a:xfrm>
          <a:prstGeom prst="rightArrow">
            <a:avLst/>
          </a:prstGeom>
          <a:ln>
            <a:solidFill>
              <a:srgbClr val="C576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5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3" grpId="0" animBg="1"/>
      <p:bldP spid="95234" grpId="0"/>
      <p:bldP spid="95235" grpId="0"/>
      <p:bldP spid="2" grpId="0" animBg="1"/>
      <p:bldP spid="8" grpId="0" animBg="1"/>
      <p:bldP spid="9" grpId="0" animBg="1"/>
      <p:bldP spid="10" grpId="0" animBg="1"/>
      <p:bldP spid="3" grpId="0" animBg="1"/>
      <p:bldP spid="12" grpId="0" animBg="1"/>
      <p:bldP spid="11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5"/>
          <p:cNvSpPr txBox="1">
            <a:spLocks noGrp="1" noChangeArrowheads="1"/>
          </p:cNvSpPr>
          <p:nvPr/>
        </p:nvSpPr>
        <p:spPr bwMode="auto">
          <a:xfrm>
            <a:off x="11463338" y="6248400"/>
            <a:ext cx="5080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7B346934-D111-44CF-85F2-46906A96E765}" type="slidenum">
              <a:rPr lang="de-DE" sz="1400">
                <a:solidFill>
                  <a:srgbClr val="339966"/>
                </a:solidFill>
                <a:ea typeface="MS PGothic" charset="-128"/>
              </a:rPr>
              <a:pPr algn="r" eaLnBrk="0" hangingPunct="0"/>
              <a:t>21</a:t>
            </a:fld>
            <a:endParaRPr lang="de-DE" sz="1400">
              <a:solidFill>
                <a:srgbClr val="339966"/>
              </a:solidFill>
              <a:ea typeface="MS PGothic" charset="-128"/>
            </a:endParaRPr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1125538"/>
            <a:ext cx="11233150" cy="781050"/>
          </a:xfrm>
          <a:solidFill>
            <a:srgbClr val="FFFFFF"/>
          </a:solidFill>
          <a:ln/>
        </p:spPr>
        <p:txBody>
          <a:bodyPr/>
          <a:lstStyle/>
          <a:p>
            <a:r>
              <a:rPr lang="it-IT" sz="240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Esempio: MIGRANT-FRIENDLY HOSPITAL PROJECT</a:t>
            </a:r>
            <a:r>
              <a:rPr lang="it-IT" sz="240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pic>
        <p:nvPicPr>
          <p:cNvPr id="9625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57950" y="1797050"/>
            <a:ext cx="5207000" cy="4727575"/>
          </a:xfrm>
          <a:prstGeom prst="rect">
            <a:avLst/>
          </a:prstGeom>
          <a:noFill/>
          <a:ln w="9525">
            <a:solidFill>
              <a:srgbClr val="0D0E53"/>
            </a:solidFill>
            <a:miter lim="800000"/>
            <a:headEnd/>
            <a:tailEnd/>
          </a:ln>
        </p:spPr>
      </p:pic>
      <p:sp>
        <p:nvSpPr>
          <p:cNvPr id="96260" name="Rectangle 5"/>
          <p:cNvSpPr>
            <a:spLocks noChangeArrowheads="1"/>
          </p:cNvSpPr>
          <p:nvPr/>
        </p:nvSpPr>
        <p:spPr bwMode="auto">
          <a:xfrm>
            <a:off x="735013" y="1773238"/>
            <a:ext cx="5265737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2563" indent="-182563" eaLnBrk="0" hangingPunct="0">
              <a:spcBef>
                <a:spcPts val="450"/>
              </a:spcBef>
              <a:buClr>
                <a:srgbClr val="000000"/>
              </a:buClr>
              <a:buSzPct val="100000"/>
            </a:pPr>
            <a:r>
              <a:rPr lang="it-IT" b="1">
                <a:solidFill>
                  <a:srgbClr val="990000"/>
                </a:solidFill>
                <a:ea typeface="MS PGothic" charset="-128"/>
              </a:rPr>
              <a:t>	</a:t>
            </a:r>
            <a:r>
              <a:rPr lang="it-IT" b="1">
                <a:solidFill>
                  <a:srgbClr val="000066"/>
                </a:solidFill>
                <a:ea typeface="MS PGothic" charset="-128"/>
              </a:rPr>
              <a:t>Migliorare l</a:t>
            </a:r>
            <a:r>
              <a:rPr lang="it-IT" altLang="it-IT" b="1">
                <a:solidFill>
                  <a:srgbClr val="000066"/>
                </a:solidFill>
                <a:ea typeface="MS PGothic" charset="-128"/>
              </a:rPr>
              <a:t>’</a:t>
            </a:r>
            <a:r>
              <a:rPr lang="it-IT" b="1">
                <a:solidFill>
                  <a:srgbClr val="000066"/>
                </a:solidFill>
                <a:ea typeface="MS PGothic" charset="-128"/>
              </a:rPr>
              <a:t>organizzazione generale dei servizi ospedalieri:</a:t>
            </a:r>
          </a:p>
          <a:p>
            <a:pPr marL="182563" indent="-182563" eaLnBrk="0" hangingPunct="0">
              <a:spcBef>
                <a:spcPts val="500"/>
              </a:spcBef>
              <a:spcAft>
                <a:spcPct val="2000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it-IT">
                <a:solidFill>
                  <a:srgbClr val="000000"/>
                </a:solidFill>
                <a:ea typeface="MS PGothic" charset="-128"/>
              </a:rPr>
              <a:t>Qualità dei servizi e </a:t>
            </a:r>
            <a:r>
              <a:rPr lang="it-IT" altLang="it-IT">
                <a:solidFill>
                  <a:srgbClr val="000000"/>
                </a:solidFill>
                <a:ea typeface="MS PGothic" charset="-128"/>
              </a:rPr>
              <a:t>ambiente di cura</a:t>
            </a:r>
            <a:r>
              <a:rPr lang="it-IT" altLang="ja-JP">
                <a:solidFill>
                  <a:srgbClr val="000000"/>
                </a:solidFill>
              </a:rPr>
              <a:t> adeguato alla diversità</a:t>
            </a:r>
          </a:p>
          <a:p>
            <a:pPr marL="182563" indent="-182563" eaLnBrk="0" hangingPunct="0">
              <a:spcBef>
                <a:spcPts val="500"/>
              </a:spcBef>
              <a:spcAft>
                <a:spcPct val="20000"/>
              </a:spcAft>
              <a:buClr>
                <a:srgbClr val="000000"/>
              </a:buClr>
              <a:buSzPct val="100000"/>
            </a:pPr>
            <a:endParaRPr lang="it-IT" b="1">
              <a:solidFill>
                <a:srgbClr val="000000"/>
              </a:solidFill>
              <a:ea typeface="MS PGothic" charset="-128"/>
            </a:endParaRPr>
          </a:p>
          <a:p>
            <a:pPr marL="182563" indent="-182563" eaLnBrk="0" hangingPunct="0">
              <a:spcBef>
                <a:spcPts val="500"/>
              </a:spcBef>
              <a:spcAft>
                <a:spcPct val="20000"/>
              </a:spcAft>
              <a:buClr>
                <a:srgbClr val="000000"/>
              </a:buClr>
              <a:buSzPct val="100000"/>
            </a:pPr>
            <a:r>
              <a:rPr lang="it-IT" b="1">
                <a:solidFill>
                  <a:srgbClr val="990000"/>
                </a:solidFill>
                <a:ea typeface="MS PGothic" charset="-128"/>
              </a:rPr>
              <a:t>	</a:t>
            </a:r>
            <a:r>
              <a:rPr lang="it-IT" b="1">
                <a:solidFill>
                  <a:srgbClr val="000066"/>
                </a:solidFill>
                <a:ea typeface="MS PGothic" charset="-128"/>
              </a:rPr>
              <a:t>Sviluppare, implementare e valutare interventi efficaci:</a:t>
            </a:r>
          </a:p>
          <a:p>
            <a:pPr marL="182563" indent="-182563" eaLnBrk="0" hangingPunct="0">
              <a:spcBef>
                <a:spcPts val="500"/>
              </a:spcBef>
              <a:spcAft>
                <a:spcPct val="2000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it-IT">
                <a:solidFill>
                  <a:srgbClr val="000000"/>
                </a:solidFill>
                <a:ea typeface="MS PGothic" charset="-128"/>
              </a:rPr>
              <a:t>Migliorare l</a:t>
            </a:r>
            <a:r>
              <a:rPr lang="it-IT" altLang="it-IT">
                <a:solidFill>
                  <a:srgbClr val="000000"/>
                </a:solidFill>
                <a:ea typeface="MS PGothic" charset="-128"/>
              </a:rPr>
              <a:t>’</a:t>
            </a:r>
            <a:r>
              <a:rPr lang="it-IT">
                <a:solidFill>
                  <a:srgbClr val="000000"/>
                </a:solidFill>
                <a:ea typeface="MS PGothic" charset="-128"/>
              </a:rPr>
              <a:t>accesso e l</a:t>
            </a:r>
            <a:r>
              <a:rPr lang="it-IT" altLang="it-IT">
                <a:solidFill>
                  <a:srgbClr val="000000"/>
                </a:solidFill>
                <a:ea typeface="MS PGothic" charset="-128"/>
              </a:rPr>
              <a:t>’</a:t>
            </a:r>
            <a:r>
              <a:rPr lang="it-IT">
                <a:solidFill>
                  <a:srgbClr val="000000"/>
                </a:solidFill>
                <a:ea typeface="MS PGothic" charset="-128"/>
              </a:rPr>
              <a:t>utilizzo appropriato dei servizi </a:t>
            </a:r>
          </a:p>
          <a:p>
            <a:pPr marL="182563" indent="-182563" eaLnBrk="0" hangingPunct="0">
              <a:spcBef>
                <a:spcPts val="500"/>
              </a:spcBef>
              <a:spcAft>
                <a:spcPct val="2000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it-IT">
                <a:solidFill>
                  <a:srgbClr val="000000"/>
                </a:solidFill>
                <a:ea typeface="MS PGothic" charset="-128"/>
              </a:rPr>
              <a:t>Migliorare l’informazione e la conoscenza dei pazienti</a:t>
            </a:r>
          </a:p>
          <a:p>
            <a:pPr marL="182563" indent="-182563" eaLnBrk="0" hangingPunct="0">
              <a:spcBef>
                <a:spcPts val="500"/>
              </a:spcBef>
              <a:spcAft>
                <a:spcPct val="2000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it-IT">
                <a:solidFill>
                  <a:srgbClr val="000000"/>
                </a:solidFill>
                <a:ea typeface="MS PGothic" charset="-128"/>
              </a:rPr>
              <a:t>Migliorare la competenza interculturale del personale sanitario </a:t>
            </a:r>
          </a:p>
        </p:txBody>
      </p:sp>
      <p:sp>
        <p:nvSpPr>
          <p:cNvPr id="38918" name="CuadroTexto 5"/>
          <p:cNvSpPr txBox="1">
            <a:spLocks noChangeArrowheads="1"/>
          </p:cNvSpPr>
          <p:nvPr/>
        </p:nvSpPr>
        <p:spPr bwMode="auto">
          <a:xfrm>
            <a:off x="814388" y="6581775"/>
            <a:ext cx="113776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200" i="1">
                <a:solidFill>
                  <a:srgbClr val="606060"/>
                </a:solidFill>
                <a:latin typeface="Arial Narrow" pitchFamily="34" charset="0"/>
                <a:ea typeface="MS PGothic" charset="-128"/>
              </a:rPr>
              <a:t>Bischoff 2003; MFH 2004, s.a.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6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6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62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62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62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68500" y="1135063"/>
            <a:ext cx="8609013" cy="781050"/>
          </a:xfrm>
          <a:solidFill>
            <a:srgbClr val="FFFFFF"/>
          </a:solidFill>
          <a:ln/>
        </p:spPr>
        <p:txBody>
          <a:bodyPr/>
          <a:lstStyle/>
          <a:p>
            <a:r>
              <a:rPr lang="it-IT" sz="3200" smtClean="0">
                <a:solidFill>
                  <a:srgbClr val="000066"/>
                </a:solidFill>
              </a:rPr>
              <a:t>Progetto MFH: Analisi dei bisogni</a:t>
            </a:r>
          </a:p>
        </p:txBody>
      </p:sp>
      <p:graphicFrame>
        <p:nvGraphicFramePr>
          <p:cNvPr id="126990" name="Object 3"/>
          <p:cNvGraphicFramePr>
            <a:graphicFrameLocks noChangeAspect="1"/>
          </p:cNvGraphicFramePr>
          <p:nvPr/>
        </p:nvGraphicFramePr>
        <p:xfrm>
          <a:off x="7823200" y="1844675"/>
          <a:ext cx="4002088" cy="424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0" name="Acrobat Document" r:id="rId3" imgW="5668166" imgH="8019048" progId="AcroExch.Document.11">
                  <p:embed/>
                </p:oleObj>
              </mc:Choice>
              <mc:Fallback>
                <p:oleObj name="Acrobat Document" r:id="rId3" imgW="5668166" imgH="8019048" progId="AcroExch.Document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3200" y="1844675"/>
                        <a:ext cx="4002088" cy="42481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0" name="Rectangle 5"/>
          <p:cNvSpPr txBox="1">
            <a:spLocks noGrp="1" noChangeArrowheads="1"/>
          </p:cNvSpPr>
          <p:nvPr/>
        </p:nvSpPr>
        <p:spPr bwMode="auto">
          <a:xfrm>
            <a:off x="11463338" y="6248400"/>
            <a:ext cx="5080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04F75005-0312-46D9-80A7-B1B320453999}" type="slidenum">
              <a:rPr lang="de-DE" sz="1400">
                <a:solidFill>
                  <a:srgbClr val="339966"/>
                </a:solidFill>
                <a:ea typeface="MS PGothic" charset="-128"/>
              </a:rPr>
              <a:pPr algn="r" eaLnBrk="0" hangingPunct="0"/>
              <a:t>22</a:t>
            </a:fld>
            <a:endParaRPr lang="de-DE" sz="1400">
              <a:solidFill>
                <a:srgbClr val="339966"/>
              </a:solidFill>
              <a:ea typeface="MS PGothic" charset="-128"/>
            </a:endParaRPr>
          </a:p>
        </p:txBody>
      </p:sp>
      <p:sp>
        <p:nvSpPr>
          <p:cNvPr id="39941" name="Segnaposto numero diapositiva 4"/>
          <p:cNvSpPr txBox="1">
            <a:spLocks noGrp="1"/>
          </p:cNvSpPr>
          <p:nvPr/>
        </p:nvSpPr>
        <p:spPr bwMode="auto">
          <a:xfrm>
            <a:off x="11463338" y="6248400"/>
            <a:ext cx="5080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AD419F18-89D4-47DB-9C0B-5A69DF39C1BD}" type="slidenum">
              <a:rPr lang="de-DE" sz="1400">
                <a:solidFill>
                  <a:srgbClr val="339966"/>
                </a:solidFill>
                <a:ea typeface="MS PGothic" charset="-128"/>
              </a:rPr>
              <a:pPr algn="r" eaLnBrk="0" hangingPunct="0"/>
              <a:t>22</a:t>
            </a:fld>
            <a:endParaRPr lang="de-DE" sz="1400">
              <a:solidFill>
                <a:srgbClr val="339966"/>
              </a:solidFill>
              <a:ea typeface="MS PGothic" charset="-128"/>
            </a:endParaRPr>
          </a:p>
        </p:txBody>
      </p:sp>
      <p:sp>
        <p:nvSpPr>
          <p:cNvPr id="126994" name="Text Box 3"/>
          <p:cNvSpPr txBox="1">
            <a:spLocks noChangeArrowheads="1"/>
          </p:cNvSpPr>
          <p:nvPr/>
        </p:nvSpPr>
        <p:spPr bwMode="auto">
          <a:xfrm>
            <a:off x="935038" y="1911350"/>
            <a:ext cx="9426575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it-IT" sz="2000" b="1">
                <a:solidFill>
                  <a:srgbClr val="000066"/>
                </a:solidFill>
                <a:ea typeface="MS PGothic" charset="-128"/>
              </a:rPr>
              <a:t>Approccio per stakeholder :</a:t>
            </a:r>
            <a:r>
              <a:rPr lang="it-IT" sz="2000" b="1">
                <a:ea typeface="MS PGothic" charset="-128"/>
              </a:rPr>
              <a:t> </a:t>
            </a:r>
          </a:p>
          <a:p>
            <a:pPr>
              <a:spcBef>
                <a:spcPct val="10000"/>
              </a:spcBef>
            </a:pPr>
            <a:r>
              <a:rPr lang="it-IT">
                <a:ea typeface="MS PGothic" charset="-128"/>
              </a:rPr>
              <a:t>Valutazione dei bisogni dal punto di </a:t>
            </a:r>
            <a:br>
              <a:rPr lang="it-IT">
                <a:ea typeface="MS PGothic" charset="-128"/>
              </a:rPr>
            </a:br>
            <a:r>
              <a:rPr lang="it-IT">
                <a:ea typeface="MS PGothic" charset="-128"/>
              </a:rPr>
              <a:t>vista dei più importanti stakeholder: </a:t>
            </a:r>
          </a:p>
          <a:p>
            <a:pPr>
              <a:spcBef>
                <a:spcPct val="10000"/>
              </a:spcBef>
              <a:buFontTx/>
              <a:buChar char="-"/>
            </a:pPr>
            <a:r>
              <a:rPr lang="it-IT">
                <a:solidFill>
                  <a:srgbClr val="990000"/>
                </a:solidFill>
                <a:ea typeface="MS PGothic" charset="-128"/>
              </a:rPr>
              <a:t> </a:t>
            </a:r>
            <a:r>
              <a:rPr lang="it-IT" b="1">
                <a:solidFill>
                  <a:srgbClr val="990000"/>
                </a:solidFill>
                <a:ea typeface="MS PGothic" charset="-128"/>
              </a:rPr>
              <a:t>pazienti</a:t>
            </a:r>
          </a:p>
          <a:p>
            <a:pPr>
              <a:spcBef>
                <a:spcPct val="10000"/>
              </a:spcBef>
              <a:buFontTx/>
              <a:buChar char="-"/>
            </a:pPr>
            <a:r>
              <a:rPr lang="it-IT" b="1">
                <a:solidFill>
                  <a:srgbClr val="990000"/>
                </a:solidFill>
                <a:ea typeface="MS PGothic" charset="-128"/>
              </a:rPr>
              <a:t> operatori</a:t>
            </a:r>
          </a:p>
          <a:p>
            <a:pPr>
              <a:spcBef>
                <a:spcPct val="10000"/>
              </a:spcBef>
              <a:buFontTx/>
              <a:buChar char="-"/>
            </a:pPr>
            <a:r>
              <a:rPr lang="it-IT" b="1">
                <a:solidFill>
                  <a:srgbClr val="990000"/>
                </a:solidFill>
                <a:ea typeface="MS PGothic" charset="-128"/>
              </a:rPr>
              <a:t> comunità</a:t>
            </a:r>
          </a:p>
        </p:txBody>
      </p:sp>
      <p:sp>
        <p:nvSpPr>
          <p:cNvPr id="126995" name="Text Box 4"/>
          <p:cNvSpPr txBox="1">
            <a:spLocks noChangeArrowheads="1"/>
          </p:cNvSpPr>
          <p:nvPr/>
        </p:nvSpPr>
        <p:spPr bwMode="auto">
          <a:xfrm>
            <a:off x="896938" y="3956050"/>
            <a:ext cx="9458325" cy="157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it-IT" sz="2000" b="1">
                <a:solidFill>
                  <a:srgbClr val="000066"/>
                </a:solidFill>
                <a:ea typeface="MS PGothic" charset="-128"/>
              </a:rPr>
              <a:t>Tecniche miste d</a:t>
            </a:r>
            <a:r>
              <a:rPr lang="it-IT" altLang="it-IT" sz="2000" b="1">
                <a:solidFill>
                  <a:srgbClr val="000066"/>
                </a:solidFill>
                <a:ea typeface="MS PGothic" charset="-128"/>
              </a:rPr>
              <a:t>’</a:t>
            </a:r>
            <a:r>
              <a:rPr lang="it-IT" sz="2000" b="1">
                <a:solidFill>
                  <a:srgbClr val="000066"/>
                </a:solidFill>
                <a:ea typeface="MS PGothic" charset="-128"/>
              </a:rPr>
              <a:t>indagine:</a:t>
            </a:r>
          </a:p>
          <a:p>
            <a:pPr>
              <a:spcBef>
                <a:spcPct val="10000"/>
              </a:spcBef>
            </a:pPr>
            <a:r>
              <a:rPr lang="it-IT">
                <a:ea typeface="MS PGothic" charset="-128"/>
              </a:rPr>
              <a:t>Interviste in profondità, interviste brevi</a:t>
            </a:r>
            <a:br>
              <a:rPr lang="it-IT">
                <a:ea typeface="MS PGothic" charset="-128"/>
              </a:rPr>
            </a:br>
            <a:r>
              <a:rPr lang="it-IT">
                <a:ea typeface="MS PGothic" charset="-128"/>
              </a:rPr>
              <a:t> al momento delle dimissioni </a:t>
            </a:r>
            <a:r>
              <a:rPr lang="it-IT" b="1">
                <a:solidFill>
                  <a:srgbClr val="990000"/>
                </a:solidFill>
                <a:ea typeface="MS PGothic" charset="-128"/>
              </a:rPr>
              <a:t>(pazienti)</a:t>
            </a:r>
          </a:p>
          <a:p>
            <a:pPr>
              <a:spcBef>
                <a:spcPct val="10000"/>
              </a:spcBef>
            </a:pPr>
            <a:r>
              <a:rPr lang="it-IT">
                <a:ea typeface="MS PGothic" charset="-128"/>
              </a:rPr>
              <a:t>Interviste di gruppo a livello di reparto/servizio </a:t>
            </a:r>
            <a:r>
              <a:rPr lang="it-IT" b="1">
                <a:solidFill>
                  <a:srgbClr val="990000"/>
                </a:solidFill>
                <a:ea typeface="MS PGothic" charset="-128"/>
              </a:rPr>
              <a:t>(operatori)</a:t>
            </a:r>
          </a:p>
          <a:p>
            <a:pPr>
              <a:spcBef>
                <a:spcPct val="10000"/>
              </a:spcBef>
            </a:pPr>
            <a:r>
              <a:rPr lang="it-IT">
                <a:ea typeface="MS PGothic" charset="-128"/>
              </a:rPr>
              <a:t>Focus group</a:t>
            </a:r>
            <a:r>
              <a:rPr lang="it-IT" b="1">
                <a:solidFill>
                  <a:srgbClr val="990000"/>
                </a:solidFill>
                <a:ea typeface="MS PGothic" charset="-128"/>
              </a:rPr>
              <a:t> (incontri con le comunità)</a:t>
            </a:r>
            <a:endParaRPr lang="it-IT" sz="2000">
              <a:solidFill>
                <a:srgbClr val="990000"/>
              </a:solidFill>
              <a:ea typeface="MS PGothic" charset="-128"/>
            </a:endParaRPr>
          </a:p>
        </p:txBody>
      </p:sp>
      <p:sp>
        <p:nvSpPr>
          <p:cNvPr id="126996" name="Text Box 5"/>
          <p:cNvSpPr txBox="1">
            <a:spLocks noChangeArrowheads="1"/>
          </p:cNvSpPr>
          <p:nvPr/>
        </p:nvSpPr>
        <p:spPr bwMode="auto">
          <a:xfrm>
            <a:off x="922338" y="5768975"/>
            <a:ext cx="9686925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it-IT" sz="2000" b="1">
                <a:solidFill>
                  <a:srgbClr val="000066"/>
                </a:solidFill>
                <a:ea typeface="MS PGothic" charset="-128"/>
              </a:rPr>
              <a:t>Risultati dell</a:t>
            </a:r>
            <a:r>
              <a:rPr lang="it-IT" altLang="it-IT" sz="2000" b="1">
                <a:solidFill>
                  <a:srgbClr val="000066"/>
                </a:solidFill>
                <a:ea typeface="MS PGothic" charset="-128"/>
              </a:rPr>
              <a:t>’</a:t>
            </a:r>
            <a:r>
              <a:rPr lang="it-IT" sz="2000" b="1">
                <a:solidFill>
                  <a:srgbClr val="000066"/>
                </a:solidFill>
                <a:ea typeface="MS PGothic" charset="-128"/>
              </a:rPr>
              <a:t>analisi dei bisogni:</a:t>
            </a:r>
          </a:p>
          <a:p>
            <a:pPr>
              <a:spcBef>
                <a:spcPct val="10000"/>
              </a:spcBef>
            </a:pPr>
            <a:r>
              <a:rPr lang="it-IT">
                <a:ea typeface="MS PGothic" charset="-128"/>
              </a:rPr>
              <a:t>Individuazione delle aree prioritarie e dei gruppi target su cui intervenire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6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6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6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6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6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6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91" grpId="0" animBg="1"/>
      <p:bldP spid="126994" grpId="0"/>
      <p:bldP spid="126995" grpId="0"/>
      <p:bldP spid="12699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16" name="Rectangle 3"/>
          <p:cNvSpPr>
            <a:spLocks noChangeArrowheads="1"/>
          </p:cNvSpPr>
          <p:nvPr/>
        </p:nvSpPr>
        <p:spPr bwMode="auto">
          <a:xfrm>
            <a:off x="1103313" y="1125538"/>
            <a:ext cx="9312275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3200">
                <a:solidFill>
                  <a:srgbClr val="000066"/>
                </a:solidFill>
                <a:ea typeface="MS PGothic" charset="-128"/>
              </a:rPr>
              <a:t>Progetto MFH: Analisi organizzativa</a:t>
            </a:r>
          </a:p>
        </p:txBody>
      </p:sp>
      <p:sp>
        <p:nvSpPr>
          <p:cNvPr id="40963" name="Rectangle 5"/>
          <p:cNvSpPr txBox="1">
            <a:spLocks noGrp="1" noChangeArrowheads="1"/>
          </p:cNvSpPr>
          <p:nvPr/>
        </p:nvSpPr>
        <p:spPr bwMode="auto">
          <a:xfrm>
            <a:off x="11463338" y="6248400"/>
            <a:ext cx="5080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0E8A81CF-94E6-4334-AF96-36D670CD4AB7}" type="slidenum">
              <a:rPr lang="de-DE" sz="1400">
                <a:solidFill>
                  <a:srgbClr val="339966"/>
                </a:solidFill>
                <a:ea typeface="MS PGothic" charset="-128"/>
              </a:rPr>
              <a:pPr algn="r" eaLnBrk="0" hangingPunct="0"/>
              <a:t>23</a:t>
            </a:fld>
            <a:endParaRPr lang="de-DE" sz="1400">
              <a:solidFill>
                <a:srgbClr val="339966"/>
              </a:solidFill>
              <a:ea typeface="MS PGothic" charset="-128"/>
            </a:endParaRPr>
          </a:p>
        </p:txBody>
      </p:sp>
      <p:sp>
        <p:nvSpPr>
          <p:cNvPr id="40964" name="Segnaposto numero diapositiva 4"/>
          <p:cNvSpPr txBox="1">
            <a:spLocks noGrp="1"/>
          </p:cNvSpPr>
          <p:nvPr/>
        </p:nvSpPr>
        <p:spPr bwMode="auto">
          <a:xfrm>
            <a:off x="11463338" y="6248400"/>
            <a:ext cx="5080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89158BBD-4E44-416E-8DA6-1F404699BED2}" type="slidenum">
              <a:rPr lang="de-DE" sz="1400">
                <a:solidFill>
                  <a:srgbClr val="339966"/>
                </a:solidFill>
                <a:ea typeface="MS PGothic" charset="-128"/>
              </a:rPr>
              <a:pPr algn="r" eaLnBrk="0" hangingPunct="0"/>
              <a:t>23</a:t>
            </a:fld>
            <a:endParaRPr lang="de-DE" sz="1400">
              <a:solidFill>
                <a:srgbClr val="339966"/>
              </a:solidFill>
              <a:ea typeface="MS PGothic" charset="-128"/>
            </a:endParaRPr>
          </a:p>
        </p:txBody>
      </p:sp>
      <p:sp>
        <p:nvSpPr>
          <p:cNvPr id="128019" name="Text Box 4"/>
          <p:cNvSpPr txBox="1">
            <a:spLocks noChangeArrowheads="1"/>
          </p:cNvSpPr>
          <p:nvPr/>
        </p:nvSpPr>
        <p:spPr bwMode="auto">
          <a:xfrm>
            <a:off x="717550" y="2025650"/>
            <a:ext cx="64341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400" b="1">
                <a:solidFill>
                  <a:srgbClr val="000066"/>
                </a:solidFill>
                <a:ea typeface="MS PGothic" charset="-128"/>
              </a:rPr>
              <a:t>Strumento di auto-valutazione</a:t>
            </a:r>
            <a:r>
              <a:rPr lang="it-IT" sz="2400" b="1">
                <a:solidFill>
                  <a:srgbClr val="990000"/>
                </a:solidFill>
                <a:ea typeface="MS PGothic" charset="-128"/>
              </a:rPr>
              <a:t> </a:t>
            </a:r>
            <a:br>
              <a:rPr lang="it-IT" sz="2400" b="1">
                <a:solidFill>
                  <a:srgbClr val="990000"/>
                </a:solidFill>
                <a:ea typeface="MS PGothic" charset="-128"/>
              </a:rPr>
            </a:br>
            <a:r>
              <a:rPr lang="it-IT" sz="2400" b="1">
                <a:solidFill>
                  <a:srgbClr val="990000"/>
                </a:solidFill>
                <a:ea typeface="MS PGothic" charset="-128"/>
              </a:rPr>
              <a:t>Migrant-friendliness Quality Questionnaire (MFQQ)</a:t>
            </a:r>
          </a:p>
        </p:txBody>
      </p:sp>
      <p:sp>
        <p:nvSpPr>
          <p:cNvPr id="128020" name="Rectangle 8"/>
          <p:cNvSpPr>
            <a:spLocks noChangeArrowheads="1"/>
          </p:cNvSpPr>
          <p:nvPr/>
        </p:nvSpPr>
        <p:spPr bwMode="auto">
          <a:xfrm>
            <a:off x="527050" y="3494088"/>
            <a:ext cx="7488238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49263">
              <a:spcBef>
                <a:spcPts val="4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b="1">
                <a:solidFill>
                  <a:srgbClr val="000066"/>
                </a:solidFill>
                <a:ea typeface="MS PGothic" charset="-128"/>
              </a:rPr>
              <a:t>2 aree principali di intervento:</a:t>
            </a:r>
          </a:p>
          <a:p>
            <a:pPr defTabSz="449263">
              <a:spcBef>
                <a:spcPts val="4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b="1">
              <a:solidFill>
                <a:srgbClr val="003366"/>
              </a:solidFill>
              <a:ea typeface="MS PGothic" charset="-128"/>
            </a:endParaRPr>
          </a:p>
          <a:p>
            <a:pPr defTabSz="449263">
              <a:spcBef>
                <a:spcPts val="4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b="1">
                <a:solidFill>
                  <a:srgbClr val="990000"/>
                </a:solidFill>
                <a:ea typeface="MS PGothic" charset="-128"/>
              </a:rPr>
              <a:t>Valutazione dell</a:t>
            </a:r>
            <a:r>
              <a:rPr lang="it-IT" altLang="it-IT" b="1">
                <a:solidFill>
                  <a:srgbClr val="990000"/>
                </a:solidFill>
                <a:ea typeface="MS PGothic" charset="-128"/>
              </a:rPr>
              <a:t>’</a:t>
            </a:r>
            <a:r>
              <a:rPr lang="it-IT" b="1">
                <a:solidFill>
                  <a:srgbClr val="990000"/>
                </a:solidFill>
                <a:ea typeface="MS PGothic" charset="-128"/>
              </a:rPr>
              <a:t>adeguatezza alla diversità dei principali processi e servizi aziendali</a:t>
            </a:r>
          </a:p>
          <a:p>
            <a:pPr marL="92075" lvl="1" defTabSz="449263">
              <a:spcBef>
                <a:spcPts val="4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sz="1600" i="1">
                <a:ea typeface="MS PGothic" charset="-128"/>
              </a:rPr>
              <a:t>Accesso, accoglienza / cura e assistenza /  servizi alberghieri / dimissioni / continuità delle cure /</a:t>
            </a:r>
          </a:p>
        </p:txBody>
      </p:sp>
      <p:graphicFrame>
        <p:nvGraphicFramePr>
          <p:cNvPr id="128015" name="Object 7"/>
          <p:cNvGraphicFramePr>
            <a:graphicFrameLocks noChangeAspect="1"/>
          </p:cNvGraphicFramePr>
          <p:nvPr/>
        </p:nvGraphicFramePr>
        <p:xfrm>
          <a:off x="7913688" y="1700213"/>
          <a:ext cx="4003675" cy="424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8" name="Acrobat Document" r:id="rId4" imgW="5668166" imgH="8019048" progId="AcroExch.Document.11">
                  <p:embed/>
                </p:oleObj>
              </mc:Choice>
              <mc:Fallback>
                <p:oleObj name="Acrobat Document" r:id="rId4" imgW="5668166" imgH="8019048" progId="AcroExch.Document.11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3688" y="1700213"/>
                        <a:ext cx="4003675" cy="42497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8021" name="Text Box 2"/>
          <p:cNvSpPr txBox="1">
            <a:spLocks noChangeArrowheads="1"/>
          </p:cNvSpPr>
          <p:nvPr/>
        </p:nvSpPr>
        <p:spPr bwMode="auto">
          <a:xfrm>
            <a:off x="538163" y="5489575"/>
            <a:ext cx="9590087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it-IT" b="1">
                <a:solidFill>
                  <a:srgbClr val="990000"/>
                </a:solidFill>
                <a:ea typeface="MS PGothic" charset="-128"/>
              </a:rPr>
              <a:t>Valutazione del livello di integrazione dei temi dell’interculturalità</a:t>
            </a:r>
            <a:r>
              <a:rPr lang="it-IT" altLang="ja-JP" b="1">
                <a:solidFill>
                  <a:srgbClr val="990000"/>
                </a:solidFill>
              </a:rPr>
              <a:t> nella programmazione aziendale</a:t>
            </a:r>
            <a:endParaRPr lang="it-IT" altLang="ja-JP" b="1" i="1">
              <a:solidFill>
                <a:srgbClr val="990000"/>
              </a:solidFill>
            </a:endParaRPr>
          </a:p>
          <a:p>
            <a:pPr marL="179388" lvl="1">
              <a:spcBef>
                <a:spcPct val="20000"/>
              </a:spcBef>
            </a:pPr>
            <a:r>
              <a:rPr lang="it-IT" sz="1600" i="1">
                <a:ea typeface="MS PGothic" charset="-128"/>
              </a:rPr>
              <a:t>Piano delle azioni aziendale / Budget / coordinamento delle attività / sistema di monitoraggio / Piano della Formazione 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8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8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8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8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8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8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8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16" grpId="0"/>
      <p:bldP spid="128019" grpId="0"/>
      <p:bldP spid="128020" grpId="0"/>
      <p:bldP spid="1280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Oval 34"/>
          <p:cNvSpPr>
            <a:spLocks noChangeArrowheads="1"/>
          </p:cNvSpPr>
          <p:nvPr/>
        </p:nvSpPr>
        <p:spPr bwMode="auto">
          <a:xfrm>
            <a:off x="2446338" y="1773238"/>
            <a:ext cx="7681912" cy="4248150"/>
          </a:xfrm>
          <a:prstGeom prst="ellipse">
            <a:avLst/>
          </a:prstGeom>
          <a:solidFill>
            <a:srgbClr val="CC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2000">
              <a:ea typeface="MS PGothic" charset="-128"/>
            </a:endParaRPr>
          </a:p>
        </p:txBody>
      </p:sp>
      <p:sp>
        <p:nvSpPr>
          <p:cNvPr id="130051" name="AutoShape 2"/>
          <p:cNvSpPr>
            <a:spLocks noChangeArrowheads="1"/>
          </p:cNvSpPr>
          <p:nvPr/>
        </p:nvSpPr>
        <p:spPr bwMode="auto">
          <a:xfrm>
            <a:off x="5132388" y="2627313"/>
            <a:ext cx="2290762" cy="350837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FontTx/>
              <a:buChar char="-"/>
            </a:pPr>
            <a:endParaRPr lang="it-IT" sz="1000" b="1" u="sng">
              <a:solidFill>
                <a:srgbClr val="FFFFCC"/>
              </a:solidFill>
              <a:ea typeface="MS PGothic" charset="-128"/>
            </a:endParaRPr>
          </a:p>
        </p:txBody>
      </p:sp>
      <p:sp>
        <p:nvSpPr>
          <p:cNvPr id="130052" name="AutoShape 4"/>
          <p:cNvSpPr>
            <a:spLocks noChangeArrowheads="1"/>
          </p:cNvSpPr>
          <p:nvPr/>
        </p:nvSpPr>
        <p:spPr bwMode="auto">
          <a:xfrm>
            <a:off x="4146550" y="3195638"/>
            <a:ext cx="4243388" cy="739775"/>
          </a:xfrm>
          <a:prstGeom prst="octagon">
            <a:avLst>
              <a:gd name="adj" fmla="val 29287"/>
            </a:avLst>
          </a:prstGeom>
          <a:solidFill>
            <a:srgbClr val="CCFFFF"/>
          </a:solidFill>
          <a:ln w="28575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t-IT" sz="1400">
              <a:latin typeface="Times New Roman" pitchFamily="18" charset="0"/>
              <a:ea typeface="MS PGothic" charset="-128"/>
            </a:endParaRPr>
          </a:p>
        </p:txBody>
      </p:sp>
      <p:sp>
        <p:nvSpPr>
          <p:cNvPr id="130053" name="Text Box 5"/>
          <p:cNvSpPr txBox="1">
            <a:spLocks noChangeArrowheads="1"/>
          </p:cNvSpPr>
          <p:nvPr/>
        </p:nvSpPr>
        <p:spPr bwMode="auto">
          <a:xfrm>
            <a:off x="4089400" y="3249613"/>
            <a:ext cx="4419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t-IT" sz="1200" b="1">
                <a:solidFill>
                  <a:srgbClr val="000099"/>
                </a:solidFill>
                <a:ea typeface="MS PGothic" charset="-128"/>
              </a:rPr>
              <a:t>Programmazione aziendale </a:t>
            </a:r>
          </a:p>
          <a:p>
            <a:pPr algn="ctr" eaLnBrk="0" hangingPunct="0"/>
            <a:r>
              <a:rPr lang="it-IT" sz="1200" b="1">
                <a:solidFill>
                  <a:srgbClr val="000099"/>
                </a:solidFill>
                <a:ea typeface="MS PGothic" charset="-128"/>
              </a:rPr>
              <a:t>Adattamento organizzativo</a:t>
            </a:r>
          </a:p>
          <a:p>
            <a:pPr algn="ctr" eaLnBrk="0" hangingPunct="0"/>
            <a:r>
              <a:rPr lang="it-IT" sz="1200" b="1">
                <a:solidFill>
                  <a:srgbClr val="000099"/>
                </a:solidFill>
                <a:ea typeface="MS PGothic" charset="-128"/>
              </a:rPr>
              <a:t>Coordinamento interdisciplinare</a:t>
            </a:r>
          </a:p>
        </p:txBody>
      </p:sp>
      <p:sp>
        <p:nvSpPr>
          <p:cNvPr id="130054" name="Rectangle 6"/>
          <p:cNvSpPr>
            <a:spLocks noChangeArrowheads="1"/>
          </p:cNvSpPr>
          <p:nvPr/>
        </p:nvSpPr>
        <p:spPr bwMode="auto">
          <a:xfrm>
            <a:off x="5113338" y="2671763"/>
            <a:ext cx="23336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t-IT" sz="1200" b="1">
                <a:solidFill>
                  <a:srgbClr val="000099"/>
                </a:solidFill>
                <a:ea typeface="MS PGothic" charset="-128"/>
              </a:rPr>
              <a:t>Direzione Aziendale</a:t>
            </a:r>
          </a:p>
        </p:txBody>
      </p:sp>
      <p:sp>
        <p:nvSpPr>
          <p:cNvPr id="130055" name="AutoShape 7"/>
          <p:cNvSpPr>
            <a:spLocks noChangeArrowheads="1"/>
          </p:cNvSpPr>
          <p:nvPr/>
        </p:nvSpPr>
        <p:spPr bwMode="auto">
          <a:xfrm>
            <a:off x="3084513" y="4364038"/>
            <a:ext cx="2058987" cy="690562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t-IT" sz="400">
              <a:latin typeface="Times New Roman" pitchFamily="18" charset="0"/>
              <a:ea typeface="MS PGothic" charset="-128"/>
            </a:endParaRPr>
          </a:p>
        </p:txBody>
      </p:sp>
      <p:sp>
        <p:nvSpPr>
          <p:cNvPr id="130056" name="AutoShape 8"/>
          <p:cNvSpPr>
            <a:spLocks noChangeArrowheads="1"/>
          </p:cNvSpPr>
          <p:nvPr/>
        </p:nvSpPr>
        <p:spPr bwMode="auto">
          <a:xfrm>
            <a:off x="5230813" y="4354513"/>
            <a:ext cx="2197100" cy="709612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t-IT" sz="400">
              <a:latin typeface="Times New Roman" pitchFamily="18" charset="0"/>
              <a:ea typeface="MS PGothic" charset="-128"/>
            </a:endParaRPr>
          </a:p>
        </p:txBody>
      </p:sp>
      <p:sp>
        <p:nvSpPr>
          <p:cNvPr id="130057" name="AutoShape 9"/>
          <p:cNvSpPr>
            <a:spLocks noChangeArrowheads="1"/>
          </p:cNvSpPr>
          <p:nvPr/>
        </p:nvSpPr>
        <p:spPr bwMode="auto">
          <a:xfrm>
            <a:off x="7488238" y="4354513"/>
            <a:ext cx="2085975" cy="719137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t-IT" sz="500">
              <a:latin typeface="Times New Roman" pitchFamily="18" charset="0"/>
              <a:ea typeface="MS PGothic" charset="-128"/>
            </a:endParaRPr>
          </a:p>
        </p:txBody>
      </p:sp>
      <p:sp>
        <p:nvSpPr>
          <p:cNvPr id="130058" name="Text Box 10"/>
          <p:cNvSpPr txBox="1">
            <a:spLocks noChangeArrowheads="1"/>
          </p:cNvSpPr>
          <p:nvPr/>
        </p:nvSpPr>
        <p:spPr bwMode="auto">
          <a:xfrm>
            <a:off x="3214688" y="4419600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t-IT" sz="1000" b="1">
                <a:solidFill>
                  <a:srgbClr val="000099"/>
                </a:solidFill>
                <a:ea typeface="MS PGothic" charset="-128"/>
              </a:rPr>
              <a:t>Mediazione Linguistico Culturale</a:t>
            </a:r>
            <a:endParaRPr lang="it-IT" sz="900">
              <a:ea typeface="MS PGothic" charset="-128"/>
            </a:endParaRPr>
          </a:p>
        </p:txBody>
      </p:sp>
      <p:sp>
        <p:nvSpPr>
          <p:cNvPr id="130059" name="Text Box 11"/>
          <p:cNvSpPr txBox="1">
            <a:spLocks noChangeArrowheads="1"/>
          </p:cNvSpPr>
          <p:nvPr/>
        </p:nvSpPr>
        <p:spPr bwMode="auto">
          <a:xfrm>
            <a:off x="5226050" y="4419600"/>
            <a:ext cx="22050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it-IT" sz="1000" b="1">
                <a:solidFill>
                  <a:srgbClr val="000099"/>
                </a:solidFill>
                <a:ea typeface="MS PGothic" charset="-128"/>
              </a:rPr>
              <a:t>Interventi informativi ed </a:t>
            </a:r>
            <a:br>
              <a:rPr lang="it-IT" sz="1000" b="1">
                <a:solidFill>
                  <a:srgbClr val="000099"/>
                </a:solidFill>
                <a:ea typeface="MS PGothic" charset="-128"/>
              </a:rPr>
            </a:br>
            <a:r>
              <a:rPr lang="it-IT" sz="1000" b="1">
                <a:solidFill>
                  <a:srgbClr val="000099"/>
                </a:solidFill>
                <a:ea typeface="MS PGothic" charset="-128"/>
              </a:rPr>
              <a:t>educativi rivolti </a:t>
            </a:r>
            <a:br>
              <a:rPr lang="it-IT" sz="1000" b="1">
                <a:solidFill>
                  <a:srgbClr val="000099"/>
                </a:solidFill>
                <a:ea typeface="MS PGothic" charset="-128"/>
              </a:rPr>
            </a:br>
            <a:r>
              <a:rPr lang="it-IT" sz="1000" b="1">
                <a:solidFill>
                  <a:srgbClr val="000099"/>
                </a:solidFill>
                <a:ea typeface="MS PGothic" charset="-128"/>
              </a:rPr>
              <a:t>ai pazienti/comunità</a:t>
            </a:r>
          </a:p>
        </p:txBody>
      </p:sp>
      <p:sp>
        <p:nvSpPr>
          <p:cNvPr id="130060" name="Text Box 12"/>
          <p:cNvSpPr txBox="1">
            <a:spLocks noChangeArrowheads="1"/>
          </p:cNvSpPr>
          <p:nvPr/>
        </p:nvSpPr>
        <p:spPr bwMode="auto">
          <a:xfrm>
            <a:off x="7516813" y="4395788"/>
            <a:ext cx="1965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t-IT" sz="1000" b="1">
                <a:solidFill>
                  <a:srgbClr val="000099"/>
                </a:solidFill>
                <a:ea typeface="MS PGothic" charset="-128"/>
              </a:rPr>
              <a:t>Formazione del</a:t>
            </a:r>
            <a:br>
              <a:rPr lang="it-IT" sz="1000" b="1">
                <a:solidFill>
                  <a:srgbClr val="000099"/>
                </a:solidFill>
                <a:ea typeface="MS PGothic" charset="-128"/>
              </a:rPr>
            </a:br>
            <a:r>
              <a:rPr lang="it-IT" sz="1000" b="1">
                <a:solidFill>
                  <a:srgbClr val="000099"/>
                </a:solidFill>
                <a:ea typeface="MS PGothic" charset="-128"/>
              </a:rPr>
              <a:t>personale sulle</a:t>
            </a:r>
          </a:p>
          <a:p>
            <a:pPr algn="ctr" eaLnBrk="0" hangingPunct="0"/>
            <a:r>
              <a:rPr lang="it-IT" sz="1000" b="1">
                <a:solidFill>
                  <a:srgbClr val="000099"/>
                </a:solidFill>
                <a:ea typeface="MS PGothic" charset="-128"/>
              </a:rPr>
              <a:t>competenze</a:t>
            </a:r>
          </a:p>
          <a:p>
            <a:pPr algn="ctr" eaLnBrk="0" hangingPunct="0"/>
            <a:r>
              <a:rPr lang="it-IT" sz="1000" b="1">
                <a:solidFill>
                  <a:srgbClr val="000099"/>
                </a:solidFill>
                <a:ea typeface="MS PGothic" charset="-128"/>
              </a:rPr>
              <a:t>interculturali</a:t>
            </a:r>
            <a:endParaRPr lang="it-IT" sz="800">
              <a:solidFill>
                <a:schemeClr val="bg1"/>
              </a:solidFill>
              <a:ea typeface="MS PGothic" charset="-128"/>
            </a:endParaRPr>
          </a:p>
        </p:txBody>
      </p:sp>
      <p:sp>
        <p:nvSpPr>
          <p:cNvPr id="130061" name="AutoShape 14"/>
          <p:cNvSpPr>
            <a:spLocks noChangeArrowheads="1"/>
          </p:cNvSpPr>
          <p:nvPr/>
        </p:nvSpPr>
        <p:spPr bwMode="auto">
          <a:xfrm rot="5344924">
            <a:off x="6163470" y="4066381"/>
            <a:ext cx="334962" cy="180975"/>
          </a:xfrm>
          <a:prstGeom prst="leftRightArrow">
            <a:avLst>
              <a:gd name="adj1" fmla="val 50000"/>
              <a:gd name="adj2" fmla="val 37017"/>
            </a:avLst>
          </a:prstGeom>
          <a:solidFill>
            <a:srgbClr val="FF3300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-"/>
            </a:pPr>
            <a:endParaRPr lang="it-IT" sz="1000" b="1" u="sng">
              <a:ea typeface="MS PGothic" charset="-128"/>
            </a:endParaRPr>
          </a:p>
        </p:txBody>
      </p:sp>
      <p:sp>
        <p:nvSpPr>
          <p:cNvPr id="130062" name="AutoShape 15"/>
          <p:cNvSpPr>
            <a:spLocks noChangeArrowheads="1"/>
          </p:cNvSpPr>
          <p:nvPr/>
        </p:nvSpPr>
        <p:spPr bwMode="auto">
          <a:xfrm rot="2847237">
            <a:off x="7922418" y="3987007"/>
            <a:ext cx="423863" cy="266700"/>
          </a:xfrm>
          <a:prstGeom prst="leftRightArrow">
            <a:avLst>
              <a:gd name="adj1" fmla="val 50000"/>
              <a:gd name="adj2" fmla="val 31786"/>
            </a:avLst>
          </a:prstGeom>
          <a:solidFill>
            <a:srgbClr val="FF3300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-"/>
            </a:pPr>
            <a:endParaRPr lang="it-IT" sz="1000" b="1" u="sng">
              <a:ea typeface="MS PGothic" charset="-128"/>
            </a:endParaRPr>
          </a:p>
        </p:txBody>
      </p:sp>
      <p:sp>
        <p:nvSpPr>
          <p:cNvPr id="130063" name="AutoShape 16"/>
          <p:cNvSpPr>
            <a:spLocks noChangeArrowheads="1"/>
          </p:cNvSpPr>
          <p:nvPr/>
        </p:nvSpPr>
        <p:spPr bwMode="auto">
          <a:xfrm rot="8254022">
            <a:off x="4103688" y="4029075"/>
            <a:ext cx="603250" cy="179388"/>
          </a:xfrm>
          <a:prstGeom prst="leftRightArrow">
            <a:avLst>
              <a:gd name="adj1" fmla="val 50000"/>
              <a:gd name="adj2" fmla="val 67256"/>
            </a:avLst>
          </a:prstGeom>
          <a:solidFill>
            <a:srgbClr val="FF3300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>
              <a:spcBef>
                <a:spcPct val="20000"/>
              </a:spcBef>
              <a:buFontTx/>
              <a:buChar char="-"/>
            </a:pPr>
            <a:endParaRPr lang="it-IT" sz="1000" b="1" u="sng">
              <a:ea typeface="MS PGothic" charset="-128"/>
            </a:endParaRPr>
          </a:p>
        </p:txBody>
      </p:sp>
      <p:sp>
        <p:nvSpPr>
          <p:cNvPr id="130064" name="AutoShape 17"/>
          <p:cNvSpPr>
            <a:spLocks noChangeArrowheads="1"/>
          </p:cNvSpPr>
          <p:nvPr/>
        </p:nvSpPr>
        <p:spPr bwMode="auto">
          <a:xfrm>
            <a:off x="6216650" y="2940050"/>
            <a:ext cx="166688" cy="292100"/>
          </a:xfrm>
          <a:prstGeom prst="upDownArrow">
            <a:avLst>
              <a:gd name="adj1" fmla="val 50000"/>
              <a:gd name="adj2" fmla="val 35048"/>
            </a:avLst>
          </a:prstGeom>
          <a:solidFill>
            <a:srgbClr val="FF3300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20000"/>
              </a:spcBef>
              <a:buFontTx/>
              <a:buChar char="-"/>
            </a:pPr>
            <a:endParaRPr lang="it-IT" sz="1000" b="1" u="sng">
              <a:ea typeface="MS PGothic" charset="-128"/>
            </a:endParaRPr>
          </a:p>
        </p:txBody>
      </p:sp>
      <p:sp>
        <p:nvSpPr>
          <p:cNvPr id="130078" name="Text Box 38"/>
          <p:cNvSpPr txBox="1">
            <a:spLocks noChangeArrowheads="1"/>
          </p:cNvSpPr>
          <p:nvPr/>
        </p:nvSpPr>
        <p:spPr bwMode="auto">
          <a:xfrm>
            <a:off x="4176713" y="2047875"/>
            <a:ext cx="43513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400" b="1">
                <a:ea typeface="MS PGothic" charset="-128"/>
              </a:rPr>
              <a:t>CAMBIAMENTO ORGANIZZATIVO</a:t>
            </a:r>
            <a:br>
              <a:rPr lang="it-IT" sz="1400" b="1">
                <a:ea typeface="MS PGothic" charset="-128"/>
              </a:rPr>
            </a:br>
            <a:r>
              <a:rPr lang="it-IT" sz="1400" b="1">
                <a:ea typeface="MS PGothic" charset="-128"/>
              </a:rPr>
              <a:t>Whole organisational approach</a:t>
            </a:r>
          </a:p>
        </p:txBody>
      </p:sp>
      <p:sp>
        <p:nvSpPr>
          <p:cNvPr id="43026" name="Text Box 18"/>
          <p:cNvSpPr txBox="1">
            <a:spLocks noChangeArrowheads="1"/>
          </p:cNvSpPr>
          <p:nvPr/>
        </p:nvSpPr>
        <p:spPr bwMode="auto">
          <a:xfrm>
            <a:off x="3600450" y="1268413"/>
            <a:ext cx="5568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000">
                <a:ea typeface="MS PGothic" charset="-128"/>
              </a:rPr>
              <a:t>Modello Migrant-friendly Hospital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0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0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0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0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0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0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0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0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0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0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30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30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30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30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30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0" grpId="0" animBg="1"/>
      <p:bldP spid="130051" grpId="0" animBg="1"/>
      <p:bldP spid="130052" grpId="0" animBg="1"/>
      <p:bldP spid="130053" grpId="0"/>
      <p:bldP spid="130054" grpId="0"/>
      <p:bldP spid="130055" grpId="0" animBg="1"/>
      <p:bldP spid="130056" grpId="0" animBg="1"/>
      <p:bldP spid="130057" grpId="0" animBg="1"/>
      <p:bldP spid="130058" grpId="0"/>
      <p:bldP spid="130059" grpId="0"/>
      <p:bldP spid="130060" grpId="0"/>
      <p:bldP spid="130061" grpId="0" animBg="1"/>
      <p:bldP spid="130062" grpId="0" animBg="1"/>
      <p:bldP spid="130063" grpId="0" animBg="1"/>
      <p:bldP spid="130064" grpId="0" animBg="1"/>
      <p:bldP spid="13007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Oval 35"/>
          <p:cNvSpPr>
            <a:spLocks noChangeArrowheads="1"/>
          </p:cNvSpPr>
          <p:nvPr/>
        </p:nvSpPr>
        <p:spPr bwMode="auto">
          <a:xfrm>
            <a:off x="1677988" y="1125538"/>
            <a:ext cx="9410700" cy="55435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2000">
              <a:ea typeface="MS PGothic" charset="-128"/>
            </a:endParaRPr>
          </a:p>
        </p:txBody>
      </p:sp>
      <p:sp>
        <p:nvSpPr>
          <p:cNvPr id="44035" name="Oval 34"/>
          <p:cNvSpPr>
            <a:spLocks noChangeArrowheads="1"/>
          </p:cNvSpPr>
          <p:nvPr/>
        </p:nvSpPr>
        <p:spPr bwMode="auto">
          <a:xfrm>
            <a:off x="2446338" y="1773238"/>
            <a:ext cx="7681912" cy="4248150"/>
          </a:xfrm>
          <a:prstGeom prst="ellipse">
            <a:avLst/>
          </a:prstGeom>
          <a:solidFill>
            <a:srgbClr val="CC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2000">
              <a:ea typeface="MS PGothic" charset="-128"/>
            </a:endParaRPr>
          </a:p>
        </p:txBody>
      </p:sp>
      <p:sp>
        <p:nvSpPr>
          <p:cNvPr id="44036" name="AutoShape 2"/>
          <p:cNvSpPr>
            <a:spLocks noChangeArrowheads="1"/>
          </p:cNvSpPr>
          <p:nvPr/>
        </p:nvSpPr>
        <p:spPr bwMode="auto">
          <a:xfrm>
            <a:off x="5132388" y="2627313"/>
            <a:ext cx="2290762" cy="350837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FontTx/>
              <a:buChar char="-"/>
            </a:pPr>
            <a:endParaRPr lang="it-IT" sz="1000" b="1" u="sng">
              <a:solidFill>
                <a:srgbClr val="FFFFCC"/>
              </a:solidFill>
              <a:ea typeface="MS PGothic" charset="-128"/>
            </a:endParaRPr>
          </a:p>
        </p:txBody>
      </p:sp>
      <p:sp>
        <p:nvSpPr>
          <p:cNvPr id="44037" name="AutoShape 4"/>
          <p:cNvSpPr>
            <a:spLocks noChangeArrowheads="1"/>
          </p:cNvSpPr>
          <p:nvPr/>
        </p:nvSpPr>
        <p:spPr bwMode="auto">
          <a:xfrm>
            <a:off x="4146550" y="3195638"/>
            <a:ext cx="4243388" cy="739775"/>
          </a:xfrm>
          <a:prstGeom prst="octagon">
            <a:avLst>
              <a:gd name="adj" fmla="val 29287"/>
            </a:avLst>
          </a:prstGeom>
          <a:solidFill>
            <a:srgbClr val="CCFFFF"/>
          </a:solidFill>
          <a:ln w="28575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t-IT" sz="1400">
              <a:latin typeface="Times New Roman" pitchFamily="18" charset="0"/>
              <a:ea typeface="MS PGothic" charset="-128"/>
            </a:endParaRPr>
          </a:p>
        </p:txBody>
      </p:sp>
      <p:sp>
        <p:nvSpPr>
          <p:cNvPr id="44038" name="Text Box 5"/>
          <p:cNvSpPr txBox="1">
            <a:spLocks noChangeArrowheads="1"/>
          </p:cNvSpPr>
          <p:nvPr/>
        </p:nvSpPr>
        <p:spPr bwMode="auto">
          <a:xfrm>
            <a:off x="4089400" y="3249613"/>
            <a:ext cx="4419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t-IT" sz="1200" b="1">
                <a:solidFill>
                  <a:srgbClr val="000099"/>
                </a:solidFill>
                <a:ea typeface="MS PGothic" charset="-128"/>
              </a:rPr>
              <a:t>Programmazione aziendale </a:t>
            </a:r>
          </a:p>
          <a:p>
            <a:pPr algn="ctr" eaLnBrk="0" hangingPunct="0"/>
            <a:r>
              <a:rPr lang="it-IT" sz="1200" b="1">
                <a:solidFill>
                  <a:srgbClr val="000099"/>
                </a:solidFill>
                <a:ea typeface="MS PGothic" charset="-128"/>
              </a:rPr>
              <a:t>Adattamento organizzativo</a:t>
            </a:r>
          </a:p>
          <a:p>
            <a:pPr algn="ctr" eaLnBrk="0" hangingPunct="0"/>
            <a:r>
              <a:rPr lang="it-IT" sz="1200" b="1">
                <a:solidFill>
                  <a:srgbClr val="000099"/>
                </a:solidFill>
                <a:ea typeface="MS PGothic" charset="-128"/>
              </a:rPr>
              <a:t>Coordinamento interdisciplinare</a:t>
            </a:r>
          </a:p>
        </p:txBody>
      </p:sp>
      <p:sp>
        <p:nvSpPr>
          <p:cNvPr id="44039" name="Rectangle 6"/>
          <p:cNvSpPr>
            <a:spLocks noChangeArrowheads="1"/>
          </p:cNvSpPr>
          <p:nvPr/>
        </p:nvSpPr>
        <p:spPr bwMode="auto">
          <a:xfrm>
            <a:off x="5113338" y="2671763"/>
            <a:ext cx="23336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t-IT" sz="1200" b="1">
                <a:solidFill>
                  <a:srgbClr val="000099"/>
                </a:solidFill>
                <a:ea typeface="MS PGothic" charset="-128"/>
              </a:rPr>
              <a:t>Direzione Aziendale</a:t>
            </a:r>
          </a:p>
        </p:txBody>
      </p:sp>
      <p:sp>
        <p:nvSpPr>
          <p:cNvPr id="44040" name="AutoShape 7"/>
          <p:cNvSpPr>
            <a:spLocks noChangeArrowheads="1"/>
          </p:cNvSpPr>
          <p:nvPr/>
        </p:nvSpPr>
        <p:spPr bwMode="auto">
          <a:xfrm>
            <a:off x="3084513" y="4364038"/>
            <a:ext cx="2058987" cy="690562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t-IT" sz="400">
              <a:latin typeface="Times New Roman" pitchFamily="18" charset="0"/>
              <a:ea typeface="MS PGothic" charset="-128"/>
            </a:endParaRPr>
          </a:p>
        </p:txBody>
      </p:sp>
      <p:sp>
        <p:nvSpPr>
          <p:cNvPr id="44041" name="AutoShape 8"/>
          <p:cNvSpPr>
            <a:spLocks noChangeArrowheads="1"/>
          </p:cNvSpPr>
          <p:nvPr/>
        </p:nvSpPr>
        <p:spPr bwMode="auto">
          <a:xfrm>
            <a:off x="5230813" y="4354513"/>
            <a:ext cx="2197100" cy="709612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t-IT" sz="400">
              <a:latin typeface="Times New Roman" pitchFamily="18" charset="0"/>
              <a:ea typeface="MS PGothic" charset="-128"/>
            </a:endParaRPr>
          </a:p>
        </p:txBody>
      </p:sp>
      <p:sp>
        <p:nvSpPr>
          <p:cNvPr id="44042" name="AutoShape 9"/>
          <p:cNvSpPr>
            <a:spLocks noChangeArrowheads="1"/>
          </p:cNvSpPr>
          <p:nvPr/>
        </p:nvSpPr>
        <p:spPr bwMode="auto">
          <a:xfrm>
            <a:off x="7488238" y="4354513"/>
            <a:ext cx="2085975" cy="719137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t-IT" sz="500">
              <a:latin typeface="Times New Roman" pitchFamily="18" charset="0"/>
              <a:ea typeface="MS PGothic" charset="-128"/>
            </a:endParaRPr>
          </a:p>
        </p:txBody>
      </p:sp>
      <p:sp>
        <p:nvSpPr>
          <p:cNvPr id="44043" name="Text Box 10"/>
          <p:cNvSpPr txBox="1">
            <a:spLocks noChangeArrowheads="1"/>
          </p:cNvSpPr>
          <p:nvPr/>
        </p:nvSpPr>
        <p:spPr bwMode="auto">
          <a:xfrm>
            <a:off x="3214688" y="4419600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t-IT" sz="1000" b="1">
                <a:solidFill>
                  <a:srgbClr val="000099"/>
                </a:solidFill>
                <a:ea typeface="MS PGothic" charset="-128"/>
              </a:rPr>
              <a:t>Mediazione Linguistico Culturale</a:t>
            </a:r>
            <a:endParaRPr lang="it-IT" sz="900">
              <a:ea typeface="MS PGothic" charset="-128"/>
            </a:endParaRPr>
          </a:p>
        </p:txBody>
      </p:sp>
      <p:sp>
        <p:nvSpPr>
          <p:cNvPr id="44044" name="Text Box 11"/>
          <p:cNvSpPr txBox="1">
            <a:spLocks noChangeArrowheads="1"/>
          </p:cNvSpPr>
          <p:nvPr/>
        </p:nvSpPr>
        <p:spPr bwMode="auto">
          <a:xfrm>
            <a:off x="5226050" y="4419600"/>
            <a:ext cx="22050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it-IT" sz="1000" b="1">
                <a:solidFill>
                  <a:srgbClr val="000099"/>
                </a:solidFill>
                <a:ea typeface="MS PGothic" charset="-128"/>
              </a:rPr>
              <a:t>Interventi informativi ed </a:t>
            </a:r>
            <a:br>
              <a:rPr lang="it-IT" sz="1000" b="1">
                <a:solidFill>
                  <a:srgbClr val="000099"/>
                </a:solidFill>
                <a:ea typeface="MS PGothic" charset="-128"/>
              </a:rPr>
            </a:br>
            <a:r>
              <a:rPr lang="it-IT" sz="1000" b="1">
                <a:solidFill>
                  <a:srgbClr val="000099"/>
                </a:solidFill>
                <a:ea typeface="MS PGothic" charset="-128"/>
              </a:rPr>
              <a:t>educativi rivolti </a:t>
            </a:r>
            <a:br>
              <a:rPr lang="it-IT" sz="1000" b="1">
                <a:solidFill>
                  <a:srgbClr val="000099"/>
                </a:solidFill>
                <a:ea typeface="MS PGothic" charset="-128"/>
              </a:rPr>
            </a:br>
            <a:r>
              <a:rPr lang="it-IT" sz="1000" b="1">
                <a:solidFill>
                  <a:srgbClr val="000099"/>
                </a:solidFill>
                <a:ea typeface="MS PGothic" charset="-128"/>
              </a:rPr>
              <a:t>ai pazienti/comunità</a:t>
            </a:r>
          </a:p>
        </p:txBody>
      </p:sp>
      <p:sp>
        <p:nvSpPr>
          <p:cNvPr id="44045" name="Text Box 12"/>
          <p:cNvSpPr txBox="1">
            <a:spLocks noChangeArrowheads="1"/>
          </p:cNvSpPr>
          <p:nvPr/>
        </p:nvSpPr>
        <p:spPr bwMode="auto">
          <a:xfrm>
            <a:off x="7516813" y="4395788"/>
            <a:ext cx="1965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t-IT" sz="1000" b="1">
                <a:solidFill>
                  <a:srgbClr val="000099"/>
                </a:solidFill>
                <a:ea typeface="MS PGothic" charset="-128"/>
              </a:rPr>
              <a:t>Formazione del</a:t>
            </a:r>
            <a:br>
              <a:rPr lang="it-IT" sz="1000" b="1">
                <a:solidFill>
                  <a:srgbClr val="000099"/>
                </a:solidFill>
                <a:ea typeface="MS PGothic" charset="-128"/>
              </a:rPr>
            </a:br>
            <a:r>
              <a:rPr lang="it-IT" sz="1000" b="1">
                <a:solidFill>
                  <a:srgbClr val="000099"/>
                </a:solidFill>
                <a:ea typeface="MS PGothic" charset="-128"/>
              </a:rPr>
              <a:t>personale sulle</a:t>
            </a:r>
          </a:p>
          <a:p>
            <a:pPr algn="ctr" eaLnBrk="0" hangingPunct="0"/>
            <a:r>
              <a:rPr lang="it-IT" sz="1000" b="1">
                <a:solidFill>
                  <a:srgbClr val="000099"/>
                </a:solidFill>
                <a:ea typeface="MS PGothic" charset="-128"/>
              </a:rPr>
              <a:t>competenze</a:t>
            </a:r>
          </a:p>
          <a:p>
            <a:pPr algn="ctr" eaLnBrk="0" hangingPunct="0"/>
            <a:r>
              <a:rPr lang="it-IT" sz="1000" b="1">
                <a:solidFill>
                  <a:srgbClr val="000099"/>
                </a:solidFill>
                <a:ea typeface="MS PGothic" charset="-128"/>
              </a:rPr>
              <a:t>interculturali</a:t>
            </a:r>
            <a:endParaRPr lang="it-IT" sz="800">
              <a:solidFill>
                <a:schemeClr val="bg1"/>
              </a:solidFill>
              <a:ea typeface="MS PGothic" charset="-128"/>
            </a:endParaRPr>
          </a:p>
        </p:txBody>
      </p:sp>
      <p:sp>
        <p:nvSpPr>
          <p:cNvPr id="44046" name="AutoShape 14"/>
          <p:cNvSpPr>
            <a:spLocks noChangeArrowheads="1"/>
          </p:cNvSpPr>
          <p:nvPr/>
        </p:nvSpPr>
        <p:spPr bwMode="auto">
          <a:xfrm rot="5344924">
            <a:off x="6163470" y="4066381"/>
            <a:ext cx="334962" cy="180975"/>
          </a:xfrm>
          <a:prstGeom prst="leftRightArrow">
            <a:avLst>
              <a:gd name="adj1" fmla="val 50000"/>
              <a:gd name="adj2" fmla="val 37017"/>
            </a:avLst>
          </a:prstGeom>
          <a:solidFill>
            <a:srgbClr val="FF3300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-"/>
            </a:pPr>
            <a:endParaRPr lang="it-IT" sz="1000" b="1" u="sng">
              <a:ea typeface="MS PGothic" charset="-128"/>
            </a:endParaRPr>
          </a:p>
        </p:txBody>
      </p:sp>
      <p:sp>
        <p:nvSpPr>
          <p:cNvPr id="44047" name="AutoShape 15"/>
          <p:cNvSpPr>
            <a:spLocks noChangeArrowheads="1"/>
          </p:cNvSpPr>
          <p:nvPr/>
        </p:nvSpPr>
        <p:spPr bwMode="auto">
          <a:xfrm rot="2847237">
            <a:off x="7922418" y="3987007"/>
            <a:ext cx="423863" cy="266700"/>
          </a:xfrm>
          <a:prstGeom prst="leftRightArrow">
            <a:avLst>
              <a:gd name="adj1" fmla="val 50000"/>
              <a:gd name="adj2" fmla="val 31786"/>
            </a:avLst>
          </a:prstGeom>
          <a:solidFill>
            <a:srgbClr val="FF3300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-"/>
            </a:pPr>
            <a:endParaRPr lang="it-IT" sz="1000" b="1" u="sng">
              <a:ea typeface="MS PGothic" charset="-128"/>
            </a:endParaRPr>
          </a:p>
        </p:txBody>
      </p:sp>
      <p:sp>
        <p:nvSpPr>
          <p:cNvPr id="44048" name="AutoShape 16"/>
          <p:cNvSpPr>
            <a:spLocks noChangeArrowheads="1"/>
          </p:cNvSpPr>
          <p:nvPr/>
        </p:nvSpPr>
        <p:spPr bwMode="auto">
          <a:xfrm rot="8254022">
            <a:off x="4103688" y="4029075"/>
            <a:ext cx="603250" cy="179388"/>
          </a:xfrm>
          <a:prstGeom prst="leftRightArrow">
            <a:avLst>
              <a:gd name="adj1" fmla="val 50000"/>
              <a:gd name="adj2" fmla="val 67256"/>
            </a:avLst>
          </a:prstGeom>
          <a:solidFill>
            <a:srgbClr val="FF3300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>
              <a:spcBef>
                <a:spcPct val="20000"/>
              </a:spcBef>
              <a:buFontTx/>
              <a:buChar char="-"/>
            </a:pPr>
            <a:endParaRPr lang="it-IT" sz="1000" b="1" u="sng">
              <a:ea typeface="MS PGothic" charset="-128"/>
            </a:endParaRPr>
          </a:p>
        </p:txBody>
      </p:sp>
      <p:sp>
        <p:nvSpPr>
          <p:cNvPr id="44049" name="AutoShape 17"/>
          <p:cNvSpPr>
            <a:spLocks noChangeArrowheads="1"/>
          </p:cNvSpPr>
          <p:nvPr/>
        </p:nvSpPr>
        <p:spPr bwMode="auto">
          <a:xfrm>
            <a:off x="6216650" y="2940050"/>
            <a:ext cx="166688" cy="292100"/>
          </a:xfrm>
          <a:prstGeom prst="upDownArrow">
            <a:avLst>
              <a:gd name="adj1" fmla="val 50000"/>
              <a:gd name="adj2" fmla="val 35048"/>
            </a:avLst>
          </a:prstGeom>
          <a:solidFill>
            <a:srgbClr val="FF3300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20000"/>
              </a:spcBef>
              <a:buFontTx/>
              <a:buChar char="-"/>
            </a:pPr>
            <a:endParaRPr lang="it-IT" sz="1000" b="1" u="sng">
              <a:ea typeface="MS PGothic" charset="-128"/>
            </a:endParaRPr>
          </a:p>
        </p:txBody>
      </p:sp>
      <p:sp>
        <p:nvSpPr>
          <p:cNvPr id="44050" name="AutoShape 7"/>
          <p:cNvSpPr>
            <a:spLocks noChangeArrowheads="1"/>
          </p:cNvSpPr>
          <p:nvPr/>
        </p:nvSpPr>
        <p:spPr bwMode="auto">
          <a:xfrm>
            <a:off x="9085263" y="3467100"/>
            <a:ext cx="2058987" cy="690563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905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t-IT" sz="400">
              <a:latin typeface="Times New Roman" pitchFamily="18" charset="0"/>
              <a:ea typeface="MS PGothic" charset="-128"/>
            </a:endParaRPr>
          </a:p>
        </p:txBody>
      </p:sp>
      <p:sp>
        <p:nvSpPr>
          <p:cNvPr id="44051" name="Text Box 10"/>
          <p:cNvSpPr txBox="1">
            <a:spLocks noChangeArrowheads="1"/>
          </p:cNvSpPr>
          <p:nvPr/>
        </p:nvSpPr>
        <p:spPr bwMode="auto">
          <a:xfrm>
            <a:off x="9180513" y="3524250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t-IT" sz="1000" b="1">
                <a:solidFill>
                  <a:srgbClr val="000099"/>
                </a:solidFill>
                <a:ea typeface="MS PGothic" charset="-128"/>
              </a:rPr>
              <a:t>Interventi di Promozione della salute</a:t>
            </a:r>
            <a:endParaRPr lang="it-IT" sz="900">
              <a:ea typeface="MS PGothic" charset="-128"/>
            </a:endParaRPr>
          </a:p>
        </p:txBody>
      </p:sp>
      <p:sp>
        <p:nvSpPr>
          <p:cNvPr id="44052" name="AutoShape 7"/>
          <p:cNvSpPr>
            <a:spLocks noChangeArrowheads="1"/>
          </p:cNvSpPr>
          <p:nvPr/>
        </p:nvSpPr>
        <p:spPr bwMode="auto">
          <a:xfrm>
            <a:off x="1403350" y="3427413"/>
            <a:ext cx="2058988" cy="690562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905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t-IT" sz="400">
              <a:latin typeface="Times New Roman" pitchFamily="18" charset="0"/>
              <a:ea typeface="MS PGothic" charset="-128"/>
            </a:endParaRPr>
          </a:p>
        </p:txBody>
      </p:sp>
      <p:sp>
        <p:nvSpPr>
          <p:cNvPr id="44053" name="Text Box 10"/>
          <p:cNvSpPr txBox="1">
            <a:spLocks noChangeArrowheads="1"/>
          </p:cNvSpPr>
          <p:nvPr/>
        </p:nvSpPr>
        <p:spPr bwMode="auto">
          <a:xfrm>
            <a:off x="1525588" y="3548063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t-IT" sz="1000" b="1">
                <a:solidFill>
                  <a:srgbClr val="000099"/>
                </a:solidFill>
                <a:ea typeface="MS PGothic" charset="-128"/>
              </a:rPr>
              <a:t>Interventi di</a:t>
            </a:r>
          </a:p>
          <a:p>
            <a:pPr algn="ctr" eaLnBrk="0" hangingPunct="0"/>
            <a:r>
              <a:rPr lang="it-IT" sz="1000" b="1">
                <a:solidFill>
                  <a:srgbClr val="000099"/>
                </a:solidFill>
                <a:ea typeface="MS PGothic" charset="-128"/>
              </a:rPr>
              <a:t>prevenzione</a:t>
            </a:r>
            <a:endParaRPr lang="it-IT" sz="900" b="1">
              <a:ea typeface="MS PGothic" charset="-128"/>
            </a:endParaRPr>
          </a:p>
        </p:txBody>
      </p:sp>
      <p:sp>
        <p:nvSpPr>
          <p:cNvPr id="44054" name="AutoShape 7"/>
          <p:cNvSpPr>
            <a:spLocks noChangeArrowheads="1"/>
          </p:cNvSpPr>
          <p:nvPr/>
        </p:nvSpPr>
        <p:spPr bwMode="auto">
          <a:xfrm>
            <a:off x="2293938" y="2138363"/>
            <a:ext cx="2060575" cy="690562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905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t-IT" sz="400">
              <a:latin typeface="Times New Roman" pitchFamily="18" charset="0"/>
              <a:ea typeface="MS PGothic" charset="-128"/>
            </a:endParaRPr>
          </a:p>
        </p:txBody>
      </p:sp>
      <p:sp>
        <p:nvSpPr>
          <p:cNvPr id="44055" name="Text Box 10"/>
          <p:cNvSpPr txBox="1">
            <a:spLocks noChangeArrowheads="1"/>
          </p:cNvSpPr>
          <p:nvPr/>
        </p:nvSpPr>
        <p:spPr bwMode="auto">
          <a:xfrm>
            <a:off x="2389188" y="2205038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t-IT" sz="1000" b="1">
                <a:solidFill>
                  <a:srgbClr val="000099"/>
                </a:solidFill>
                <a:ea typeface="MS PGothic" charset="-128"/>
              </a:rPr>
              <a:t>Coinvolgimento delle comunità immigrate</a:t>
            </a:r>
            <a:endParaRPr lang="it-IT" sz="900">
              <a:ea typeface="MS PGothic" charset="-128"/>
            </a:endParaRPr>
          </a:p>
        </p:txBody>
      </p:sp>
      <p:sp>
        <p:nvSpPr>
          <p:cNvPr id="44056" name="AutoShape 7"/>
          <p:cNvSpPr>
            <a:spLocks noChangeArrowheads="1"/>
          </p:cNvSpPr>
          <p:nvPr/>
        </p:nvSpPr>
        <p:spPr bwMode="auto">
          <a:xfrm>
            <a:off x="6686550" y="5456238"/>
            <a:ext cx="2058988" cy="690562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905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t-IT" sz="400">
              <a:latin typeface="Times New Roman" pitchFamily="18" charset="0"/>
              <a:ea typeface="MS PGothic" charset="-128"/>
            </a:endParaRPr>
          </a:p>
        </p:txBody>
      </p:sp>
      <p:sp>
        <p:nvSpPr>
          <p:cNvPr id="44057" name="Text Box 10"/>
          <p:cNvSpPr txBox="1">
            <a:spLocks noChangeArrowheads="1"/>
          </p:cNvSpPr>
          <p:nvPr/>
        </p:nvSpPr>
        <p:spPr bwMode="auto">
          <a:xfrm>
            <a:off x="6781800" y="5516563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t-IT" sz="1000" b="1">
                <a:solidFill>
                  <a:srgbClr val="000099"/>
                </a:solidFill>
                <a:ea typeface="MS PGothic" charset="-128"/>
              </a:rPr>
              <a:t>Reti, collaborazioni alleanze per la salute</a:t>
            </a:r>
            <a:endParaRPr lang="it-IT" sz="900">
              <a:ea typeface="MS PGothic" charset="-128"/>
            </a:endParaRPr>
          </a:p>
        </p:txBody>
      </p:sp>
      <p:sp>
        <p:nvSpPr>
          <p:cNvPr id="44058" name="AutoShape 7"/>
          <p:cNvSpPr>
            <a:spLocks noChangeArrowheads="1"/>
          </p:cNvSpPr>
          <p:nvPr/>
        </p:nvSpPr>
        <p:spPr bwMode="auto">
          <a:xfrm>
            <a:off x="3975100" y="5475288"/>
            <a:ext cx="2058988" cy="690562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905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t-IT" sz="400">
              <a:latin typeface="Times New Roman" pitchFamily="18" charset="0"/>
              <a:ea typeface="MS PGothic" charset="-128"/>
            </a:endParaRPr>
          </a:p>
        </p:txBody>
      </p:sp>
      <p:sp>
        <p:nvSpPr>
          <p:cNvPr id="44059" name="Text Box 10"/>
          <p:cNvSpPr txBox="1">
            <a:spLocks noChangeArrowheads="1"/>
          </p:cNvSpPr>
          <p:nvPr/>
        </p:nvSpPr>
        <p:spPr bwMode="auto">
          <a:xfrm>
            <a:off x="4075113" y="5464175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t-IT" sz="1000" b="1">
                <a:solidFill>
                  <a:srgbClr val="000099"/>
                </a:solidFill>
                <a:ea typeface="MS PGothic" charset="-128"/>
              </a:rPr>
              <a:t>Monitoraggio stato di salute e situazione dei migranti</a:t>
            </a:r>
            <a:endParaRPr lang="it-IT" sz="900">
              <a:ea typeface="MS PGothic" charset="-128"/>
            </a:endParaRPr>
          </a:p>
        </p:txBody>
      </p:sp>
      <p:sp>
        <p:nvSpPr>
          <p:cNvPr id="44060" name="AutoShape 7"/>
          <p:cNvSpPr>
            <a:spLocks noChangeArrowheads="1"/>
          </p:cNvSpPr>
          <p:nvPr/>
        </p:nvSpPr>
        <p:spPr bwMode="auto">
          <a:xfrm>
            <a:off x="8261350" y="2176463"/>
            <a:ext cx="2058988" cy="690562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905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t-IT" sz="400">
              <a:latin typeface="Times New Roman" pitchFamily="18" charset="0"/>
              <a:ea typeface="MS PGothic" charset="-128"/>
            </a:endParaRPr>
          </a:p>
        </p:txBody>
      </p:sp>
      <p:sp>
        <p:nvSpPr>
          <p:cNvPr id="44061" name="Text Box 10"/>
          <p:cNvSpPr txBox="1">
            <a:spLocks noChangeArrowheads="1"/>
          </p:cNvSpPr>
          <p:nvPr/>
        </p:nvSpPr>
        <p:spPr bwMode="auto">
          <a:xfrm>
            <a:off x="8356600" y="2243138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t-IT" sz="1000" b="1">
                <a:solidFill>
                  <a:srgbClr val="000099"/>
                </a:solidFill>
                <a:ea typeface="MS PGothic" charset="-128"/>
              </a:rPr>
              <a:t>Politiche integrate Responsabilità sociale condivisa</a:t>
            </a:r>
            <a:endParaRPr lang="it-IT" sz="900">
              <a:ea typeface="MS PGothic" charset="-128"/>
            </a:endParaRPr>
          </a:p>
        </p:txBody>
      </p:sp>
      <p:sp>
        <p:nvSpPr>
          <p:cNvPr id="44062" name="Text Box 38"/>
          <p:cNvSpPr txBox="1">
            <a:spLocks noChangeArrowheads="1"/>
          </p:cNvSpPr>
          <p:nvPr/>
        </p:nvSpPr>
        <p:spPr bwMode="auto">
          <a:xfrm>
            <a:off x="4122738" y="1268413"/>
            <a:ext cx="43529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400" b="1">
                <a:ea typeface="MS PGothic" charset="-128"/>
              </a:rPr>
              <a:t>APPROCCIO DI SISTEMA</a:t>
            </a:r>
            <a:br>
              <a:rPr lang="it-IT" sz="1400" b="1">
                <a:ea typeface="MS PGothic" charset="-128"/>
              </a:rPr>
            </a:br>
            <a:r>
              <a:rPr lang="it-IT" sz="1400" b="1">
                <a:ea typeface="MS PGothic" charset="-128"/>
              </a:rPr>
              <a:t>Health system approach</a:t>
            </a:r>
          </a:p>
        </p:txBody>
      </p:sp>
      <p:sp>
        <p:nvSpPr>
          <p:cNvPr id="44063" name="Text Box 38"/>
          <p:cNvSpPr txBox="1">
            <a:spLocks noChangeArrowheads="1"/>
          </p:cNvSpPr>
          <p:nvPr/>
        </p:nvSpPr>
        <p:spPr bwMode="auto">
          <a:xfrm>
            <a:off x="4176713" y="2047875"/>
            <a:ext cx="43513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400" b="1">
                <a:ea typeface="MS PGothic" charset="-128"/>
              </a:rPr>
              <a:t>CAMBIAMENTO ORGANIZZATIVO</a:t>
            </a:r>
            <a:br>
              <a:rPr lang="it-IT" sz="1400" b="1">
                <a:ea typeface="MS PGothic" charset="-128"/>
              </a:rPr>
            </a:br>
            <a:r>
              <a:rPr lang="it-IT" sz="1400" b="1">
                <a:ea typeface="MS PGothic" charset="-128"/>
              </a:rPr>
              <a:t>Whole organisational approach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3750" y="2338388"/>
            <a:ext cx="8450263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Text Box 7"/>
          <p:cNvSpPr txBox="1">
            <a:spLocks noChangeArrowheads="1"/>
          </p:cNvSpPr>
          <p:nvPr/>
        </p:nvSpPr>
        <p:spPr bwMode="auto">
          <a:xfrm>
            <a:off x="1776413" y="4210050"/>
            <a:ext cx="89281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5000" i="1">
                <a:ea typeface="MS PGothic" charset="-128"/>
              </a:rPr>
              <a:t>Sa.I.D.</a:t>
            </a:r>
            <a:br>
              <a:rPr lang="it-IT" sz="5000" i="1">
                <a:ea typeface="MS PGothic" charset="-128"/>
              </a:rPr>
            </a:br>
            <a:r>
              <a:rPr lang="it-IT" sz="2400" i="1">
                <a:ea typeface="MS PGothic" charset="-128"/>
              </a:rPr>
              <a:t>Salute, Integrazione, Dialogo</a:t>
            </a:r>
            <a:endParaRPr lang="it-IT" sz="5000" i="1">
              <a:ea typeface="MS PGothic" charset="-128"/>
            </a:endParaRPr>
          </a:p>
        </p:txBody>
      </p:sp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1487488" y="1341438"/>
            <a:ext cx="97917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000">
                <a:solidFill>
                  <a:srgbClr val="14085A"/>
                </a:solidFill>
                <a:ea typeface="MS PGothic" charset="-128"/>
              </a:rPr>
              <a:t>Esempio di progetto finalizzato a sviluppare partecipazione con un approccio integrato fra i servizi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2813" y="765175"/>
            <a:ext cx="10086975" cy="936625"/>
          </a:xfrm>
          <a:solidFill>
            <a:srgbClr val="FFFFFF"/>
          </a:solidFill>
          <a:ln/>
        </p:spPr>
        <p:txBody>
          <a:bodyPr/>
          <a:lstStyle/>
          <a:p>
            <a:r>
              <a:rPr lang="it-IT" sz="3200" i="1" smtClean="0">
                <a:solidFill>
                  <a:srgbClr val="0D0E53"/>
                </a:solidFill>
              </a:rPr>
              <a:t>Il contesto d’intervento del progetto: </a:t>
            </a:r>
            <a:br>
              <a:rPr lang="it-IT" sz="3200" i="1" smtClean="0">
                <a:solidFill>
                  <a:srgbClr val="0D0E53"/>
                </a:solidFill>
              </a:rPr>
            </a:br>
            <a:r>
              <a:rPr lang="it-IT" sz="3200" i="1" smtClean="0">
                <a:solidFill>
                  <a:srgbClr val="0D0E53"/>
                </a:solidFill>
              </a:rPr>
              <a:t>la zona della stazione ferroviaria 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14388" y="1844675"/>
            <a:ext cx="10914062" cy="4968875"/>
          </a:xfrm>
          <a:solidFill>
            <a:srgbClr val="FFFFFF"/>
          </a:solidFill>
          <a:ln/>
        </p:spPr>
        <p:txBody>
          <a:bodyPr/>
          <a:lstStyle/>
          <a:p>
            <a:pPr marL="176213" indent="-176213">
              <a:spcAft>
                <a:spcPct val="15000"/>
              </a:spcAft>
            </a:pPr>
            <a:r>
              <a:rPr lang="it-IT" altLang="ja-JP" sz="1400" b="1" smtClean="0"/>
              <a:t>Forte carattere multi-etnico: </a:t>
            </a:r>
          </a:p>
          <a:p>
            <a:pPr marL="444500" lvl="1" indent="0">
              <a:spcAft>
                <a:spcPct val="15000"/>
              </a:spcAft>
            </a:pPr>
            <a:r>
              <a:rPr lang="it-IT" altLang="ja-JP" sz="1400" smtClean="0"/>
              <a:t>70% della popolazione residente ha origine straniera;</a:t>
            </a:r>
          </a:p>
          <a:p>
            <a:pPr marL="444500" lvl="1" indent="0">
              <a:spcAft>
                <a:spcPct val="15000"/>
              </a:spcAft>
            </a:pPr>
            <a:r>
              <a:rPr lang="it-IT" altLang="ja-JP" sz="1400" smtClean="0"/>
              <a:t>71 nazionalità diverse – età media bassa (31 anni)</a:t>
            </a:r>
          </a:p>
          <a:p>
            <a:pPr marL="444500" lvl="1" indent="0">
              <a:spcAft>
                <a:spcPct val="15000"/>
              </a:spcAft>
            </a:pPr>
            <a:r>
              <a:rPr lang="it-IT" altLang="ja-JP" sz="1400" smtClean="0"/>
              <a:t>Problema: scarsa informazione sui servizi disponibili (sociali e sanitari)</a:t>
            </a:r>
          </a:p>
          <a:p>
            <a:pPr marL="176213" indent="-176213">
              <a:spcAft>
                <a:spcPct val="15000"/>
              </a:spcAft>
            </a:pPr>
            <a:r>
              <a:rPr lang="it-IT" altLang="ja-JP" sz="1400" b="1" smtClean="0"/>
              <a:t>Alto numero di bambini, adolescenti e giovani immigrati</a:t>
            </a:r>
          </a:p>
          <a:p>
            <a:pPr marL="444500" lvl="1" indent="0">
              <a:spcAft>
                <a:spcPct val="15000"/>
              </a:spcAft>
            </a:pPr>
            <a:r>
              <a:rPr lang="it-IT" altLang="ja-JP" sz="1400" smtClean="0"/>
              <a:t>Fragilità sociale</a:t>
            </a:r>
          </a:p>
          <a:p>
            <a:pPr marL="444500" lvl="1" indent="0">
              <a:spcAft>
                <a:spcPct val="15000"/>
              </a:spcAft>
            </a:pPr>
            <a:r>
              <a:rPr lang="it-IT" altLang="ja-JP" sz="1400" smtClean="0"/>
              <a:t>Mancanza di opportunità aggregative</a:t>
            </a:r>
          </a:p>
          <a:p>
            <a:pPr marL="444500" lvl="1" indent="0">
              <a:spcAft>
                <a:spcPct val="15000"/>
              </a:spcAft>
            </a:pPr>
            <a:r>
              <a:rPr lang="it-IT" altLang="ja-JP" sz="1400" smtClean="0"/>
              <a:t>Problema: scarsa educazione sanitaria e conoscenza dell’offerta educativa</a:t>
            </a:r>
          </a:p>
          <a:p>
            <a:pPr marL="176213" indent="-176213">
              <a:spcAft>
                <a:spcPct val="15000"/>
              </a:spcAft>
            </a:pPr>
            <a:r>
              <a:rPr lang="it-IT" altLang="ja-JP" sz="1400" b="1" smtClean="0"/>
              <a:t>Presenza di gruppi marginalizzati e a rischio di esclusione sociale</a:t>
            </a:r>
          </a:p>
          <a:p>
            <a:pPr marL="444500" lvl="1" indent="0">
              <a:spcAft>
                <a:spcPct val="15000"/>
              </a:spcAft>
            </a:pPr>
            <a:r>
              <a:rPr lang="it-IT" altLang="ja-JP" sz="1400" smtClean="0"/>
              <a:t>Persone senza fissa dimora e di passaggio</a:t>
            </a:r>
          </a:p>
          <a:p>
            <a:pPr marL="444500" lvl="1" indent="0">
              <a:spcAft>
                <a:spcPct val="15000"/>
              </a:spcAft>
            </a:pPr>
            <a:r>
              <a:rPr lang="it-IT" altLang="ja-JP" sz="1400" smtClean="0"/>
              <a:t>Persone che abusano di alcool e di sostanze</a:t>
            </a:r>
          </a:p>
          <a:p>
            <a:pPr marL="444500" lvl="1" indent="0">
              <a:spcAft>
                <a:spcPct val="15000"/>
              </a:spcAft>
            </a:pPr>
            <a:r>
              <a:rPr lang="it-IT" altLang="ja-JP" sz="1400" smtClean="0"/>
              <a:t>Problema: alto rischio sociale e sanitario</a:t>
            </a:r>
          </a:p>
          <a:p>
            <a:pPr marL="176213" indent="-176213">
              <a:spcAft>
                <a:spcPct val="15000"/>
              </a:spcAft>
            </a:pPr>
            <a:r>
              <a:rPr lang="it-IT" altLang="ja-JP" sz="1400" b="1" smtClean="0"/>
              <a:t>Popolazione italiana residente</a:t>
            </a:r>
          </a:p>
          <a:p>
            <a:pPr marL="444500" lvl="1" indent="0">
              <a:spcAft>
                <a:spcPct val="15000"/>
              </a:spcAft>
            </a:pPr>
            <a:r>
              <a:rPr lang="it-IT" altLang="ja-JP" sz="1400" smtClean="0"/>
              <a:t>In maggioranza costituita da anziani</a:t>
            </a:r>
          </a:p>
          <a:p>
            <a:pPr marL="444500" lvl="1" indent="0">
              <a:spcAft>
                <a:spcPct val="15000"/>
              </a:spcAft>
            </a:pPr>
            <a:r>
              <a:rPr lang="it-IT" altLang="ja-JP" sz="1400" smtClean="0"/>
              <a:t>Generale diffidenza verso la tutta popolazione immigrata</a:t>
            </a:r>
          </a:p>
          <a:p>
            <a:pPr marL="444500" lvl="1" indent="0">
              <a:spcAft>
                <a:spcPct val="15000"/>
              </a:spcAft>
            </a:pPr>
            <a:r>
              <a:rPr lang="it-IT" altLang="ja-JP" sz="1400" smtClean="0"/>
              <a:t>Problema: conflittualità con i gruppi più marginalizzati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5"/>
          <p:cNvSpPr txBox="1">
            <a:spLocks noGrp="1" noChangeArrowheads="1"/>
          </p:cNvSpPr>
          <p:nvPr/>
        </p:nvSpPr>
        <p:spPr bwMode="auto">
          <a:xfrm>
            <a:off x="11463338" y="6248400"/>
            <a:ext cx="5080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73CFD106-37B5-4C89-AB3A-07020F915292}" type="slidenum">
              <a:rPr lang="de-DE" sz="1400">
                <a:solidFill>
                  <a:srgbClr val="339966"/>
                </a:solidFill>
                <a:ea typeface="MS PGothic" charset="-128"/>
              </a:rPr>
              <a:pPr algn="r" eaLnBrk="0" hangingPunct="0"/>
              <a:t>28</a:t>
            </a:fld>
            <a:endParaRPr lang="de-DE" sz="1400">
              <a:solidFill>
                <a:srgbClr val="339966"/>
              </a:solidFill>
              <a:ea typeface="MS PGothic" charset="-128"/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90650" y="692150"/>
            <a:ext cx="9898063" cy="1123950"/>
          </a:xfrm>
          <a:solidFill>
            <a:srgbClr val="FFFFFF"/>
          </a:solidFill>
          <a:ln/>
        </p:spPr>
        <p:txBody>
          <a:bodyPr/>
          <a:lstStyle/>
          <a:p>
            <a:r>
              <a:rPr lang="it-IT" sz="2800" i="1" smtClean="0">
                <a:solidFill>
                  <a:srgbClr val="003366"/>
                </a:solidFill>
              </a:rPr>
              <a:t>Protocollo d</a:t>
            </a:r>
            <a:r>
              <a:rPr lang="it-IT" altLang="it-IT" sz="2800" i="1" smtClean="0">
                <a:solidFill>
                  <a:srgbClr val="003366"/>
                </a:solidFill>
              </a:rPr>
              <a:t>’</a:t>
            </a:r>
            <a:r>
              <a:rPr lang="it-IT" sz="2800" i="1" smtClean="0">
                <a:solidFill>
                  <a:srgbClr val="003366"/>
                </a:solidFill>
              </a:rPr>
              <a:t>Intesa:</a:t>
            </a:r>
            <a:br>
              <a:rPr lang="it-IT" sz="2800" i="1" smtClean="0">
                <a:solidFill>
                  <a:srgbClr val="003366"/>
                </a:solidFill>
              </a:rPr>
            </a:br>
            <a:r>
              <a:rPr lang="it-IT" sz="2800" i="1" smtClean="0">
                <a:solidFill>
                  <a:srgbClr val="003366"/>
                </a:solidFill>
              </a:rPr>
              <a:t>Modello integrato di intervento</a:t>
            </a: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9138" y="1557338"/>
            <a:ext cx="10552112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23888" y="1125538"/>
            <a:ext cx="10939462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>
                <a:solidFill>
                  <a:srgbClr val="000066"/>
                </a:solidFill>
                <a:ea typeface="MS PGothic" charset="-128"/>
              </a:rPr>
              <a:t>Sommario: strategie per rispondere ai bisogni di salute dei migranti</a:t>
            </a:r>
            <a:br>
              <a:rPr lang="it-IT" sz="2000">
                <a:solidFill>
                  <a:srgbClr val="000066"/>
                </a:solidFill>
                <a:ea typeface="MS PGothic" charset="-128"/>
              </a:rPr>
            </a:br>
            <a:endParaRPr lang="it-IT" sz="2000">
              <a:solidFill>
                <a:srgbClr val="000066"/>
              </a:solidFill>
              <a:ea typeface="MS PGothic" charset="-128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81063" y="1557338"/>
            <a:ext cx="10687050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176213" indent="-176213" defTabSz="449263">
              <a:spcBef>
                <a:spcPts val="450"/>
              </a:spcBef>
              <a:spcAft>
                <a:spcPct val="1000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1092200" algn="l"/>
                <a:tab pos="2006600" algn="l"/>
                <a:tab pos="2921000" algn="l"/>
                <a:tab pos="3835400" algn="l"/>
                <a:tab pos="4749800" algn="l"/>
                <a:tab pos="5664200" algn="l"/>
                <a:tab pos="6578600" algn="l"/>
                <a:tab pos="7493000" algn="l"/>
                <a:tab pos="8407400" algn="l"/>
                <a:tab pos="9321800" algn="l"/>
                <a:tab pos="10236200" algn="l"/>
              </a:tabLst>
            </a:pPr>
            <a:r>
              <a:rPr lang="it-IT" sz="1400" b="1">
                <a:solidFill>
                  <a:srgbClr val="000000"/>
                </a:solidFill>
                <a:ea typeface="MS PGothic" charset="-128"/>
              </a:rPr>
              <a:t>CONTRASTO ALLA DISCRIMINAZIONE</a:t>
            </a:r>
          </a:p>
          <a:p>
            <a:pPr marL="176213" indent="-176213" defTabSz="449263">
              <a:lnSpc>
                <a:spcPct val="80000"/>
              </a:lnSpc>
              <a:spcBef>
                <a:spcPts val="500"/>
              </a:spcBef>
              <a:spcAft>
                <a:spcPct val="10000"/>
              </a:spcAft>
              <a:buClr>
                <a:srgbClr val="000000"/>
              </a:buClr>
              <a:buSzPct val="100000"/>
              <a:buFont typeface="Wingdings" pitchFamily="2" charset="2"/>
              <a:buChar char=""/>
              <a:tabLst>
                <a:tab pos="1092200" algn="l"/>
                <a:tab pos="2006600" algn="l"/>
                <a:tab pos="2921000" algn="l"/>
                <a:tab pos="3835400" algn="l"/>
                <a:tab pos="4749800" algn="l"/>
                <a:tab pos="5664200" algn="l"/>
                <a:tab pos="6578600" algn="l"/>
                <a:tab pos="7493000" algn="l"/>
                <a:tab pos="8407400" algn="l"/>
                <a:tab pos="9321800" algn="l"/>
                <a:tab pos="10236200" algn="l"/>
              </a:tabLst>
            </a:pPr>
            <a:r>
              <a:rPr lang="it-IT" sz="1400">
                <a:solidFill>
                  <a:srgbClr val="000000"/>
                </a:solidFill>
                <a:ea typeface="MS PGothic" charset="-128"/>
              </a:rPr>
              <a:t>Monitorare situazioni di discriminazione diretta e indiretta</a:t>
            </a:r>
          </a:p>
          <a:p>
            <a:pPr marL="176213" indent="-176213" defTabSz="449263">
              <a:lnSpc>
                <a:spcPct val="80000"/>
              </a:lnSpc>
              <a:spcBef>
                <a:spcPts val="500"/>
              </a:spcBef>
              <a:spcAft>
                <a:spcPct val="10000"/>
              </a:spcAft>
              <a:buClr>
                <a:srgbClr val="000000"/>
              </a:buClr>
              <a:buSzPct val="100000"/>
              <a:buFont typeface="Wingdings" pitchFamily="2" charset="2"/>
              <a:buChar char=""/>
              <a:tabLst>
                <a:tab pos="1092200" algn="l"/>
                <a:tab pos="2006600" algn="l"/>
                <a:tab pos="2921000" algn="l"/>
                <a:tab pos="3835400" algn="l"/>
                <a:tab pos="4749800" algn="l"/>
                <a:tab pos="5664200" algn="l"/>
                <a:tab pos="6578600" algn="l"/>
                <a:tab pos="7493000" algn="l"/>
                <a:tab pos="8407400" algn="l"/>
                <a:tab pos="9321800" algn="l"/>
                <a:tab pos="10236200" algn="l"/>
              </a:tabLst>
            </a:pPr>
            <a:r>
              <a:rPr lang="it-IT" sz="1400">
                <a:solidFill>
                  <a:srgbClr val="000000"/>
                </a:solidFill>
                <a:ea typeface="MS PGothic" charset="-128"/>
              </a:rPr>
              <a:t>Sensibilizzare ed educare</a:t>
            </a:r>
          </a:p>
          <a:p>
            <a:pPr marL="176213" indent="-176213" defTabSz="449263">
              <a:lnSpc>
                <a:spcPct val="80000"/>
              </a:lnSpc>
              <a:spcBef>
                <a:spcPts val="500"/>
              </a:spcBef>
              <a:spcAft>
                <a:spcPct val="10000"/>
              </a:spcAft>
              <a:buClr>
                <a:srgbClr val="000000"/>
              </a:buClr>
              <a:buSzPct val="100000"/>
              <a:buFont typeface="Wingdings" pitchFamily="2" charset="2"/>
              <a:buChar char=""/>
              <a:tabLst>
                <a:tab pos="1092200" algn="l"/>
                <a:tab pos="2006600" algn="l"/>
                <a:tab pos="2921000" algn="l"/>
                <a:tab pos="3835400" algn="l"/>
                <a:tab pos="4749800" algn="l"/>
                <a:tab pos="5664200" algn="l"/>
                <a:tab pos="6578600" algn="l"/>
                <a:tab pos="7493000" algn="l"/>
                <a:tab pos="8407400" algn="l"/>
                <a:tab pos="9321800" algn="l"/>
                <a:tab pos="10236200" algn="l"/>
              </a:tabLst>
            </a:pPr>
            <a:r>
              <a:rPr lang="it-IT" sz="1400">
                <a:solidFill>
                  <a:srgbClr val="000000"/>
                </a:solidFill>
                <a:ea typeface="MS PGothic" charset="-128"/>
              </a:rPr>
              <a:t>Politiche e strategie di contrasto alla discriminazione</a:t>
            </a:r>
          </a:p>
          <a:p>
            <a:pPr marL="176213" indent="-176213" defTabSz="449263">
              <a:lnSpc>
                <a:spcPct val="80000"/>
              </a:lnSpc>
              <a:spcBef>
                <a:spcPts val="500"/>
              </a:spcBef>
              <a:spcAft>
                <a:spcPct val="10000"/>
              </a:spcAft>
              <a:buClr>
                <a:srgbClr val="000000"/>
              </a:buClr>
              <a:buSzPct val="100000"/>
              <a:buFont typeface="Wingdings" pitchFamily="2" charset="2"/>
              <a:buNone/>
              <a:tabLst>
                <a:tab pos="1092200" algn="l"/>
                <a:tab pos="2006600" algn="l"/>
                <a:tab pos="2921000" algn="l"/>
                <a:tab pos="3835400" algn="l"/>
                <a:tab pos="4749800" algn="l"/>
                <a:tab pos="5664200" algn="l"/>
                <a:tab pos="6578600" algn="l"/>
                <a:tab pos="7493000" algn="l"/>
                <a:tab pos="8407400" algn="l"/>
                <a:tab pos="9321800" algn="l"/>
                <a:tab pos="10236200" algn="l"/>
              </a:tabLst>
            </a:pPr>
            <a:endParaRPr lang="it-IT" sz="700">
              <a:solidFill>
                <a:srgbClr val="000000"/>
              </a:solidFill>
              <a:ea typeface="MS PGothic" charset="-128"/>
            </a:endParaRPr>
          </a:p>
          <a:p>
            <a:pPr marL="176213" indent="-176213" defTabSz="449263">
              <a:lnSpc>
                <a:spcPct val="80000"/>
              </a:lnSpc>
              <a:spcAft>
                <a:spcPct val="10000"/>
              </a:spcAft>
              <a:buClr>
                <a:srgbClr val="000000"/>
              </a:buClr>
              <a:buSzPct val="100000"/>
              <a:tabLst>
                <a:tab pos="1092200" algn="l"/>
                <a:tab pos="2006600" algn="l"/>
                <a:tab pos="2921000" algn="l"/>
                <a:tab pos="3835400" algn="l"/>
                <a:tab pos="4749800" algn="l"/>
                <a:tab pos="5664200" algn="l"/>
                <a:tab pos="6578600" algn="l"/>
                <a:tab pos="7493000" algn="l"/>
                <a:tab pos="8407400" algn="l"/>
                <a:tab pos="9321800" algn="l"/>
                <a:tab pos="10236200" algn="l"/>
              </a:tabLst>
            </a:pPr>
            <a:r>
              <a:rPr lang="it-IT" sz="1400" b="1">
                <a:solidFill>
                  <a:srgbClr val="000000"/>
                </a:solidFill>
                <a:ea typeface="MS PGothic" charset="-128"/>
              </a:rPr>
              <a:t>ATTUAZIONE DEI DIRITTI UMANI</a:t>
            </a:r>
          </a:p>
          <a:p>
            <a:pPr marL="176213" indent="-176213" defTabSz="449263">
              <a:lnSpc>
                <a:spcPct val="80000"/>
              </a:lnSpc>
              <a:spcBef>
                <a:spcPts val="500"/>
              </a:spcBef>
              <a:spcAft>
                <a:spcPct val="10000"/>
              </a:spcAft>
              <a:buClr>
                <a:srgbClr val="000000"/>
              </a:buClr>
              <a:buSzPct val="100000"/>
              <a:buFont typeface="Wingdings" pitchFamily="2" charset="2"/>
              <a:buChar char=""/>
              <a:tabLst>
                <a:tab pos="1092200" algn="l"/>
                <a:tab pos="2006600" algn="l"/>
                <a:tab pos="2921000" algn="l"/>
                <a:tab pos="3835400" algn="l"/>
                <a:tab pos="4749800" algn="l"/>
                <a:tab pos="5664200" algn="l"/>
                <a:tab pos="6578600" algn="l"/>
                <a:tab pos="7493000" algn="l"/>
                <a:tab pos="8407400" algn="l"/>
                <a:tab pos="9321800" algn="l"/>
                <a:tab pos="10236200" algn="l"/>
              </a:tabLst>
            </a:pPr>
            <a:r>
              <a:rPr lang="it-IT" sz="1400">
                <a:solidFill>
                  <a:srgbClr val="000000"/>
                </a:solidFill>
                <a:ea typeface="MS PGothic" charset="-128"/>
              </a:rPr>
              <a:t>Garantire il diritto alla salute (migranti in condizione di irregolarità, chiedenti asilo)</a:t>
            </a:r>
          </a:p>
          <a:p>
            <a:pPr marL="176213" indent="-176213" defTabSz="449263">
              <a:lnSpc>
                <a:spcPct val="80000"/>
              </a:lnSpc>
              <a:spcBef>
                <a:spcPts val="500"/>
              </a:spcBef>
              <a:spcAft>
                <a:spcPct val="10000"/>
              </a:spcAft>
              <a:buClr>
                <a:srgbClr val="000000"/>
              </a:buClr>
              <a:buSzPct val="100000"/>
              <a:buFont typeface="Wingdings" pitchFamily="2" charset="2"/>
              <a:buChar char=""/>
              <a:tabLst>
                <a:tab pos="1092200" algn="l"/>
                <a:tab pos="2006600" algn="l"/>
                <a:tab pos="2921000" algn="l"/>
                <a:tab pos="3835400" algn="l"/>
                <a:tab pos="4749800" algn="l"/>
                <a:tab pos="5664200" algn="l"/>
                <a:tab pos="6578600" algn="l"/>
                <a:tab pos="7493000" algn="l"/>
                <a:tab pos="8407400" algn="l"/>
                <a:tab pos="9321800" algn="l"/>
                <a:tab pos="10236200" algn="l"/>
              </a:tabLst>
            </a:pPr>
            <a:r>
              <a:rPr lang="it-IT" sz="1400">
                <a:solidFill>
                  <a:srgbClr val="000000"/>
                </a:solidFill>
                <a:ea typeface="MS PGothic" charset="-128"/>
              </a:rPr>
              <a:t>Superare le barriere economiche (poveri, popolazione Rom e Sinti)</a:t>
            </a:r>
          </a:p>
          <a:p>
            <a:pPr marL="176213" indent="-176213" defTabSz="449263">
              <a:lnSpc>
                <a:spcPct val="80000"/>
              </a:lnSpc>
              <a:spcAft>
                <a:spcPct val="10000"/>
              </a:spcAft>
              <a:buClr>
                <a:srgbClr val="000000"/>
              </a:buClr>
              <a:buSzPct val="100000"/>
              <a:tabLst>
                <a:tab pos="1092200" algn="l"/>
                <a:tab pos="2006600" algn="l"/>
                <a:tab pos="2921000" algn="l"/>
                <a:tab pos="3835400" algn="l"/>
                <a:tab pos="4749800" algn="l"/>
                <a:tab pos="5664200" algn="l"/>
                <a:tab pos="6578600" algn="l"/>
                <a:tab pos="7493000" algn="l"/>
                <a:tab pos="8407400" algn="l"/>
                <a:tab pos="9321800" algn="l"/>
                <a:tab pos="10236200" algn="l"/>
              </a:tabLst>
            </a:pPr>
            <a:endParaRPr lang="it-IT" sz="1400">
              <a:solidFill>
                <a:srgbClr val="000000"/>
              </a:solidFill>
              <a:ea typeface="MS PGothic" charset="-128"/>
            </a:endParaRPr>
          </a:p>
          <a:p>
            <a:pPr marL="176213" indent="-176213" defTabSz="449263">
              <a:lnSpc>
                <a:spcPct val="80000"/>
              </a:lnSpc>
              <a:spcAft>
                <a:spcPct val="10000"/>
              </a:spcAft>
              <a:buClr>
                <a:srgbClr val="000000"/>
              </a:buClr>
              <a:buSzPct val="100000"/>
              <a:tabLst>
                <a:tab pos="1092200" algn="l"/>
                <a:tab pos="2006600" algn="l"/>
                <a:tab pos="2921000" algn="l"/>
                <a:tab pos="3835400" algn="l"/>
                <a:tab pos="4749800" algn="l"/>
                <a:tab pos="5664200" algn="l"/>
                <a:tab pos="6578600" algn="l"/>
                <a:tab pos="7493000" algn="l"/>
                <a:tab pos="8407400" algn="l"/>
                <a:tab pos="9321800" algn="l"/>
                <a:tab pos="10236200" algn="l"/>
              </a:tabLst>
            </a:pPr>
            <a:r>
              <a:rPr lang="it-IT" sz="1400" b="1">
                <a:solidFill>
                  <a:srgbClr val="000000"/>
                </a:solidFill>
                <a:ea typeface="MS PGothic" charset="-128"/>
              </a:rPr>
              <a:t>CAMBIAMENTO ORGANIZZATIVO (Whole organisational approach) </a:t>
            </a:r>
          </a:p>
          <a:p>
            <a:pPr marL="176213" indent="-176213" defTabSz="449263">
              <a:lnSpc>
                <a:spcPct val="80000"/>
              </a:lnSpc>
              <a:spcBef>
                <a:spcPts val="500"/>
              </a:spcBef>
              <a:spcAft>
                <a:spcPct val="10000"/>
              </a:spcAft>
              <a:buFont typeface="Wingdings" pitchFamily="2" charset="2"/>
              <a:buChar char="§"/>
              <a:tabLst>
                <a:tab pos="1092200" algn="l"/>
                <a:tab pos="2006600" algn="l"/>
                <a:tab pos="2921000" algn="l"/>
                <a:tab pos="3835400" algn="l"/>
                <a:tab pos="4749800" algn="l"/>
                <a:tab pos="5664200" algn="l"/>
                <a:tab pos="6578600" algn="l"/>
                <a:tab pos="7493000" algn="l"/>
                <a:tab pos="8407400" algn="l"/>
                <a:tab pos="9321800" algn="l"/>
                <a:tab pos="10236200" algn="l"/>
              </a:tabLst>
            </a:pPr>
            <a:r>
              <a:rPr lang="it-IT" sz="1400">
                <a:solidFill>
                  <a:srgbClr val="000000"/>
                </a:solidFill>
                <a:ea typeface="MS PGothic" charset="-128"/>
              </a:rPr>
              <a:t>Coinvolgimento e appoggio della Direzione e dei decisori</a:t>
            </a:r>
          </a:p>
          <a:p>
            <a:pPr marL="176213" indent="-176213" defTabSz="449263">
              <a:lnSpc>
                <a:spcPct val="80000"/>
              </a:lnSpc>
              <a:spcBef>
                <a:spcPts val="500"/>
              </a:spcBef>
              <a:spcAft>
                <a:spcPct val="10000"/>
              </a:spcAft>
              <a:buFont typeface="Wingdings" pitchFamily="2" charset="2"/>
              <a:buChar char="§"/>
              <a:tabLst>
                <a:tab pos="1092200" algn="l"/>
                <a:tab pos="2006600" algn="l"/>
                <a:tab pos="2921000" algn="l"/>
                <a:tab pos="3835400" algn="l"/>
                <a:tab pos="4749800" algn="l"/>
                <a:tab pos="5664200" algn="l"/>
                <a:tab pos="6578600" algn="l"/>
                <a:tab pos="7493000" algn="l"/>
                <a:tab pos="8407400" algn="l"/>
                <a:tab pos="9321800" algn="l"/>
                <a:tab pos="10236200" algn="l"/>
              </a:tabLst>
            </a:pPr>
            <a:r>
              <a:rPr lang="it-IT" sz="1400">
                <a:solidFill>
                  <a:srgbClr val="000000"/>
                </a:solidFill>
                <a:ea typeface="MS PGothic" charset="-128"/>
              </a:rPr>
              <a:t>Ri-orientamento dei servizi sanitari  per garantire equità di accesso e di trattamento</a:t>
            </a:r>
          </a:p>
          <a:p>
            <a:pPr marL="176213" indent="-176213" defTabSz="449263">
              <a:lnSpc>
                <a:spcPct val="80000"/>
              </a:lnSpc>
              <a:spcBef>
                <a:spcPts val="500"/>
              </a:spcBef>
              <a:spcAft>
                <a:spcPct val="10000"/>
              </a:spcAft>
              <a:buFont typeface="Wingdings" pitchFamily="2" charset="2"/>
              <a:buNone/>
              <a:tabLst>
                <a:tab pos="1092200" algn="l"/>
                <a:tab pos="2006600" algn="l"/>
                <a:tab pos="2921000" algn="l"/>
                <a:tab pos="3835400" algn="l"/>
                <a:tab pos="4749800" algn="l"/>
                <a:tab pos="5664200" algn="l"/>
                <a:tab pos="6578600" algn="l"/>
                <a:tab pos="7493000" algn="l"/>
                <a:tab pos="8407400" algn="l"/>
                <a:tab pos="9321800" algn="l"/>
                <a:tab pos="10236200" algn="l"/>
              </a:tabLst>
            </a:pPr>
            <a:endParaRPr lang="it-IT" sz="700">
              <a:solidFill>
                <a:srgbClr val="000000"/>
              </a:solidFill>
              <a:ea typeface="MS PGothic" charset="-128"/>
            </a:endParaRPr>
          </a:p>
          <a:p>
            <a:pPr marL="176213" indent="-176213" defTabSz="449263">
              <a:lnSpc>
                <a:spcPct val="80000"/>
              </a:lnSpc>
              <a:spcBef>
                <a:spcPts val="450"/>
              </a:spcBef>
              <a:spcAft>
                <a:spcPct val="10000"/>
              </a:spcAft>
              <a:buFont typeface="Wingdings" pitchFamily="2" charset="2"/>
              <a:buNone/>
              <a:tabLst>
                <a:tab pos="1092200" algn="l"/>
                <a:tab pos="2006600" algn="l"/>
                <a:tab pos="2921000" algn="l"/>
                <a:tab pos="3835400" algn="l"/>
                <a:tab pos="4749800" algn="l"/>
                <a:tab pos="5664200" algn="l"/>
                <a:tab pos="6578600" algn="l"/>
                <a:tab pos="7493000" algn="l"/>
                <a:tab pos="8407400" algn="l"/>
                <a:tab pos="9321800" algn="l"/>
                <a:tab pos="10236200" algn="l"/>
              </a:tabLst>
            </a:pPr>
            <a:r>
              <a:rPr lang="it-IT" sz="1400" b="1">
                <a:solidFill>
                  <a:srgbClr val="000000"/>
                </a:solidFill>
                <a:ea typeface="MS PGothic" charset="-128"/>
              </a:rPr>
              <a:t>COINVOLGIMENTO E PARTECIPAZIONE</a:t>
            </a:r>
          </a:p>
          <a:p>
            <a:pPr marL="176213" indent="-176213" defTabSz="449263">
              <a:lnSpc>
                <a:spcPct val="80000"/>
              </a:lnSpc>
              <a:spcBef>
                <a:spcPts val="450"/>
              </a:spcBef>
              <a:spcAft>
                <a:spcPct val="10000"/>
              </a:spcAft>
              <a:buFont typeface="Wingdings" pitchFamily="2" charset="2"/>
              <a:buChar char="§"/>
              <a:tabLst>
                <a:tab pos="1092200" algn="l"/>
                <a:tab pos="2006600" algn="l"/>
                <a:tab pos="2921000" algn="l"/>
                <a:tab pos="3835400" algn="l"/>
                <a:tab pos="4749800" algn="l"/>
                <a:tab pos="5664200" algn="l"/>
                <a:tab pos="6578600" algn="l"/>
                <a:tab pos="7493000" algn="l"/>
                <a:tab pos="8407400" algn="l"/>
                <a:tab pos="9321800" algn="l"/>
                <a:tab pos="10236200" algn="l"/>
              </a:tabLst>
            </a:pPr>
            <a:r>
              <a:rPr lang="it-IT" sz="1400">
                <a:solidFill>
                  <a:srgbClr val="000000"/>
                </a:solidFill>
                <a:ea typeface="MS PGothic" charset="-128"/>
              </a:rPr>
              <a:t>Sviluppare forme appropriate di coinvolgimento</a:t>
            </a:r>
          </a:p>
          <a:p>
            <a:pPr marL="176213" indent="-176213" defTabSz="449263">
              <a:lnSpc>
                <a:spcPct val="80000"/>
              </a:lnSpc>
              <a:spcBef>
                <a:spcPts val="450"/>
              </a:spcBef>
              <a:spcAft>
                <a:spcPct val="10000"/>
              </a:spcAft>
              <a:buFont typeface="Wingdings" pitchFamily="2" charset="2"/>
              <a:buChar char="§"/>
              <a:tabLst>
                <a:tab pos="1092200" algn="l"/>
                <a:tab pos="2006600" algn="l"/>
                <a:tab pos="2921000" algn="l"/>
                <a:tab pos="3835400" algn="l"/>
                <a:tab pos="4749800" algn="l"/>
                <a:tab pos="5664200" algn="l"/>
                <a:tab pos="6578600" algn="l"/>
                <a:tab pos="7493000" algn="l"/>
                <a:tab pos="8407400" algn="l"/>
                <a:tab pos="9321800" algn="l"/>
                <a:tab pos="10236200" algn="l"/>
              </a:tabLst>
            </a:pPr>
            <a:r>
              <a:rPr lang="it-IT" sz="1400">
                <a:solidFill>
                  <a:srgbClr val="000000"/>
                </a:solidFill>
                <a:ea typeface="MS PGothic" charset="-128"/>
              </a:rPr>
              <a:t>Interventi per migliorare la Health Literacy dei migranti</a:t>
            </a:r>
          </a:p>
          <a:p>
            <a:pPr marL="176213" indent="-176213" defTabSz="449263">
              <a:lnSpc>
                <a:spcPct val="80000"/>
              </a:lnSpc>
              <a:spcBef>
                <a:spcPts val="450"/>
              </a:spcBef>
              <a:spcAft>
                <a:spcPct val="10000"/>
              </a:spcAft>
              <a:buFont typeface="Wingdings" pitchFamily="2" charset="2"/>
              <a:buChar char="§"/>
              <a:tabLst>
                <a:tab pos="1092200" algn="l"/>
                <a:tab pos="2006600" algn="l"/>
                <a:tab pos="2921000" algn="l"/>
                <a:tab pos="3835400" algn="l"/>
                <a:tab pos="4749800" algn="l"/>
                <a:tab pos="5664200" algn="l"/>
                <a:tab pos="6578600" algn="l"/>
                <a:tab pos="7493000" algn="l"/>
                <a:tab pos="8407400" algn="l"/>
                <a:tab pos="9321800" algn="l"/>
                <a:tab pos="10236200" algn="l"/>
              </a:tabLst>
            </a:pPr>
            <a:r>
              <a:rPr lang="it-IT" sz="1400">
                <a:solidFill>
                  <a:srgbClr val="000000"/>
                </a:solidFill>
                <a:ea typeface="MS PGothic" charset="-128"/>
              </a:rPr>
              <a:t>Utilizzare figure di mediazione negli interventi di prossimità</a:t>
            </a:r>
          </a:p>
          <a:p>
            <a:pPr marL="176213" indent="-176213" defTabSz="449263">
              <a:lnSpc>
                <a:spcPct val="80000"/>
              </a:lnSpc>
              <a:spcBef>
                <a:spcPts val="450"/>
              </a:spcBef>
              <a:spcAft>
                <a:spcPct val="10000"/>
              </a:spcAft>
              <a:buFont typeface="Wingdings" pitchFamily="2" charset="2"/>
              <a:buNone/>
              <a:tabLst>
                <a:tab pos="1092200" algn="l"/>
                <a:tab pos="2006600" algn="l"/>
                <a:tab pos="2921000" algn="l"/>
                <a:tab pos="3835400" algn="l"/>
                <a:tab pos="4749800" algn="l"/>
                <a:tab pos="5664200" algn="l"/>
                <a:tab pos="6578600" algn="l"/>
                <a:tab pos="7493000" algn="l"/>
                <a:tab pos="8407400" algn="l"/>
                <a:tab pos="9321800" algn="l"/>
                <a:tab pos="10236200" algn="l"/>
              </a:tabLst>
            </a:pPr>
            <a:endParaRPr lang="it-IT" sz="1400" b="1">
              <a:solidFill>
                <a:srgbClr val="000000"/>
              </a:solidFill>
              <a:ea typeface="MS PGothic" charset="-128"/>
            </a:endParaRPr>
          </a:p>
          <a:p>
            <a:pPr marL="176213" indent="-176213" defTabSz="449263">
              <a:lnSpc>
                <a:spcPct val="80000"/>
              </a:lnSpc>
              <a:spcBef>
                <a:spcPts val="450"/>
              </a:spcBef>
              <a:spcAft>
                <a:spcPct val="10000"/>
              </a:spcAft>
              <a:buFont typeface="Wingdings" pitchFamily="2" charset="2"/>
              <a:buNone/>
              <a:tabLst>
                <a:tab pos="1092200" algn="l"/>
                <a:tab pos="2006600" algn="l"/>
                <a:tab pos="2921000" algn="l"/>
                <a:tab pos="3835400" algn="l"/>
                <a:tab pos="4749800" algn="l"/>
                <a:tab pos="5664200" algn="l"/>
                <a:tab pos="6578600" algn="l"/>
                <a:tab pos="7493000" algn="l"/>
                <a:tab pos="8407400" algn="l"/>
                <a:tab pos="9321800" algn="l"/>
                <a:tab pos="10236200" algn="l"/>
              </a:tabLst>
            </a:pPr>
            <a:r>
              <a:rPr lang="it-IT" sz="1400" b="1">
                <a:solidFill>
                  <a:srgbClr val="000000"/>
                </a:solidFill>
                <a:ea typeface="MS PGothic" charset="-128"/>
              </a:rPr>
              <a:t>APPROCCIO INTEGRATO (Tallin Charter, Health System Approach) </a:t>
            </a:r>
          </a:p>
          <a:p>
            <a:pPr marL="176213" indent="-176213" defTabSz="449263">
              <a:lnSpc>
                <a:spcPct val="80000"/>
              </a:lnSpc>
              <a:spcBef>
                <a:spcPts val="450"/>
              </a:spcBef>
              <a:spcAft>
                <a:spcPct val="10000"/>
              </a:spcAft>
              <a:buFont typeface="Wingdings" pitchFamily="2" charset="2"/>
              <a:buChar char="§"/>
              <a:tabLst>
                <a:tab pos="1092200" algn="l"/>
                <a:tab pos="2006600" algn="l"/>
                <a:tab pos="2921000" algn="l"/>
                <a:tab pos="3835400" algn="l"/>
                <a:tab pos="4749800" algn="l"/>
                <a:tab pos="5664200" algn="l"/>
                <a:tab pos="6578600" algn="l"/>
                <a:tab pos="7493000" algn="l"/>
                <a:tab pos="8407400" algn="l"/>
                <a:tab pos="9321800" algn="l"/>
                <a:tab pos="10236200" algn="l"/>
              </a:tabLst>
            </a:pPr>
            <a:r>
              <a:rPr lang="it-IT" sz="1400">
                <a:solidFill>
                  <a:srgbClr val="000000"/>
                </a:solidFill>
                <a:ea typeface="MS PGothic" charset="-128"/>
              </a:rPr>
              <a:t>Interventi di prevenzione e promozione della salute (inter-settoriali) </a:t>
            </a:r>
          </a:p>
          <a:p>
            <a:pPr marL="176213" indent="-176213" defTabSz="449263">
              <a:lnSpc>
                <a:spcPct val="80000"/>
              </a:lnSpc>
              <a:spcBef>
                <a:spcPts val="450"/>
              </a:spcBef>
              <a:spcAft>
                <a:spcPct val="10000"/>
              </a:spcAft>
              <a:buFont typeface="Wingdings" pitchFamily="2" charset="2"/>
              <a:buChar char="§"/>
              <a:tabLst>
                <a:tab pos="1092200" algn="l"/>
                <a:tab pos="2006600" algn="l"/>
                <a:tab pos="2921000" algn="l"/>
                <a:tab pos="3835400" algn="l"/>
                <a:tab pos="4749800" algn="l"/>
                <a:tab pos="5664200" algn="l"/>
                <a:tab pos="6578600" algn="l"/>
                <a:tab pos="7493000" algn="l"/>
                <a:tab pos="8407400" algn="l"/>
                <a:tab pos="9321800" algn="l"/>
                <a:tab pos="10236200" algn="l"/>
              </a:tabLst>
            </a:pPr>
            <a:r>
              <a:rPr lang="it-IT" sz="1400">
                <a:solidFill>
                  <a:srgbClr val="000000"/>
                </a:solidFill>
                <a:ea typeface="MS PGothic" charset="-128"/>
              </a:rPr>
              <a:t>Coordinamento, reti e alleanze con altri servizi e stakeholder del territorio</a:t>
            </a:r>
          </a:p>
          <a:p>
            <a:pPr marL="176213" indent="-176213" defTabSz="449263">
              <a:lnSpc>
                <a:spcPct val="80000"/>
              </a:lnSpc>
              <a:spcBef>
                <a:spcPts val="450"/>
              </a:spcBef>
              <a:spcAft>
                <a:spcPct val="10000"/>
              </a:spcAft>
              <a:buFont typeface="Wingdings" pitchFamily="2" charset="2"/>
              <a:buChar char="§"/>
              <a:tabLst>
                <a:tab pos="1092200" algn="l"/>
                <a:tab pos="2006600" algn="l"/>
                <a:tab pos="2921000" algn="l"/>
                <a:tab pos="3835400" algn="l"/>
                <a:tab pos="4749800" algn="l"/>
                <a:tab pos="5664200" algn="l"/>
                <a:tab pos="6578600" algn="l"/>
                <a:tab pos="7493000" algn="l"/>
                <a:tab pos="8407400" algn="l"/>
                <a:tab pos="9321800" algn="l"/>
                <a:tab pos="10236200" algn="l"/>
              </a:tabLst>
            </a:pPr>
            <a:r>
              <a:rPr lang="it-IT" sz="1400">
                <a:solidFill>
                  <a:srgbClr val="000000"/>
                </a:solidFill>
                <a:ea typeface="MS PGothic" charset="-128"/>
              </a:rPr>
              <a:t>Stewardship: influenzare gli altri settori ad includere la salute dei migranti nelle loro politiche</a:t>
            </a:r>
            <a:endParaRPr lang="it-IT" sz="800">
              <a:solidFill>
                <a:srgbClr val="000000"/>
              </a:solidFill>
              <a:ea typeface="MS PGothic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623888" y="1385888"/>
            <a:ext cx="10934700" cy="3667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ea typeface="MS PGothic" charset="-128"/>
            </a:endParaRPr>
          </a:p>
        </p:txBody>
      </p:sp>
      <p:sp>
        <p:nvSpPr>
          <p:cNvPr id="18435" name="CuadroTexto 1"/>
          <p:cNvSpPr txBox="1">
            <a:spLocks noChangeArrowheads="1"/>
          </p:cNvSpPr>
          <p:nvPr/>
        </p:nvSpPr>
        <p:spPr bwMode="auto">
          <a:xfrm>
            <a:off x="239713" y="1196975"/>
            <a:ext cx="115204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>
                <a:solidFill>
                  <a:srgbClr val="000090"/>
                </a:solidFill>
                <a:ea typeface="MS PGothic" charset="-128"/>
              </a:rPr>
              <a:t>Assistenza sanitaria centrata sulle persone e sensibile alle differenze: </a:t>
            </a:r>
          </a:p>
          <a:p>
            <a:pPr algn="ctr"/>
            <a:r>
              <a:rPr lang="es-ES" sz="2000">
                <a:solidFill>
                  <a:srgbClr val="000090"/>
                </a:solidFill>
                <a:ea typeface="MS PGothic" charset="-128"/>
              </a:rPr>
              <a:t>Aspetti rilevanti affrontati dalle strategie sviluppate in EU</a:t>
            </a:r>
          </a:p>
        </p:txBody>
      </p:sp>
      <p:sp>
        <p:nvSpPr>
          <p:cNvPr id="18436" name="CuadroTexto 3"/>
          <p:cNvSpPr txBox="1">
            <a:spLocks noChangeArrowheads="1"/>
          </p:cNvSpPr>
          <p:nvPr/>
        </p:nvSpPr>
        <p:spPr bwMode="auto">
          <a:xfrm>
            <a:off x="334963" y="2216150"/>
            <a:ext cx="10271125" cy="402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lnSpc>
                <a:spcPct val="130000"/>
              </a:lnSpc>
              <a:buClr>
                <a:srgbClr val="D6631A"/>
              </a:buClr>
              <a:buSzPct val="120000"/>
              <a:buFont typeface="Arial" charset="0"/>
              <a:buNone/>
            </a:pPr>
            <a:r>
              <a:rPr lang="it-IT">
                <a:ea typeface="MS PGothic" charset="-128"/>
              </a:rPr>
              <a:t>Revisioni di progetti europei e documenti internazionali</a:t>
            </a:r>
          </a:p>
          <a:p>
            <a:pPr marL="800100" lvl="1" indent="-342900">
              <a:lnSpc>
                <a:spcPct val="130000"/>
              </a:lnSpc>
              <a:buClr>
                <a:srgbClr val="D6631A"/>
              </a:buClr>
              <a:buSzPct val="120000"/>
              <a:buFont typeface="Wingdings" pitchFamily="2" charset="2"/>
              <a:buChar char="ü"/>
            </a:pPr>
            <a:r>
              <a:rPr lang="it-IT" sz="1600">
                <a:ea typeface="MS PGothic" charset="-128"/>
              </a:rPr>
              <a:t>MFH; EUGATE; NOWHERELAND; POROMOVAX; </a:t>
            </a:r>
            <a:br>
              <a:rPr lang="it-IT" sz="1600">
                <a:ea typeface="MS PGothic" charset="-128"/>
              </a:rPr>
            </a:br>
            <a:r>
              <a:rPr lang="it-IT" sz="1600">
                <a:ea typeface="MS PGothic" charset="-128"/>
              </a:rPr>
              <a:t>EQUI-HEALTH; ecc. (vedi materiale allegato)</a:t>
            </a:r>
          </a:p>
          <a:p>
            <a:pPr marL="285750" indent="-285750" algn="just">
              <a:lnSpc>
                <a:spcPct val="130000"/>
              </a:lnSpc>
              <a:buClr>
                <a:srgbClr val="D6631A"/>
              </a:buClr>
              <a:buSzPct val="120000"/>
              <a:buFont typeface="Arial" charset="0"/>
              <a:buNone/>
            </a:pPr>
            <a:endParaRPr lang="it-IT">
              <a:ea typeface="MS PGothic" charset="-128"/>
            </a:endParaRPr>
          </a:p>
          <a:p>
            <a:pPr marL="285750" indent="-285750" algn="just">
              <a:lnSpc>
                <a:spcPct val="130000"/>
              </a:lnSpc>
              <a:buClr>
                <a:srgbClr val="D6631A"/>
              </a:buClr>
              <a:buSzPct val="120000"/>
              <a:buFont typeface="Arial" charset="0"/>
              <a:buNone/>
            </a:pPr>
            <a:r>
              <a:rPr lang="it-IT">
                <a:ea typeface="MS PGothic" charset="-128"/>
              </a:rPr>
              <a:t>Hanno indicato come aspetti rilevanti: </a:t>
            </a:r>
            <a:endParaRPr lang="it-IT" sz="1600">
              <a:ea typeface="MS PGothic" charset="-128"/>
            </a:endParaRPr>
          </a:p>
          <a:p>
            <a:pPr marL="800100" lvl="1" indent="-342900" algn="just">
              <a:lnSpc>
                <a:spcPct val="130000"/>
              </a:lnSpc>
              <a:buClr>
                <a:srgbClr val="D6631A"/>
              </a:buClr>
              <a:buSzPct val="120000"/>
              <a:buFont typeface="Wingdings" pitchFamily="2" charset="2"/>
              <a:buChar char="ü"/>
            </a:pPr>
            <a:r>
              <a:rPr lang="it-IT" sz="1600">
                <a:ea typeface="MS PGothic" charset="-128"/>
              </a:rPr>
              <a:t>Contrasto alla discriminazione</a:t>
            </a:r>
          </a:p>
          <a:p>
            <a:pPr marL="800100" lvl="1" indent="-342900" algn="just">
              <a:lnSpc>
                <a:spcPct val="130000"/>
              </a:lnSpc>
              <a:buClr>
                <a:srgbClr val="D6631A"/>
              </a:buClr>
              <a:buSzPct val="120000"/>
              <a:buFont typeface="Wingdings" pitchFamily="2" charset="2"/>
              <a:buChar char="ü"/>
            </a:pPr>
            <a:r>
              <a:rPr lang="it-IT" sz="1600">
                <a:ea typeface="MS PGothic" charset="-128"/>
              </a:rPr>
              <a:t>Accesso all'assistenza sanitaria</a:t>
            </a:r>
          </a:p>
          <a:p>
            <a:pPr marL="800100" lvl="1" indent="-342900" algn="just">
              <a:lnSpc>
                <a:spcPct val="130000"/>
              </a:lnSpc>
              <a:buClr>
                <a:srgbClr val="D6631A"/>
              </a:buClr>
              <a:buSzPct val="120000"/>
              <a:buFont typeface="Wingdings" pitchFamily="2" charset="2"/>
              <a:buChar char="ü"/>
            </a:pPr>
            <a:r>
              <a:rPr lang="it-IT" sz="1600">
                <a:ea typeface="MS PGothic" charset="-128"/>
              </a:rPr>
              <a:t>Traduzione e mediazione interculturale</a:t>
            </a:r>
          </a:p>
          <a:p>
            <a:pPr marL="800100" lvl="1" indent="-342900" algn="just">
              <a:lnSpc>
                <a:spcPct val="130000"/>
              </a:lnSpc>
              <a:buClr>
                <a:srgbClr val="D6631A"/>
              </a:buClr>
              <a:buSzPct val="120000"/>
              <a:buFont typeface="Wingdings" pitchFamily="2" charset="2"/>
              <a:buChar char="ü"/>
            </a:pPr>
            <a:r>
              <a:rPr lang="it-IT" sz="1600">
                <a:ea typeface="MS PGothic" charset="-128"/>
              </a:rPr>
              <a:t>Formazione degli operatori</a:t>
            </a:r>
          </a:p>
          <a:p>
            <a:pPr marL="800100" lvl="1" indent="-342900" algn="just">
              <a:lnSpc>
                <a:spcPct val="130000"/>
              </a:lnSpc>
              <a:buClr>
                <a:srgbClr val="D6631A"/>
              </a:buClr>
              <a:buSzPct val="120000"/>
              <a:buFont typeface="Wingdings" pitchFamily="2" charset="2"/>
              <a:buChar char="ü"/>
            </a:pPr>
            <a:r>
              <a:rPr lang="it-IT" sz="1600">
                <a:ea typeface="MS PGothic" charset="-128"/>
              </a:rPr>
              <a:t>Gestione e cambiamento organizzativo </a:t>
            </a:r>
          </a:p>
          <a:p>
            <a:pPr marL="800100" lvl="1" indent="-342900" algn="just">
              <a:lnSpc>
                <a:spcPct val="130000"/>
              </a:lnSpc>
              <a:buClr>
                <a:srgbClr val="D6631A"/>
              </a:buClr>
              <a:buSzPct val="120000"/>
              <a:buFont typeface="Wingdings" pitchFamily="2" charset="2"/>
              <a:buChar char="ü"/>
            </a:pPr>
            <a:r>
              <a:rPr lang="it-IT" sz="1600">
                <a:ea typeface="MS PGothic" charset="-128"/>
              </a:rPr>
              <a:t>Partecipazione</a:t>
            </a:r>
          </a:p>
          <a:p>
            <a:pPr marL="800100" lvl="1" indent="-342900" algn="just">
              <a:lnSpc>
                <a:spcPct val="130000"/>
              </a:lnSpc>
              <a:buClr>
                <a:srgbClr val="D6631A"/>
              </a:buClr>
              <a:buSzPct val="120000"/>
              <a:buFont typeface="Wingdings" pitchFamily="2" charset="2"/>
              <a:buChar char="ü"/>
            </a:pPr>
            <a:r>
              <a:rPr lang="it-IT" sz="1600">
                <a:ea typeface="MS PGothic" charset="-128"/>
              </a:rPr>
              <a:t>Strategie di sistema/Continuità delle cure </a:t>
            </a:r>
          </a:p>
        </p:txBody>
      </p:sp>
      <p:sp>
        <p:nvSpPr>
          <p:cNvPr id="18437" name="CuadroTexto 5"/>
          <p:cNvSpPr txBox="1">
            <a:spLocks noChangeArrowheads="1"/>
          </p:cNvSpPr>
          <p:nvPr/>
        </p:nvSpPr>
        <p:spPr bwMode="auto">
          <a:xfrm>
            <a:off x="814388" y="6583363"/>
            <a:ext cx="113776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200" i="1">
                <a:solidFill>
                  <a:srgbClr val="606060"/>
                </a:solidFill>
                <a:latin typeface="Arial Narrow" pitchFamily="34" charset="0"/>
                <a:ea typeface="MS PGothic" charset="-128"/>
              </a:rPr>
              <a:t> CHAFEA, 2014; Koller 2010; Mock-Muñoz, et al. 2015a; WHO 2010. </a:t>
            </a:r>
          </a:p>
        </p:txBody>
      </p:sp>
      <p:pic>
        <p:nvPicPr>
          <p:cNvPr id="18438" name="Imagen 2" descr="Documento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61513" y="2057400"/>
            <a:ext cx="2211387" cy="23463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8439" name="Imagen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37550" y="4081463"/>
            <a:ext cx="19748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Imagen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0" y="4211638"/>
            <a:ext cx="1358900" cy="143986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8441" name="Imagen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15288" y="2133600"/>
            <a:ext cx="1854200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1844675"/>
            <a:ext cx="12192000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Rectangle 4"/>
          <p:cNvSpPr>
            <a:spLocks noChangeArrowheads="1"/>
          </p:cNvSpPr>
          <p:nvPr/>
        </p:nvSpPr>
        <p:spPr bwMode="auto">
          <a:xfrm>
            <a:off x="623888" y="1385888"/>
            <a:ext cx="10934700" cy="3667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latin typeface="Arial Narrow" pitchFamily="34" charset="0"/>
              <a:ea typeface="MS PGothic" charset="-128"/>
            </a:endParaRPr>
          </a:p>
        </p:txBody>
      </p:sp>
      <p:sp>
        <p:nvSpPr>
          <p:cNvPr id="49156" name="CuadroTexto 1"/>
          <p:cNvSpPr txBox="1">
            <a:spLocks noChangeArrowheads="1"/>
          </p:cNvSpPr>
          <p:nvPr/>
        </p:nvSpPr>
        <p:spPr bwMode="auto">
          <a:xfrm>
            <a:off x="719138" y="3068638"/>
            <a:ext cx="107537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400" b="1">
                <a:solidFill>
                  <a:srgbClr val="000090"/>
                </a:solidFill>
                <a:latin typeface="Arial Narrow" pitchFamily="34" charset="0"/>
                <a:ea typeface="MS PGothic" charset="-128"/>
              </a:rPr>
              <a:t>Grazie per l’attenzione.</a:t>
            </a:r>
          </a:p>
          <a:p>
            <a:pPr algn="ctr"/>
            <a:r>
              <a:rPr lang="es-ES" sz="2400" b="1">
                <a:solidFill>
                  <a:srgbClr val="000090"/>
                </a:solidFill>
                <a:latin typeface="Arial Narrow" pitchFamily="34" charset="0"/>
                <a:ea typeface="MS PGothic" charset="-128"/>
              </a:rPr>
              <a:t>Domande?</a:t>
            </a:r>
          </a:p>
        </p:txBody>
      </p:sp>
      <p:sp>
        <p:nvSpPr>
          <p:cNvPr id="49157" name="CuadroTexto 4"/>
          <p:cNvSpPr txBox="1">
            <a:spLocks noChangeArrowheads="1"/>
          </p:cNvSpPr>
          <p:nvPr/>
        </p:nvSpPr>
        <p:spPr bwMode="auto">
          <a:xfrm>
            <a:off x="4078288" y="6237288"/>
            <a:ext cx="7826375" cy="466725"/>
          </a:xfrm>
          <a:prstGeom prst="rect">
            <a:avLst/>
          </a:prstGeom>
          <a:noFill/>
          <a:ln w="9525">
            <a:solidFill>
              <a:srgbClr val="C57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200" i="1">
                <a:solidFill>
                  <a:srgbClr val="606060"/>
                </a:solidFill>
                <a:latin typeface="Arial Narrow" pitchFamily="34" charset="0"/>
                <a:ea typeface="MS PGothic" charset="-128"/>
              </a:rPr>
              <a:t>Immagini: Andalusian Childhood Observatory (OIA, Observatorio de la Infancia de Andalucía) 2014; Josefa Marín Vega 2014; RedIsir 2014; Morguefile 2014.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Imagen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330200"/>
            <a:ext cx="6819900" cy="631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4"/>
          <p:cNvSpPr>
            <a:spLocks noChangeArrowheads="1"/>
          </p:cNvSpPr>
          <p:nvPr/>
        </p:nvSpPr>
        <p:spPr bwMode="auto">
          <a:xfrm>
            <a:off x="1008063" y="2276475"/>
            <a:ext cx="10752137" cy="4248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176213" indent="-176213" defTabSz="449263">
              <a:lnSpc>
                <a:spcPct val="90000"/>
              </a:lnSpc>
              <a:spcBef>
                <a:spcPts val="800"/>
              </a:spcBef>
              <a:spcAft>
                <a:spcPct val="4000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400">
                <a:solidFill>
                  <a:srgbClr val="000000"/>
                </a:solidFill>
                <a:ea typeface="MS PGothic" charset="-128"/>
                <a:cs typeface="Times New Roman" pitchFamily="18" charset="0"/>
              </a:rPr>
              <a:t>La Discriminazione, </a:t>
            </a:r>
            <a:r>
              <a:rPr lang="it-IT" sz="2400" u="sng">
                <a:solidFill>
                  <a:srgbClr val="000000"/>
                </a:solidFill>
                <a:ea typeface="MS PGothic" charset="-128"/>
                <a:cs typeface="Times New Roman" pitchFamily="18" charset="0"/>
              </a:rPr>
              <a:t>diretta</a:t>
            </a:r>
            <a:r>
              <a:rPr lang="it-IT" sz="2400">
                <a:solidFill>
                  <a:srgbClr val="000000"/>
                </a:solidFill>
                <a:ea typeface="MS PGothic" charset="-128"/>
                <a:cs typeface="Times New Roman" pitchFamily="18" charset="0"/>
              </a:rPr>
              <a:t> o </a:t>
            </a:r>
            <a:r>
              <a:rPr lang="it-IT" sz="2400" u="sng">
                <a:solidFill>
                  <a:srgbClr val="000000"/>
                </a:solidFill>
                <a:ea typeface="MS PGothic" charset="-128"/>
                <a:cs typeface="Times New Roman" pitchFamily="18" charset="0"/>
              </a:rPr>
              <a:t>indiretta</a:t>
            </a:r>
            <a:r>
              <a:rPr lang="it-IT" sz="2400">
                <a:solidFill>
                  <a:srgbClr val="000000"/>
                </a:solidFill>
                <a:ea typeface="MS PGothic" charset="-128"/>
                <a:cs typeface="Times New Roman" pitchFamily="18" charset="0"/>
              </a:rPr>
              <a:t>, individuale o istituzionale, quando si manifesta nei diversi ambiti della vita delle persone ha un impatto negativo sulla salute. </a:t>
            </a:r>
          </a:p>
          <a:p>
            <a:pPr marL="176213" indent="-176213" defTabSz="449263">
              <a:lnSpc>
                <a:spcPct val="90000"/>
              </a:lnSpc>
              <a:spcBef>
                <a:spcPts val="800"/>
              </a:spcBef>
              <a:spcAft>
                <a:spcPct val="4000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400">
                <a:solidFill>
                  <a:srgbClr val="000000"/>
                </a:solidFill>
                <a:ea typeface="MS PGothic" charset="-128"/>
                <a:cs typeface="Times New Roman" pitchFamily="18" charset="0"/>
              </a:rPr>
              <a:t>La condizione socioeconomica è spesso il risultato di discriminazioni dovute a forme di </a:t>
            </a:r>
            <a:r>
              <a:rPr lang="it-IT" sz="2400" u="sng">
                <a:solidFill>
                  <a:srgbClr val="000000"/>
                </a:solidFill>
                <a:ea typeface="MS PGothic" charset="-128"/>
                <a:cs typeface="Times New Roman" pitchFamily="18" charset="0"/>
              </a:rPr>
              <a:t>esclusione sociale</a:t>
            </a:r>
            <a:r>
              <a:rPr lang="it-IT" sz="2400">
                <a:solidFill>
                  <a:srgbClr val="000000"/>
                </a:solidFill>
                <a:ea typeface="MS PGothic" charset="-128"/>
                <a:cs typeface="Times New Roman" pitchFamily="18" charset="0"/>
              </a:rPr>
              <a:t> e di </a:t>
            </a:r>
            <a:r>
              <a:rPr lang="it-IT" sz="2400" u="sng">
                <a:solidFill>
                  <a:srgbClr val="000000"/>
                </a:solidFill>
                <a:ea typeface="MS PGothic" charset="-128"/>
                <a:cs typeface="Times New Roman" pitchFamily="18" charset="0"/>
              </a:rPr>
              <a:t>segregazione</a:t>
            </a:r>
            <a:r>
              <a:rPr lang="it-IT" sz="2400">
                <a:solidFill>
                  <a:srgbClr val="000000"/>
                </a:solidFill>
                <a:ea typeface="MS PGothic" charset="-128"/>
                <a:cs typeface="Times New Roman" pitchFamily="18" charset="0"/>
              </a:rPr>
              <a:t> cui sono soggetti i gruppi più vulnerabili tra cui gli immigrati </a:t>
            </a:r>
            <a:r>
              <a:rPr lang="it-IT" sz="2000">
                <a:solidFill>
                  <a:srgbClr val="000000"/>
                </a:solidFill>
                <a:ea typeface="MS PGothic" charset="-128"/>
                <a:cs typeface="Times New Roman" pitchFamily="18" charset="0"/>
              </a:rPr>
              <a:t>(</a:t>
            </a:r>
            <a:r>
              <a:rPr lang="it-IT" sz="2000" i="1">
                <a:solidFill>
                  <a:srgbClr val="000000"/>
                </a:solidFill>
                <a:ea typeface="MS PGothic" charset="-128"/>
                <a:cs typeface="Times New Roman" pitchFamily="18" charset="0"/>
              </a:rPr>
              <a:t>lavoro precario, cattive condizioni abitative, minori opportunità di avanzamento economico e sociale, barriere nei servizi, </a:t>
            </a:r>
            <a:r>
              <a:rPr lang="it-IT" sz="2000">
                <a:solidFill>
                  <a:srgbClr val="000000"/>
                </a:solidFill>
                <a:ea typeface="MS PGothic" charset="-128"/>
                <a:cs typeface="Times New Roman" pitchFamily="18" charset="0"/>
              </a:rPr>
              <a:t>…)</a:t>
            </a:r>
          </a:p>
          <a:p>
            <a:pPr marL="176213" indent="-176213" defTabSz="449263">
              <a:lnSpc>
                <a:spcPct val="90000"/>
              </a:lnSpc>
              <a:spcBef>
                <a:spcPts val="800"/>
              </a:spcBef>
              <a:spcAft>
                <a:spcPct val="4000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400">
                <a:solidFill>
                  <a:srgbClr val="000000"/>
                </a:solidFill>
                <a:ea typeface="MS PGothic" charset="-128"/>
                <a:cs typeface="Times New Roman" pitchFamily="18" charset="0"/>
              </a:rPr>
              <a:t>I determinati socio-economici sono ritenuti la causa principale di </a:t>
            </a:r>
            <a:r>
              <a:rPr lang="it-IT" sz="2400" u="sng">
                <a:solidFill>
                  <a:srgbClr val="000000"/>
                </a:solidFill>
                <a:ea typeface="MS PGothic" charset="-128"/>
                <a:cs typeface="Times New Roman" pitchFamily="18" charset="0"/>
              </a:rPr>
              <a:t>disuguaglianze</a:t>
            </a:r>
            <a:r>
              <a:rPr lang="it-IT" sz="2400">
                <a:solidFill>
                  <a:srgbClr val="000000"/>
                </a:solidFill>
                <a:ea typeface="MS PGothic" charset="-128"/>
                <a:cs typeface="Times New Roman" pitchFamily="18" charset="0"/>
              </a:rPr>
              <a:t> nello stato di salute. </a:t>
            </a:r>
          </a:p>
        </p:txBody>
      </p:sp>
      <p:sp>
        <p:nvSpPr>
          <p:cNvPr id="104451" name="Rectangle 5"/>
          <p:cNvSpPr>
            <a:spLocks noChangeArrowheads="1"/>
          </p:cNvSpPr>
          <p:nvPr/>
        </p:nvSpPr>
        <p:spPr bwMode="auto">
          <a:xfrm>
            <a:off x="1008063" y="1196975"/>
            <a:ext cx="10199687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800" b="1">
                <a:solidFill>
                  <a:srgbClr val="000066"/>
                </a:solidFill>
                <a:ea typeface="MS PGothic" charset="-128"/>
              </a:rPr>
              <a:t>Discriminazione e </a:t>
            </a:r>
            <a:br>
              <a:rPr lang="it-IT" sz="2800" b="1">
                <a:solidFill>
                  <a:srgbClr val="000066"/>
                </a:solidFill>
                <a:ea typeface="MS PGothic" charset="-128"/>
              </a:rPr>
            </a:br>
            <a:r>
              <a:rPr lang="it-IT" sz="2800" b="1">
                <a:solidFill>
                  <a:srgbClr val="000066"/>
                </a:solidFill>
                <a:ea typeface="MS PGothic" charset="-128"/>
              </a:rPr>
              <a:t>disuguaglianze in salute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4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4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4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912813" y="1065213"/>
            <a:ext cx="10055225" cy="779462"/>
          </a:xfrm>
          <a:ln/>
        </p:spPr>
        <p:txBody>
          <a:bodyPr lIns="90000" tIns="46800" rIns="90000" bIns="46800"/>
          <a:lstStyle/>
          <a:p>
            <a:r>
              <a:rPr lang="it-IT" sz="2400" b="1" smtClean="0">
                <a:solidFill>
                  <a:srgbClr val="000066"/>
                </a:solidFill>
              </a:rPr>
              <a:t>Rapporto FRA 2011</a:t>
            </a:r>
            <a:br>
              <a:rPr lang="it-IT" sz="2400" b="1" smtClean="0">
                <a:solidFill>
                  <a:srgbClr val="000066"/>
                </a:solidFill>
              </a:rPr>
            </a:br>
            <a:r>
              <a:rPr lang="it-IT" sz="2000" smtClean="0">
                <a:solidFill>
                  <a:srgbClr val="000066"/>
                </a:solidFill>
              </a:rPr>
              <a:t>(European Agency for Fundamental Rights )</a:t>
            </a:r>
          </a:p>
        </p:txBody>
      </p:sp>
      <p:sp>
        <p:nvSpPr>
          <p:cNvPr id="21507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719138" y="1916113"/>
            <a:ext cx="10848975" cy="4752975"/>
          </a:xfrm>
          <a:ln/>
        </p:spPr>
        <p:txBody>
          <a:bodyPr lIns="90000" tIns="46800" rIns="90000" bIns="46800"/>
          <a:lstStyle/>
          <a:p>
            <a:pPr>
              <a:spcAft>
                <a:spcPct val="10000"/>
              </a:spcAft>
            </a:pPr>
            <a:r>
              <a:rPr lang="it-IT" sz="1400" b="1" smtClean="0"/>
              <a:t>Progetto: </a:t>
            </a:r>
            <a:r>
              <a:rPr lang="it-IT" sz="1400" smtClean="0"/>
              <a:t>Disuguaglianze e discriminazione multipla nell’accesso ai servizi sanitari</a:t>
            </a:r>
          </a:p>
          <a:p>
            <a:pPr>
              <a:spcAft>
                <a:spcPct val="10000"/>
              </a:spcAft>
            </a:pPr>
            <a:endParaRPr lang="it-IT" sz="700" smtClean="0"/>
          </a:p>
          <a:p>
            <a:pPr>
              <a:spcAft>
                <a:spcPct val="10000"/>
              </a:spcAft>
            </a:pPr>
            <a:r>
              <a:rPr lang="it-IT" sz="1400" b="1" smtClean="0"/>
              <a:t>Scopo</a:t>
            </a:r>
            <a:r>
              <a:rPr lang="it-IT" sz="1400" smtClean="0"/>
              <a:t>: valutare le barriere, i bisogni e le esperienze di discriminazione (multipla) vissuti da differenti gruppi di utenti individuati attraverso l’intersezione del genere, età e origine etnica nell’accesso ai servizi sanitari</a:t>
            </a:r>
          </a:p>
          <a:p>
            <a:pPr>
              <a:lnSpc>
                <a:spcPct val="80000"/>
              </a:lnSpc>
            </a:pPr>
            <a:endParaRPr lang="it-IT" sz="1400" smtClean="0"/>
          </a:p>
          <a:p>
            <a:pPr>
              <a:lnSpc>
                <a:spcPct val="80000"/>
              </a:lnSpc>
            </a:pPr>
            <a:r>
              <a:rPr lang="it-IT" sz="1400" b="1" smtClean="0"/>
              <a:t>Esperienze di Discriminazione multipla indiretta: </a:t>
            </a:r>
          </a:p>
          <a:p>
            <a:pPr lvl="1">
              <a:lnSpc>
                <a:spcPct val="80000"/>
              </a:lnSpc>
            </a:pPr>
            <a:r>
              <a:rPr lang="it-IT" sz="1400" smtClean="0"/>
              <a:t>Diversi gradi di diritti all’accesso (irregolari, chiedenti asilo, …)</a:t>
            </a:r>
          </a:p>
          <a:p>
            <a:pPr lvl="1">
              <a:lnSpc>
                <a:spcPct val="80000"/>
              </a:lnSpc>
            </a:pPr>
            <a:r>
              <a:rPr lang="it-IT" sz="1400" smtClean="0"/>
              <a:t>Barriere linguistiche e culturali</a:t>
            </a:r>
          </a:p>
          <a:p>
            <a:pPr lvl="1">
              <a:lnSpc>
                <a:spcPct val="80000"/>
              </a:lnSpc>
            </a:pPr>
            <a:r>
              <a:rPr lang="it-IT" sz="1400" smtClean="0"/>
              <a:t>Barriere economiche (costo dei servizi)</a:t>
            </a:r>
          </a:p>
          <a:p>
            <a:pPr lvl="1">
              <a:lnSpc>
                <a:spcPct val="80000"/>
              </a:lnSpc>
            </a:pPr>
            <a:r>
              <a:rPr lang="it-IT" sz="1400" smtClean="0"/>
              <a:t>Mancanza di informazioni sui servizi e sui diritti </a:t>
            </a:r>
          </a:p>
          <a:p>
            <a:pPr lvl="1">
              <a:lnSpc>
                <a:spcPct val="80000"/>
              </a:lnSpc>
            </a:pPr>
            <a:r>
              <a:rPr lang="it-IT" sz="1400" smtClean="0"/>
              <a:t>Barriere organizzative e burocratiche</a:t>
            </a:r>
          </a:p>
          <a:p>
            <a:pPr lvl="1">
              <a:lnSpc>
                <a:spcPct val="80000"/>
              </a:lnSpc>
            </a:pPr>
            <a:r>
              <a:rPr lang="it-IT" sz="1400" smtClean="0"/>
              <a:t>Barriere culturali e psico-sociali</a:t>
            </a:r>
          </a:p>
          <a:p>
            <a:pPr>
              <a:lnSpc>
                <a:spcPct val="80000"/>
              </a:lnSpc>
            </a:pPr>
            <a:endParaRPr lang="it-IT" sz="1400" smtClean="0"/>
          </a:p>
          <a:p>
            <a:pPr>
              <a:lnSpc>
                <a:spcPct val="80000"/>
              </a:lnSpc>
            </a:pPr>
            <a:r>
              <a:rPr lang="it-IT" sz="1400" b="1" smtClean="0"/>
              <a:t>Esperienze di Discriminazione multipla diretta</a:t>
            </a:r>
            <a:r>
              <a:rPr lang="it-IT" sz="1400" smtClean="0"/>
              <a:t>:</a:t>
            </a:r>
          </a:p>
          <a:p>
            <a:pPr lvl="1">
              <a:lnSpc>
                <a:spcPct val="80000"/>
              </a:lnSpc>
            </a:pPr>
            <a:r>
              <a:rPr lang="it-IT" sz="1400" smtClean="0"/>
              <a:t>Ritardi nella visita/cura e in alcuni casi rifiuto della cura</a:t>
            </a:r>
          </a:p>
          <a:p>
            <a:pPr lvl="1">
              <a:lnSpc>
                <a:spcPct val="80000"/>
              </a:lnSpc>
            </a:pPr>
            <a:r>
              <a:rPr lang="it-IT" sz="1400" smtClean="0"/>
              <a:t>Mancanza di rispetto della dignità e stereotipi</a:t>
            </a:r>
          </a:p>
          <a:p>
            <a:pPr lvl="1">
              <a:lnSpc>
                <a:spcPct val="80000"/>
              </a:lnSpc>
            </a:pPr>
            <a:r>
              <a:rPr lang="it-IT" sz="1400" smtClean="0"/>
              <a:t>Bassi livelli di qualità della cura</a:t>
            </a:r>
          </a:p>
          <a:p>
            <a:pPr lvl="1">
              <a:lnSpc>
                <a:spcPct val="80000"/>
              </a:lnSpc>
            </a:pPr>
            <a:r>
              <a:rPr lang="it-IT" sz="1400" smtClean="0"/>
              <a:t>Mancanza di consenso informato</a:t>
            </a:r>
          </a:p>
          <a:p>
            <a:pPr lvl="1">
              <a:lnSpc>
                <a:spcPct val="80000"/>
              </a:lnSpc>
            </a:pPr>
            <a:r>
              <a:rPr lang="it-IT" sz="1400" smtClean="0"/>
              <a:t>Molestie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uadroTexto 1"/>
          <p:cNvSpPr txBox="1">
            <a:spLocks noChangeArrowheads="1"/>
          </p:cNvSpPr>
          <p:nvPr/>
        </p:nvSpPr>
        <p:spPr bwMode="auto">
          <a:xfrm>
            <a:off x="814388" y="1196975"/>
            <a:ext cx="10464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3200" b="1">
                <a:solidFill>
                  <a:srgbClr val="000090"/>
                </a:solidFill>
                <a:ea typeface="MS PGothic" charset="-128"/>
              </a:rPr>
              <a:t>Contrasto alla discriminazione: </a:t>
            </a:r>
          </a:p>
          <a:p>
            <a:pPr algn="ctr"/>
            <a:r>
              <a:rPr lang="es-ES" sz="3200" b="1">
                <a:solidFill>
                  <a:srgbClr val="000090"/>
                </a:solidFill>
                <a:ea typeface="MS PGothic" charset="-128"/>
              </a:rPr>
              <a:t>Strategie</a:t>
            </a:r>
          </a:p>
        </p:txBody>
      </p:sp>
      <p:sp>
        <p:nvSpPr>
          <p:cNvPr id="22531" name="CuadroTexto 3"/>
          <p:cNvSpPr txBox="1">
            <a:spLocks noChangeArrowheads="1"/>
          </p:cNvSpPr>
          <p:nvPr/>
        </p:nvSpPr>
        <p:spPr bwMode="auto">
          <a:xfrm>
            <a:off x="912813" y="2349500"/>
            <a:ext cx="10175875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indent="-363538">
              <a:spcAft>
                <a:spcPct val="70000"/>
              </a:spcAft>
              <a:buClr>
                <a:srgbClr val="D6631A"/>
              </a:buClr>
              <a:buSzPct val="100000"/>
              <a:buFont typeface="Wingdings" pitchFamily="2" charset="2"/>
              <a:buChar char="ü"/>
            </a:pPr>
            <a:r>
              <a:rPr lang="it-IT" altLang="ja-JP" sz="2000"/>
              <a:t>Monitorare gli episodi di discriminazione (Sportelli UNAR, Ufficio Nazionale Antidiscriminazioni Razziali)</a:t>
            </a:r>
          </a:p>
          <a:p>
            <a:pPr marL="363538" indent="-363538">
              <a:spcAft>
                <a:spcPct val="70000"/>
              </a:spcAft>
              <a:buClr>
                <a:srgbClr val="D6631A"/>
              </a:buClr>
              <a:buSzPct val="100000"/>
              <a:buFont typeface="Wingdings" pitchFamily="2" charset="2"/>
              <a:buChar char="ü"/>
            </a:pPr>
            <a:r>
              <a:rPr lang="it-IT" altLang="ja-JP" sz="2000"/>
              <a:t>Protezione giuridica (reati generati dall'odio, leggi antidiscriminazione). </a:t>
            </a:r>
          </a:p>
          <a:p>
            <a:pPr marL="363538" indent="-363538">
              <a:spcAft>
                <a:spcPct val="70000"/>
              </a:spcAft>
              <a:buClr>
                <a:srgbClr val="D6631A"/>
              </a:buClr>
              <a:buSzPct val="100000"/>
              <a:buFont typeface="Wingdings" pitchFamily="2" charset="2"/>
              <a:buChar char="ü"/>
            </a:pPr>
            <a:r>
              <a:rPr lang="it-IT" altLang="ja-JP" sz="2000"/>
              <a:t>Politiche e strategie (nelle aziende sanitarie) affrontare la discriminazione diretta e indiretta nei servizi sanitari.</a:t>
            </a:r>
            <a:endParaRPr lang="it-IT" sz="2000">
              <a:ea typeface="MS PGothic" charset="-128"/>
            </a:endParaRPr>
          </a:p>
          <a:p>
            <a:pPr marL="363538" indent="-363538">
              <a:spcAft>
                <a:spcPct val="70000"/>
              </a:spcAft>
              <a:buClr>
                <a:srgbClr val="D6631A"/>
              </a:buClr>
              <a:buSzPct val="100000"/>
              <a:buFont typeface="Wingdings" pitchFamily="2" charset="2"/>
              <a:buChar char="ü"/>
            </a:pPr>
            <a:r>
              <a:rPr lang="it-IT" altLang="ja-JP" sz="2000"/>
              <a:t>Attività informative e di sensibilizzazione.</a:t>
            </a:r>
          </a:p>
          <a:p>
            <a:pPr marL="363538" indent="-363538">
              <a:spcAft>
                <a:spcPct val="70000"/>
              </a:spcAft>
              <a:buClr>
                <a:srgbClr val="D6631A"/>
              </a:buClr>
              <a:buSzPct val="100000"/>
              <a:buFont typeface="Wingdings" pitchFamily="2" charset="2"/>
              <a:buChar char="ü"/>
            </a:pPr>
            <a:r>
              <a:rPr lang="it-IT" altLang="ja-JP" sz="2000"/>
              <a:t>Interventi educativi e formativi (corsi sulla discriminazione).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1196975"/>
            <a:ext cx="10920413" cy="1368425"/>
          </a:xfrm>
          <a:ln/>
        </p:spPr>
        <p:txBody>
          <a:bodyPr lIns="90000" tIns="46800" rIns="90000" bIns="46800"/>
          <a:lstStyle/>
          <a:p>
            <a:r>
              <a:rPr lang="it-IT" sz="3200" smtClean="0">
                <a:solidFill>
                  <a:schemeClr val="accent2"/>
                </a:solidFill>
              </a:rPr>
              <a:t>Discriminazione per motivi razziali, etnici, nazionali o religiosi </a:t>
            </a:r>
            <a:br>
              <a:rPr lang="it-IT" sz="3200" smtClean="0">
                <a:solidFill>
                  <a:schemeClr val="accent2"/>
                </a:solidFill>
              </a:rPr>
            </a:br>
            <a:r>
              <a:rPr lang="it-IT" sz="2000" smtClean="0">
                <a:solidFill>
                  <a:schemeClr val="accent2"/>
                </a:solidFill>
              </a:rPr>
              <a:t>(D.Lgs 286/98, art. 43 comm. 1 e 2, Testo unico immigrazione).</a:t>
            </a:r>
          </a:p>
        </p:txBody>
      </p:sp>
      <p:sp>
        <p:nvSpPr>
          <p:cNvPr id="23555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1295400" y="2781300"/>
            <a:ext cx="9802813" cy="3527425"/>
          </a:xfrm>
          <a:ln/>
        </p:spPr>
        <p:txBody>
          <a:bodyPr lIns="90000" tIns="46800" rIns="90000" bIns="46800"/>
          <a:lstStyle/>
          <a:p>
            <a:pPr marL="0" indent="0" defTabSz="449263">
              <a:lnSpc>
                <a:spcPct val="85000"/>
              </a:lnSpc>
              <a:buFont typeface="Arial" charset="0"/>
              <a:buNone/>
            </a:pPr>
            <a:r>
              <a:rPr lang="it-IT" sz="2000" smtClean="0"/>
              <a:t>“Costituisce discriminazione ogni comportamento che, direttamente o indirettamente, comporti una distinzione, esclusione, restrizione o preferenza basata sulla razza, il colore, l’ascendenza o l’origine nazionale o etnica, le convinzioni e le pratiche religiose, e che abbia lo scopo o l’effetto di distruggere o di compromettere il riconoscimento, il godimento o l’esercizio, in condizioni di parità, dei diritti umani e delle libertà fondamentali in campo politico, economico, sociale e culturale e in ogni altro settore della vita pubblica”. </a:t>
            </a:r>
            <a:endParaRPr lang="it-IT" sz="2000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Imagen 3" descr="1a.jpg"/>
          <p:cNvPicPr>
            <a:picLocks noChangeAspect="1"/>
          </p:cNvPicPr>
          <p:nvPr/>
        </p:nvPicPr>
        <p:blipFill>
          <a:blip r:embed="rId2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7154863" y="2060575"/>
            <a:ext cx="503713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CuadroTexto 1"/>
          <p:cNvSpPr txBox="1">
            <a:spLocks noChangeArrowheads="1"/>
          </p:cNvSpPr>
          <p:nvPr/>
        </p:nvSpPr>
        <p:spPr bwMode="auto">
          <a:xfrm>
            <a:off x="912813" y="1196975"/>
            <a:ext cx="1046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400" b="1">
                <a:solidFill>
                  <a:srgbClr val="000090"/>
                </a:solidFill>
                <a:ea typeface="MS PGothic" charset="-128"/>
              </a:rPr>
              <a:t>Accesso all'assistenza sanitaria </a:t>
            </a:r>
          </a:p>
          <a:p>
            <a:pPr algn="ctr"/>
            <a:r>
              <a:rPr lang="es-ES" sz="2000" b="1">
                <a:solidFill>
                  <a:srgbClr val="000090"/>
                </a:solidFill>
                <a:ea typeface="MS PGothic" charset="-128"/>
              </a:rPr>
              <a:t>da parte dei migranti e delle minoranze etniche</a:t>
            </a:r>
          </a:p>
        </p:txBody>
      </p:sp>
      <p:sp>
        <p:nvSpPr>
          <p:cNvPr id="24580" name="CuadroTexto 3"/>
          <p:cNvSpPr txBox="1">
            <a:spLocks noChangeArrowheads="1"/>
          </p:cNvSpPr>
          <p:nvPr/>
        </p:nvSpPr>
        <p:spPr bwMode="auto">
          <a:xfrm>
            <a:off x="334963" y="2138363"/>
            <a:ext cx="11617325" cy="388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lnSpc>
                <a:spcPct val="90000"/>
              </a:lnSpc>
              <a:spcBef>
                <a:spcPct val="10000"/>
              </a:spcBef>
              <a:spcAft>
                <a:spcPct val="40000"/>
              </a:spcAft>
              <a:buClr>
                <a:srgbClr val="D6631A"/>
              </a:buClr>
              <a:buSzPct val="120000"/>
              <a:buFont typeface="Wingdings" pitchFamily="2" charset="2"/>
              <a:buChar char="ü"/>
            </a:pPr>
            <a:r>
              <a:rPr lang="it-IT" altLang="ja-JP"/>
              <a:t>Differenze e limitazioni nel diritto all’assistenza sanitaria nei diversi paesi Europei</a:t>
            </a:r>
          </a:p>
          <a:p>
            <a:pPr marL="285750" indent="-285750">
              <a:lnSpc>
                <a:spcPct val="90000"/>
              </a:lnSpc>
              <a:spcBef>
                <a:spcPct val="10000"/>
              </a:spcBef>
              <a:spcAft>
                <a:spcPct val="40000"/>
              </a:spcAft>
              <a:buClr>
                <a:srgbClr val="D6631A"/>
              </a:buClr>
              <a:buSzPct val="120000"/>
              <a:buFont typeface="Wingdings" pitchFamily="2" charset="2"/>
              <a:buChar char="ü"/>
            </a:pPr>
            <a:r>
              <a:rPr lang="it-IT" altLang="ja-JP"/>
              <a:t>Barriere formali e informali a un effettivo accesso all'assistenza sanitaria</a:t>
            </a:r>
          </a:p>
          <a:p>
            <a:pPr marL="800100" lvl="1" indent="-342900">
              <a:lnSpc>
                <a:spcPct val="90000"/>
              </a:lnSpc>
              <a:spcBef>
                <a:spcPct val="10000"/>
              </a:spcBef>
              <a:spcAft>
                <a:spcPct val="40000"/>
              </a:spcAft>
              <a:buClr>
                <a:srgbClr val="D6631A"/>
              </a:buClr>
              <a:buSzPct val="120000"/>
              <a:buFont typeface="Wingdings" pitchFamily="2" charset="2"/>
              <a:buChar char="ü"/>
            </a:pPr>
            <a:r>
              <a:rPr lang="it-IT" altLang="ja-JP" b="1"/>
              <a:t>Barriere giuridiche ed economiche</a:t>
            </a:r>
            <a:r>
              <a:rPr lang="it-IT" altLang="ja-JP"/>
              <a:t>: difficoltà a garantire il diritto alla salute per irregolari e chiedenti asilo. </a:t>
            </a:r>
          </a:p>
          <a:p>
            <a:pPr marL="800100" lvl="1" indent="-342900">
              <a:lnSpc>
                <a:spcPct val="90000"/>
              </a:lnSpc>
              <a:spcBef>
                <a:spcPct val="10000"/>
              </a:spcBef>
              <a:spcAft>
                <a:spcPct val="40000"/>
              </a:spcAft>
              <a:buClr>
                <a:srgbClr val="D6631A"/>
              </a:buClr>
              <a:buSzPct val="120000"/>
              <a:buFont typeface="Wingdings" pitchFamily="2" charset="2"/>
              <a:buChar char="ü"/>
            </a:pPr>
            <a:r>
              <a:rPr lang="it-IT" altLang="ja-JP" b="1"/>
              <a:t>Barriere informative</a:t>
            </a:r>
            <a:r>
              <a:rPr lang="it-IT" altLang="ja-JP"/>
              <a:t>: mancanza di informazioni sui servizi e sui diritti all’accesso</a:t>
            </a:r>
          </a:p>
          <a:p>
            <a:pPr marL="800100" lvl="1" indent="-342900">
              <a:lnSpc>
                <a:spcPct val="90000"/>
              </a:lnSpc>
              <a:spcBef>
                <a:spcPct val="10000"/>
              </a:spcBef>
              <a:spcAft>
                <a:spcPct val="40000"/>
              </a:spcAft>
              <a:buClr>
                <a:srgbClr val="D6631A"/>
              </a:buClr>
              <a:buSzPct val="120000"/>
              <a:buFont typeface="Wingdings" pitchFamily="2" charset="2"/>
              <a:buChar char="ü"/>
            </a:pPr>
            <a:r>
              <a:rPr lang="it-IT" altLang="ja-JP" b="1"/>
              <a:t>Barriere linguistiche</a:t>
            </a:r>
            <a:r>
              <a:rPr lang="it-IT" altLang="ja-JP"/>
              <a:t>: difficoltà nella relazione/comunicazione fra operatori e pazienti </a:t>
            </a:r>
          </a:p>
          <a:p>
            <a:pPr marL="800100" lvl="1" indent="-342900">
              <a:lnSpc>
                <a:spcPct val="90000"/>
              </a:lnSpc>
              <a:spcBef>
                <a:spcPct val="10000"/>
              </a:spcBef>
              <a:spcAft>
                <a:spcPct val="40000"/>
              </a:spcAft>
              <a:buClr>
                <a:srgbClr val="D6631A"/>
              </a:buClr>
              <a:buSzPct val="120000"/>
              <a:buFont typeface="Wingdings" pitchFamily="2" charset="2"/>
              <a:buChar char="ü"/>
            </a:pPr>
            <a:r>
              <a:rPr lang="it-IT" altLang="ja-JP" b="1"/>
              <a:t>Barriere culturali</a:t>
            </a:r>
            <a:r>
              <a:rPr lang="it-IT" altLang="ja-JP"/>
              <a:t>: difficoltà a stabilire un rapporto di fiducia e una </a:t>
            </a:r>
            <a:r>
              <a:rPr lang="it-IT" altLang="ja-JP" i="1"/>
              <a:t>compliance</a:t>
            </a:r>
            <a:r>
              <a:rPr lang="it-IT" altLang="ja-JP"/>
              <a:t> efficace, esistenza di pregiudizi e stereotipi </a:t>
            </a:r>
          </a:p>
          <a:p>
            <a:pPr marL="800100" lvl="1" indent="-342900">
              <a:lnSpc>
                <a:spcPct val="90000"/>
              </a:lnSpc>
              <a:spcBef>
                <a:spcPct val="10000"/>
              </a:spcBef>
              <a:spcAft>
                <a:spcPct val="40000"/>
              </a:spcAft>
              <a:buClr>
                <a:srgbClr val="D6631A"/>
              </a:buClr>
              <a:buSzPct val="120000"/>
              <a:buFont typeface="Wingdings" pitchFamily="2" charset="2"/>
              <a:buChar char="ü"/>
            </a:pPr>
            <a:r>
              <a:rPr lang="it-IT" altLang="ja-JP" b="1"/>
              <a:t>Barriere burocratiche e organizzative</a:t>
            </a:r>
            <a:r>
              <a:rPr lang="it-IT" altLang="ja-JP"/>
              <a:t>: difficoltà ad utilizzare i servizi quando processi e procedure non sono adeguati alla diversità</a:t>
            </a:r>
            <a:endParaRPr lang="it-IT">
              <a:ea typeface="MS PGothic" charset="-128"/>
            </a:endParaRPr>
          </a:p>
        </p:txBody>
      </p:sp>
      <p:sp>
        <p:nvSpPr>
          <p:cNvPr id="24581" name="CuadroTexto 75"/>
          <p:cNvSpPr txBox="1">
            <a:spLocks noChangeArrowheads="1"/>
          </p:cNvSpPr>
          <p:nvPr/>
        </p:nvSpPr>
        <p:spPr bwMode="auto">
          <a:xfrm>
            <a:off x="241300" y="6237288"/>
            <a:ext cx="119507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altLang="es-ES" sz="1100" i="1">
                <a:solidFill>
                  <a:srgbClr val="606060"/>
                </a:solidFill>
                <a:latin typeface="Arial Narrow" pitchFamily="34" charset="0"/>
                <a:ea typeface="MS PGothic" charset="-128"/>
              </a:rPr>
              <a:t>Biswas, et al. 2011; Consiglio europeo 2012; Cuadra 2011; Dauvrin, et al. 2012; DHSSPS 2007; Duvell, et al. 2009; FRA, European Union Agency for Fundamental Rights 2011a, 2011b, 2012; HUMA Network, et al.  2010; Karl-Trummer et al. 2010; Médicins du Monde, et al.  2009, 2012, 2013; PICUM, et al. 2014; Ruiz-Casares, et al. 2010; Suess et al. 2014; Woodward, et al. 2014.</a:t>
            </a:r>
            <a:endParaRPr lang="it-IT" altLang="es-ES" sz="1200">
              <a:solidFill>
                <a:srgbClr val="606060"/>
              </a:solidFill>
              <a:latin typeface="Arial Narrow" pitchFamily="34" charset="0"/>
              <a:ea typeface="MS PGothic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 txBox="1">
            <a:spLocks noGrp="1" noChangeArrowheads="1"/>
          </p:cNvSpPr>
          <p:nvPr/>
        </p:nvSpPr>
        <p:spPr bwMode="auto">
          <a:xfrm>
            <a:off x="11463338" y="6248400"/>
            <a:ext cx="5080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738BC1E0-DB06-458F-AD18-7A4EA129AAFA}" type="slidenum">
              <a:rPr lang="de-DE" sz="1400">
                <a:solidFill>
                  <a:srgbClr val="339966"/>
                </a:solidFill>
                <a:ea typeface="MS PGothic" charset="-128"/>
              </a:rPr>
              <a:pPr algn="r" eaLnBrk="0" hangingPunct="0"/>
              <a:t>9</a:t>
            </a:fld>
            <a:endParaRPr lang="de-DE" sz="1400">
              <a:solidFill>
                <a:srgbClr val="339966"/>
              </a:solidFill>
              <a:ea typeface="MS PGothic" charset="-128"/>
            </a:endParaRPr>
          </a:p>
        </p:txBody>
      </p:sp>
      <p:sp>
        <p:nvSpPr>
          <p:cNvPr id="25603" name="Rectangle 5"/>
          <p:cNvSpPr txBox="1">
            <a:spLocks noGrp="1" noChangeArrowheads="1"/>
          </p:cNvSpPr>
          <p:nvPr/>
        </p:nvSpPr>
        <p:spPr bwMode="auto">
          <a:xfrm>
            <a:off x="11463338" y="6248400"/>
            <a:ext cx="5080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76F60663-B460-4624-AA1A-ABB9A3E7FC1B}" type="slidenum">
              <a:rPr lang="de-DE" sz="1400">
                <a:solidFill>
                  <a:srgbClr val="339966"/>
                </a:solidFill>
                <a:ea typeface="MS PGothic" charset="-128"/>
              </a:rPr>
              <a:pPr algn="r" eaLnBrk="0" hangingPunct="0"/>
              <a:t>9</a:t>
            </a:fld>
            <a:endParaRPr lang="de-DE" sz="1400">
              <a:solidFill>
                <a:srgbClr val="339966"/>
              </a:solidFill>
              <a:ea typeface="MS PGothic" charset="-128"/>
            </a:endParaRPr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2813" y="1196975"/>
            <a:ext cx="10147300" cy="647700"/>
          </a:xfrm>
          <a:solidFill>
            <a:srgbClr val="FFFFFF"/>
          </a:solidFill>
          <a:ln/>
        </p:spPr>
        <p:txBody>
          <a:bodyPr/>
          <a:lstStyle/>
          <a:p>
            <a:r>
              <a:rPr lang="it-IT" sz="2800" b="1" smtClean="0">
                <a:solidFill>
                  <a:srgbClr val="000066"/>
                </a:solidFill>
              </a:rPr>
              <a:t>Principali strategie d’intervento</a:t>
            </a:r>
            <a:r>
              <a:rPr lang="it-IT" sz="2800" b="1" smtClean="0">
                <a:solidFill>
                  <a:srgbClr val="003366"/>
                </a:solidFill>
              </a:rPr>
              <a:t/>
            </a:r>
            <a:br>
              <a:rPr lang="it-IT" sz="2800" b="1" smtClean="0">
                <a:solidFill>
                  <a:srgbClr val="003366"/>
                </a:solidFill>
              </a:rPr>
            </a:br>
            <a:endParaRPr lang="it-IT" sz="2800" b="1" smtClean="0">
              <a:solidFill>
                <a:srgbClr val="003366"/>
              </a:solidFill>
            </a:endParaRPr>
          </a:p>
        </p:txBody>
      </p:sp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719138" y="1773238"/>
            <a:ext cx="108489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20000"/>
              </a:spcBef>
              <a:spcAft>
                <a:spcPct val="30000"/>
              </a:spcAft>
              <a:buClr>
                <a:srgbClr val="990000"/>
              </a:buClr>
              <a:buFont typeface="Wingdings" pitchFamily="2" charset="2"/>
              <a:buChar char="n"/>
            </a:pPr>
            <a:r>
              <a:rPr lang="it-IT" b="1">
                <a:solidFill>
                  <a:srgbClr val="000000"/>
                </a:solidFill>
                <a:ea typeface="MS PGothic" charset="-128"/>
              </a:rPr>
              <a:t>Programmi e servizi per garantire il diritto alle cure</a:t>
            </a:r>
            <a:r>
              <a:rPr lang="it-IT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it-IT" i="1">
                <a:solidFill>
                  <a:srgbClr val="000000"/>
                </a:solidFill>
                <a:ea typeface="MS PGothic" charset="-128"/>
              </a:rPr>
              <a:t>(assistenza STP, rifugiati, chiedenti asilo)</a:t>
            </a:r>
          </a:p>
          <a:p>
            <a:pPr marL="457200" indent="-457200">
              <a:spcBef>
                <a:spcPct val="20000"/>
              </a:spcBef>
              <a:spcAft>
                <a:spcPct val="30000"/>
              </a:spcAft>
              <a:buClr>
                <a:srgbClr val="990000"/>
              </a:buClr>
              <a:buFont typeface="Wingdings" pitchFamily="2" charset="2"/>
              <a:buChar char="n"/>
            </a:pPr>
            <a:r>
              <a:rPr lang="it-IT" b="1">
                <a:solidFill>
                  <a:srgbClr val="000000"/>
                </a:solidFill>
                <a:ea typeface="MS PGothic" charset="-128"/>
              </a:rPr>
              <a:t>Servizi di mediazione linguistica e culturale</a:t>
            </a:r>
            <a:r>
              <a:rPr lang="it-IT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it-IT" i="1">
                <a:solidFill>
                  <a:srgbClr val="000000"/>
                </a:solidFill>
                <a:ea typeface="MS PGothic" charset="-128"/>
              </a:rPr>
              <a:t>(ridurre le barriere linguistiche e comunicative)</a:t>
            </a:r>
          </a:p>
          <a:p>
            <a:pPr marL="457200" indent="-457200">
              <a:spcBef>
                <a:spcPct val="20000"/>
              </a:spcBef>
              <a:spcAft>
                <a:spcPct val="30000"/>
              </a:spcAft>
              <a:buClr>
                <a:srgbClr val="990000"/>
              </a:buClr>
              <a:buFont typeface="Wingdings" pitchFamily="2" charset="2"/>
              <a:buChar char="n"/>
            </a:pPr>
            <a:r>
              <a:rPr lang="it-IT" b="1">
                <a:solidFill>
                  <a:srgbClr val="000000"/>
                </a:solidFill>
                <a:ea typeface="MS PGothic" charset="-128"/>
              </a:rPr>
              <a:t>Interventi informativi ed educativi rivolti a utenti e cittadini </a:t>
            </a:r>
            <a:r>
              <a:rPr lang="it-IT" i="1">
                <a:solidFill>
                  <a:srgbClr val="000000"/>
                </a:solidFill>
                <a:ea typeface="MS PGothic" charset="-128"/>
              </a:rPr>
              <a:t>(Migliorare le conoscenze e la fruibilità dei servizi</a:t>
            </a:r>
            <a:r>
              <a:rPr lang="it-IT">
                <a:solidFill>
                  <a:srgbClr val="000000"/>
                </a:solidFill>
                <a:ea typeface="MS PGothic" charset="-128"/>
              </a:rPr>
              <a:t>)</a:t>
            </a:r>
          </a:p>
          <a:p>
            <a:pPr marL="457200" indent="-457200">
              <a:spcBef>
                <a:spcPct val="20000"/>
              </a:spcBef>
              <a:spcAft>
                <a:spcPct val="30000"/>
              </a:spcAft>
              <a:buClr>
                <a:srgbClr val="990000"/>
              </a:buClr>
              <a:buFont typeface="Wingdings" pitchFamily="2" charset="2"/>
              <a:buChar char="n"/>
            </a:pPr>
            <a:r>
              <a:rPr lang="it-IT" b="1">
                <a:solidFill>
                  <a:srgbClr val="000000"/>
                </a:solidFill>
                <a:ea typeface="MS PGothic" charset="-128"/>
              </a:rPr>
              <a:t>Interventi formativi efficaci e continuativi </a:t>
            </a:r>
            <a:r>
              <a:rPr lang="it-IT" b="1" i="1">
                <a:solidFill>
                  <a:srgbClr val="000000"/>
                </a:solidFill>
                <a:ea typeface="MS PGothic" charset="-128"/>
              </a:rPr>
              <a:t>del personale</a:t>
            </a:r>
            <a:r>
              <a:rPr lang="it-IT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it-IT" i="1">
                <a:solidFill>
                  <a:srgbClr val="000000"/>
                </a:solidFill>
                <a:ea typeface="MS PGothic" charset="-128"/>
              </a:rPr>
              <a:t>(Garantire la qualità delle cure e la rispondenza ai bisogni) </a:t>
            </a:r>
          </a:p>
          <a:p>
            <a:pPr marL="457200" indent="-457200">
              <a:spcBef>
                <a:spcPct val="20000"/>
              </a:spcBef>
              <a:spcAft>
                <a:spcPct val="30000"/>
              </a:spcAft>
              <a:buClr>
                <a:srgbClr val="990000"/>
              </a:buClr>
              <a:buFont typeface="Wingdings" pitchFamily="2" charset="2"/>
              <a:buChar char="n"/>
            </a:pPr>
            <a:r>
              <a:rPr lang="it-IT" b="1">
                <a:solidFill>
                  <a:srgbClr val="000000"/>
                </a:solidFill>
                <a:ea typeface="MS PGothic" charset="-128"/>
              </a:rPr>
              <a:t>Favorire il cambiamento organizzativo </a:t>
            </a:r>
            <a:r>
              <a:rPr lang="it-IT" i="1">
                <a:solidFill>
                  <a:srgbClr val="000000"/>
                </a:solidFill>
                <a:ea typeface="MS PGothic" charset="-128"/>
              </a:rPr>
              <a:t>(adattamento dei processi e dei servizi)</a:t>
            </a:r>
          </a:p>
          <a:p>
            <a:pPr marL="457200" indent="-457200">
              <a:spcBef>
                <a:spcPct val="20000"/>
              </a:spcBef>
              <a:spcAft>
                <a:spcPct val="30000"/>
              </a:spcAft>
              <a:buClr>
                <a:srgbClr val="990000"/>
              </a:buClr>
              <a:buFont typeface="Wingdings" pitchFamily="2" charset="2"/>
              <a:buChar char="n"/>
            </a:pPr>
            <a:r>
              <a:rPr lang="it-IT" b="1">
                <a:solidFill>
                  <a:srgbClr val="000000"/>
                </a:solidFill>
                <a:ea typeface="MS PGothic" charset="-128"/>
              </a:rPr>
              <a:t>Favorire il coinvolgimento e la partecipazione. </a:t>
            </a:r>
            <a:r>
              <a:rPr lang="it-IT" i="1">
                <a:solidFill>
                  <a:srgbClr val="000000"/>
                </a:solidFill>
                <a:ea typeface="MS PGothic" charset="-128"/>
              </a:rPr>
              <a:t>(Incontri con le comunità, Servizi di prossimità)</a:t>
            </a:r>
          </a:p>
          <a:p>
            <a:pPr marL="457200" indent="-457200">
              <a:spcBef>
                <a:spcPct val="20000"/>
              </a:spcBef>
              <a:spcAft>
                <a:spcPct val="30000"/>
              </a:spcAft>
              <a:buClr>
                <a:srgbClr val="990000"/>
              </a:buClr>
              <a:buFont typeface="Wingdings" pitchFamily="2" charset="2"/>
              <a:buChar char="n"/>
            </a:pPr>
            <a:r>
              <a:rPr lang="it-IT" b="1">
                <a:solidFill>
                  <a:srgbClr val="000000"/>
                </a:solidFill>
                <a:ea typeface="MS PGothic" charset="-128"/>
              </a:rPr>
              <a:t>Approccio di sistema / continuità delle cure </a:t>
            </a:r>
            <a:r>
              <a:rPr lang="it-IT" sz="2000" i="1">
                <a:solidFill>
                  <a:srgbClr val="000000"/>
                </a:solidFill>
                <a:ea typeface="MS PGothic" charset="-128"/>
              </a:rPr>
              <a:t>(</a:t>
            </a:r>
            <a:r>
              <a:rPr lang="it-IT" i="1">
                <a:solidFill>
                  <a:srgbClr val="000000"/>
                </a:solidFill>
                <a:ea typeface="MS PGothic" charset="-128"/>
              </a:rPr>
              <a:t>Rete di servizi,Protocolli d</a:t>
            </a:r>
            <a:r>
              <a:rPr lang="it-IT" altLang="it-IT" i="1">
                <a:solidFill>
                  <a:srgbClr val="000000"/>
                </a:solidFill>
                <a:ea typeface="MS PGothic" charset="-128"/>
              </a:rPr>
              <a:t>’</a:t>
            </a:r>
            <a:r>
              <a:rPr lang="it-IT" i="1">
                <a:solidFill>
                  <a:srgbClr val="000000"/>
                </a:solidFill>
                <a:ea typeface="MS PGothic" charset="-128"/>
              </a:rPr>
              <a:t>intesa)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4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49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49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49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49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49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49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2884</Words>
  <Application>Microsoft Office PowerPoint</Application>
  <PresentationFormat>Personalizzato</PresentationFormat>
  <Paragraphs>357</Paragraphs>
  <Slides>31</Slides>
  <Notes>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31</vt:i4>
      </vt:variant>
    </vt:vector>
  </HeadingPairs>
  <TitlesOfParts>
    <vt:vector size="34" baseType="lpstr">
      <vt:lpstr>Tema de Office</vt:lpstr>
      <vt:lpstr>Immagine bitmap</vt:lpstr>
      <vt:lpstr>Acrobat Document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Rapporto FRA 2011 (European Agency for Fundamental Rights )</vt:lpstr>
      <vt:lpstr>Presentazione standard di PowerPoint</vt:lpstr>
      <vt:lpstr>Discriminazione per motivi razziali, etnici, nazionali o religiosi  (D.Lgs 286/98, art. 43 comm. 1 e 2, Testo unico immigrazione).</vt:lpstr>
      <vt:lpstr>Presentazione standard di PowerPoint</vt:lpstr>
      <vt:lpstr>Principali strategie d’intervento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Esempio: Interventi informativi e comunicativi</vt:lpstr>
      <vt:lpstr>FORMAZIONE EFFICACE DEGLI OPERATORI</vt:lpstr>
      <vt:lpstr>Presentazione standard di PowerPoint</vt:lpstr>
      <vt:lpstr>Presentazione standard di PowerPoint</vt:lpstr>
      <vt:lpstr>Esempio: MIGRANT-FRIENDLY HOSPITAL PROJECT </vt:lpstr>
      <vt:lpstr>Progetto MFH: Analisi dei bisogni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Il contesto d’intervento del progetto:  la zona della stazione ferroviaria </vt:lpstr>
      <vt:lpstr>Protocollo d’Intesa: Modello integrato di intervento</vt:lpstr>
      <vt:lpstr>Presentazione standard di PowerPoint</vt:lpstr>
      <vt:lpstr>Presentazione standard di PowerPoint</vt:lpstr>
      <vt:lpstr>Presentazione standard di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Olga Leralta Piñan</dc:creator>
  <cp:lastModifiedBy>Riboldi Benedetta</cp:lastModifiedBy>
  <cp:revision>4</cp:revision>
  <dcterms:created xsi:type="dcterms:W3CDTF">2015-09-28T09:19:12Z</dcterms:created>
  <dcterms:modified xsi:type="dcterms:W3CDTF">2016-11-02T12:20:14Z</dcterms:modified>
</cp:coreProperties>
</file>