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57" r:id="rId28"/>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3AF522E-2B7A-4989-9762-CBF17EFE95D9}" type="datetimeFigureOut">
              <a:rPr lang="it-IT"/>
              <a:pPr/>
              <a:t>02/11/2016</a:t>
            </a:fld>
            <a:endParaRPr lang="it-IT"/>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0AC135-BCB2-4DEE-89B6-E44ACEE748E2}" type="slidenum">
              <a:rPr lang="it-IT"/>
              <a:pPr/>
              <a:t>‹N›</a:t>
            </a:fld>
            <a:endParaRPr lang="it-IT"/>
          </a:p>
        </p:txBody>
      </p:sp>
    </p:spTree>
    <p:extLst>
      <p:ext uri="{BB962C8B-B14F-4D97-AF65-F5344CB8AC3E}">
        <p14:creationId xmlns:p14="http://schemas.microsoft.com/office/powerpoint/2010/main" val="18358523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a:ln/>
        </p:spPr>
      </p:sp>
      <p:sp>
        <p:nvSpPr>
          <p:cNvPr id="17411" name="Marcador de notas 2"/>
          <p:cNvSpPr>
            <a:spLocks noGrp="1"/>
          </p:cNvSpPr>
          <p:nvPr>
            <p:ph type="body" idx="1"/>
          </p:nvPr>
        </p:nvSpPr>
        <p:spPr/>
        <p:txBody>
          <a:bodyPr lIns="91431" tIns="45716" rIns="91431" bIns="45716"/>
          <a:lstStyle/>
          <a:p>
            <a:endParaRPr lang="es-ES" altLang="es-ES"/>
          </a:p>
        </p:txBody>
      </p:sp>
      <p:sp>
        <p:nvSpPr>
          <p:cNvPr id="17412" name="Marcador de número de diapositiva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9E820595-328D-40C2-99DB-CC5355EE7715}" type="slidenum">
              <a:rPr lang="es-ES" altLang="es-ES" sz="1200">
                <a:ea typeface="MS PGothic" charset="-128"/>
              </a:rPr>
              <a:pPr algn="r"/>
              <a:t>2</a:t>
            </a:fld>
            <a:endParaRPr lang="it-IT" altLang="es-ES" sz="1200">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6200" y="8685213"/>
            <a:ext cx="2970213" cy="454025"/>
          </a:xfrm>
          <a:prstGeom prst="rect">
            <a:avLst/>
          </a:prstGeom>
          <a:noFill/>
          <a:ln w="9525">
            <a:noFill/>
            <a:round/>
            <a:headEnd/>
            <a:tailEnd/>
          </a:ln>
        </p:spPr>
        <p:txBody>
          <a:bodyPr lIns="88283" tIns="44142" rIns="88283" bIns="44142"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E489A619-7110-40B6-A248-FC197124AF43}" type="slidenum">
              <a:rPr lang="de-DE" sz="12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6</a:t>
            </a:fld>
            <a:endParaRPr lang="de-DE" sz="1200" b="1" u="sng">
              <a:solidFill>
                <a:srgbClr val="000000"/>
              </a:solidFill>
              <a:latin typeface="Times New Roman" pitchFamily="18" charset="0"/>
              <a:ea typeface="MS PGothic" charset="-128"/>
            </a:endParaRPr>
          </a:p>
        </p:txBody>
      </p:sp>
      <p:sp>
        <p:nvSpPr>
          <p:cNvPr id="22531" name="Text Box 1"/>
          <p:cNvSpPr txBox="1">
            <a:spLocks noChangeArrowheads="1"/>
          </p:cNvSpPr>
          <p:nvPr/>
        </p:nvSpPr>
        <p:spPr bwMode="auto">
          <a:xfrm>
            <a:off x="3886200" y="8685213"/>
            <a:ext cx="2971800" cy="458787"/>
          </a:xfrm>
          <a:prstGeom prst="rect">
            <a:avLst/>
          </a:prstGeom>
          <a:noFill/>
          <a:ln w="9525">
            <a:noFill/>
            <a:round/>
            <a:headEnd/>
            <a:tailEnd/>
          </a:ln>
        </p:spPr>
        <p:txBody>
          <a:bodyPr lIns="92453" tIns="46227" rIns="92453" bIns="46227"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FEBED4A1-6052-490C-B3E7-DC4F28B5152D}" type="slidenum">
              <a:rPr lang="de-DE" sz="13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6</a:t>
            </a:fld>
            <a:endParaRPr lang="de-DE" sz="1300" b="1" u="sng">
              <a:solidFill>
                <a:srgbClr val="000000"/>
              </a:solidFill>
              <a:latin typeface="Times New Roman" pitchFamily="18" charset="0"/>
              <a:ea typeface="MS PGothic" charset="-128"/>
            </a:endParaRPr>
          </a:p>
        </p:txBody>
      </p:sp>
      <p:sp>
        <p:nvSpPr>
          <p:cNvPr id="22532" name="Text Box 2"/>
          <p:cNvSpPr txBox="1">
            <a:spLocks noChangeArrowheads="1"/>
          </p:cNvSpPr>
          <p:nvPr/>
        </p:nvSpPr>
        <p:spPr bwMode="auto">
          <a:xfrm>
            <a:off x="963613" y="685800"/>
            <a:ext cx="4940300" cy="3430588"/>
          </a:xfrm>
          <a:prstGeom prst="rect">
            <a:avLst/>
          </a:prstGeom>
          <a:solidFill>
            <a:srgbClr val="FFFFFF"/>
          </a:solidFill>
          <a:ln w="9525">
            <a:solidFill>
              <a:srgbClr val="000000"/>
            </a:solidFill>
            <a:miter lim="800000"/>
            <a:headEnd/>
            <a:tailEnd/>
          </a:ln>
        </p:spPr>
        <p:txBody>
          <a:bodyPr wrap="none" lIns="88283" tIns="44142" rIns="88283" bIns="44142" anchor="ctr"/>
          <a:lstStyle/>
          <a:p>
            <a:pPr defTabSz="882650">
              <a:spcBef>
                <a:spcPts val="438"/>
              </a:spcBef>
              <a:buClr>
                <a:srgbClr val="000000"/>
              </a:buClr>
              <a:buSzPct val="100000"/>
              <a:buFont typeface="Times New Roman" pitchFamily="18" charset="0"/>
              <a:buNone/>
            </a:pPr>
            <a:endParaRPr lang="it-IT" b="1" u="sng">
              <a:solidFill>
                <a:schemeClr val="bg1"/>
              </a:solidFill>
              <a:ea typeface="MS PGothic" charset="-128"/>
            </a:endParaRPr>
          </a:p>
        </p:txBody>
      </p:sp>
      <p:sp>
        <p:nvSpPr>
          <p:cNvPr id="22533" name="Text Box 3"/>
          <p:cNvSpPr>
            <a:spLocks noGrp="1" noChangeArrowheads="1"/>
          </p:cNvSpPr>
          <p:nvPr>
            <p:ph type="body"/>
          </p:nvPr>
        </p:nvSpPr>
        <p:spPr>
          <a:xfrm>
            <a:off x="917575" y="4344988"/>
            <a:ext cx="5022850" cy="4113212"/>
          </a:xfrm>
        </p:spPr>
        <p:txBody>
          <a:bodyPr wrap="none" lIns="88283" tIns="44142" rIns="88283" bIns="44142"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6200" y="8685213"/>
            <a:ext cx="2970213" cy="454025"/>
          </a:xfrm>
          <a:prstGeom prst="rect">
            <a:avLst/>
          </a:prstGeom>
          <a:noFill/>
          <a:ln w="9525">
            <a:noFill/>
            <a:round/>
            <a:headEnd/>
            <a:tailEnd/>
          </a:ln>
        </p:spPr>
        <p:txBody>
          <a:bodyPr lIns="88283" tIns="44142" rIns="88283" bIns="44142"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967D8D6C-1F4A-4462-8BA9-7F91070E1F94}" type="slidenum">
              <a:rPr lang="de-DE" sz="12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11</a:t>
            </a:fld>
            <a:endParaRPr lang="de-DE" sz="1200" b="1" u="sng">
              <a:solidFill>
                <a:srgbClr val="000000"/>
              </a:solidFill>
              <a:latin typeface="Times New Roman" pitchFamily="18" charset="0"/>
              <a:ea typeface="MS PGothic" charset="-128"/>
            </a:endParaRPr>
          </a:p>
        </p:txBody>
      </p:sp>
      <p:sp>
        <p:nvSpPr>
          <p:cNvPr id="28675" name="Text Box 1"/>
          <p:cNvSpPr txBox="1">
            <a:spLocks noChangeArrowheads="1"/>
          </p:cNvSpPr>
          <p:nvPr/>
        </p:nvSpPr>
        <p:spPr bwMode="auto">
          <a:xfrm>
            <a:off x="3886200" y="8685213"/>
            <a:ext cx="2971800" cy="458787"/>
          </a:xfrm>
          <a:prstGeom prst="rect">
            <a:avLst/>
          </a:prstGeom>
          <a:noFill/>
          <a:ln w="9525">
            <a:noFill/>
            <a:round/>
            <a:headEnd/>
            <a:tailEnd/>
          </a:ln>
        </p:spPr>
        <p:txBody>
          <a:bodyPr lIns="92453" tIns="46227" rIns="92453" bIns="46227"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14FE7B10-9EBB-497E-AF82-506CDDDEC66F}" type="slidenum">
              <a:rPr lang="de-DE" sz="13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11</a:t>
            </a:fld>
            <a:endParaRPr lang="de-DE" sz="1300" b="1" u="sng">
              <a:solidFill>
                <a:srgbClr val="000000"/>
              </a:solidFill>
              <a:latin typeface="Times New Roman" pitchFamily="18" charset="0"/>
              <a:ea typeface="MS PGothic" charset="-128"/>
            </a:endParaRPr>
          </a:p>
        </p:txBody>
      </p:sp>
      <p:sp>
        <p:nvSpPr>
          <p:cNvPr id="28676" name="Text Box 2"/>
          <p:cNvSpPr txBox="1">
            <a:spLocks noChangeArrowheads="1"/>
          </p:cNvSpPr>
          <p:nvPr/>
        </p:nvSpPr>
        <p:spPr bwMode="auto">
          <a:xfrm>
            <a:off x="963613" y="685800"/>
            <a:ext cx="4940300" cy="3430588"/>
          </a:xfrm>
          <a:prstGeom prst="rect">
            <a:avLst/>
          </a:prstGeom>
          <a:solidFill>
            <a:srgbClr val="FFFFFF"/>
          </a:solidFill>
          <a:ln w="9525">
            <a:solidFill>
              <a:srgbClr val="000000"/>
            </a:solidFill>
            <a:miter lim="800000"/>
            <a:headEnd/>
            <a:tailEnd/>
          </a:ln>
        </p:spPr>
        <p:txBody>
          <a:bodyPr wrap="none" lIns="88283" tIns="44142" rIns="88283" bIns="44142" anchor="ctr"/>
          <a:lstStyle/>
          <a:p>
            <a:pPr defTabSz="882650">
              <a:spcBef>
                <a:spcPts val="438"/>
              </a:spcBef>
              <a:buClr>
                <a:srgbClr val="000000"/>
              </a:buClr>
              <a:buSzPct val="100000"/>
              <a:buFont typeface="Times New Roman" pitchFamily="18" charset="0"/>
              <a:buNone/>
            </a:pPr>
            <a:endParaRPr lang="it-IT" b="1" u="sng">
              <a:solidFill>
                <a:schemeClr val="bg1"/>
              </a:solidFill>
              <a:ea typeface="MS PGothic" charset="-128"/>
            </a:endParaRPr>
          </a:p>
        </p:txBody>
      </p:sp>
      <p:sp>
        <p:nvSpPr>
          <p:cNvPr id="28677" name="Text Box 3"/>
          <p:cNvSpPr>
            <a:spLocks noGrp="1" noChangeArrowheads="1"/>
          </p:cNvSpPr>
          <p:nvPr>
            <p:ph type="body"/>
          </p:nvPr>
        </p:nvSpPr>
        <p:spPr>
          <a:xfrm>
            <a:off x="917575" y="4344988"/>
            <a:ext cx="5022850" cy="4113212"/>
          </a:xfrm>
        </p:spPr>
        <p:txBody>
          <a:bodyPr wrap="none" lIns="88283" tIns="44142" rIns="88283" bIns="44142" anchor="ct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6200" y="8685213"/>
            <a:ext cx="2970213" cy="454025"/>
          </a:xfrm>
          <a:prstGeom prst="rect">
            <a:avLst/>
          </a:prstGeom>
          <a:noFill/>
          <a:ln w="9525">
            <a:noFill/>
            <a:round/>
            <a:headEnd/>
            <a:tailEnd/>
          </a:ln>
        </p:spPr>
        <p:txBody>
          <a:bodyPr lIns="88283" tIns="44142" rIns="88283" bIns="44142"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AA33044C-993F-4B5D-BD33-5F11AFDDC817}" type="slidenum">
              <a:rPr lang="de-DE" sz="12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12</a:t>
            </a:fld>
            <a:endParaRPr lang="de-DE" sz="1200" b="1" u="sng">
              <a:solidFill>
                <a:srgbClr val="000000"/>
              </a:solidFill>
              <a:latin typeface="Times New Roman" pitchFamily="18" charset="0"/>
              <a:ea typeface="MS PGothic" charset="-128"/>
            </a:endParaRPr>
          </a:p>
        </p:txBody>
      </p:sp>
      <p:sp>
        <p:nvSpPr>
          <p:cNvPr id="30723" name="Text Box 1"/>
          <p:cNvSpPr txBox="1">
            <a:spLocks noChangeArrowheads="1"/>
          </p:cNvSpPr>
          <p:nvPr/>
        </p:nvSpPr>
        <p:spPr bwMode="auto">
          <a:xfrm>
            <a:off x="3886200" y="8685213"/>
            <a:ext cx="2971800" cy="458787"/>
          </a:xfrm>
          <a:prstGeom prst="rect">
            <a:avLst/>
          </a:prstGeom>
          <a:noFill/>
          <a:ln w="9525">
            <a:noFill/>
            <a:round/>
            <a:headEnd/>
            <a:tailEnd/>
          </a:ln>
        </p:spPr>
        <p:txBody>
          <a:bodyPr lIns="92453" tIns="46227" rIns="92453" bIns="46227"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32066B31-93CC-446A-9E91-9AA8FBFF0549}" type="slidenum">
              <a:rPr lang="de-DE" sz="13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12</a:t>
            </a:fld>
            <a:endParaRPr lang="de-DE" sz="1300" b="1" u="sng">
              <a:solidFill>
                <a:srgbClr val="000000"/>
              </a:solidFill>
              <a:latin typeface="Times New Roman" pitchFamily="18" charset="0"/>
              <a:ea typeface="MS PGothic" charset="-128"/>
            </a:endParaRPr>
          </a:p>
        </p:txBody>
      </p:sp>
      <p:sp>
        <p:nvSpPr>
          <p:cNvPr id="30724" name="Text Box 2"/>
          <p:cNvSpPr txBox="1">
            <a:spLocks noChangeArrowheads="1"/>
          </p:cNvSpPr>
          <p:nvPr/>
        </p:nvSpPr>
        <p:spPr bwMode="auto">
          <a:xfrm>
            <a:off x="963613" y="685800"/>
            <a:ext cx="4940300" cy="3430588"/>
          </a:xfrm>
          <a:prstGeom prst="rect">
            <a:avLst/>
          </a:prstGeom>
          <a:solidFill>
            <a:srgbClr val="FFFFFF"/>
          </a:solidFill>
          <a:ln w="9525">
            <a:solidFill>
              <a:srgbClr val="000000"/>
            </a:solidFill>
            <a:miter lim="800000"/>
            <a:headEnd/>
            <a:tailEnd/>
          </a:ln>
        </p:spPr>
        <p:txBody>
          <a:bodyPr wrap="none" lIns="88283" tIns="44142" rIns="88283" bIns="44142" anchor="ctr"/>
          <a:lstStyle/>
          <a:p>
            <a:pPr defTabSz="882650">
              <a:spcBef>
                <a:spcPts val="438"/>
              </a:spcBef>
              <a:buClr>
                <a:srgbClr val="000000"/>
              </a:buClr>
              <a:buSzPct val="100000"/>
              <a:buFont typeface="Times New Roman" pitchFamily="18" charset="0"/>
              <a:buNone/>
            </a:pPr>
            <a:endParaRPr lang="it-IT" b="1" u="sng">
              <a:solidFill>
                <a:schemeClr val="bg1"/>
              </a:solidFill>
              <a:ea typeface="MS PGothic" charset="-128"/>
            </a:endParaRPr>
          </a:p>
        </p:txBody>
      </p:sp>
      <p:sp>
        <p:nvSpPr>
          <p:cNvPr id="30725" name="Text Box 3"/>
          <p:cNvSpPr>
            <a:spLocks noGrp="1" noChangeArrowheads="1"/>
          </p:cNvSpPr>
          <p:nvPr>
            <p:ph type="body"/>
          </p:nvPr>
        </p:nvSpPr>
        <p:spPr>
          <a:xfrm>
            <a:off x="917575" y="4344988"/>
            <a:ext cx="5022850" cy="4113212"/>
          </a:xfrm>
        </p:spPr>
        <p:txBody>
          <a:bodyPr wrap="none" lIns="88283" tIns="44142" rIns="88283" bIns="44142"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6200" y="8685213"/>
            <a:ext cx="2970213" cy="454025"/>
          </a:xfrm>
          <a:prstGeom prst="rect">
            <a:avLst/>
          </a:prstGeom>
          <a:noFill/>
          <a:ln w="9525">
            <a:noFill/>
            <a:round/>
            <a:headEnd/>
            <a:tailEnd/>
          </a:ln>
        </p:spPr>
        <p:txBody>
          <a:bodyPr lIns="88283" tIns="44142" rIns="88283" bIns="44142"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CE50F711-5905-4B55-9AAE-4CC57264FB88}" type="slidenum">
              <a:rPr lang="de-DE" sz="12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13</a:t>
            </a:fld>
            <a:endParaRPr lang="de-DE" sz="1200" b="1" u="sng">
              <a:solidFill>
                <a:srgbClr val="000000"/>
              </a:solidFill>
              <a:latin typeface="Times New Roman" pitchFamily="18" charset="0"/>
              <a:ea typeface="MS PGothic" charset="-128"/>
            </a:endParaRPr>
          </a:p>
        </p:txBody>
      </p:sp>
      <p:sp>
        <p:nvSpPr>
          <p:cNvPr id="32771" name="Text Box 1"/>
          <p:cNvSpPr txBox="1">
            <a:spLocks noChangeArrowheads="1"/>
          </p:cNvSpPr>
          <p:nvPr/>
        </p:nvSpPr>
        <p:spPr bwMode="auto">
          <a:xfrm>
            <a:off x="3886200" y="8685213"/>
            <a:ext cx="2971800" cy="458787"/>
          </a:xfrm>
          <a:prstGeom prst="rect">
            <a:avLst/>
          </a:prstGeom>
          <a:noFill/>
          <a:ln w="9525">
            <a:noFill/>
            <a:round/>
            <a:headEnd/>
            <a:tailEnd/>
          </a:ln>
        </p:spPr>
        <p:txBody>
          <a:bodyPr lIns="92453" tIns="46227" rIns="92453" bIns="46227"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287636F0-16D0-4CB1-BE08-CCB94E966A50}" type="slidenum">
              <a:rPr lang="de-DE" sz="13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13</a:t>
            </a:fld>
            <a:endParaRPr lang="de-DE" sz="1300" b="1" u="sng">
              <a:solidFill>
                <a:srgbClr val="000000"/>
              </a:solidFill>
              <a:latin typeface="Times New Roman" pitchFamily="18" charset="0"/>
              <a:ea typeface="MS PGothic" charset="-128"/>
            </a:endParaRPr>
          </a:p>
        </p:txBody>
      </p:sp>
      <p:sp>
        <p:nvSpPr>
          <p:cNvPr id="32772" name="Text Box 2"/>
          <p:cNvSpPr txBox="1">
            <a:spLocks noChangeArrowheads="1"/>
          </p:cNvSpPr>
          <p:nvPr/>
        </p:nvSpPr>
        <p:spPr bwMode="auto">
          <a:xfrm>
            <a:off x="963613" y="685800"/>
            <a:ext cx="4940300" cy="3430588"/>
          </a:xfrm>
          <a:prstGeom prst="rect">
            <a:avLst/>
          </a:prstGeom>
          <a:solidFill>
            <a:srgbClr val="FFFFFF"/>
          </a:solidFill>
          <a:ln w="9525">
            <a:solidFill>
              <a:srgbClr val="000000"/>
            </a:solidFill>
            <a:miter lim="800000"/>
            <a:headEnd/>
            <a:tailEnd/>
          </a:ln>
        </p:spPr>
        <p:txBody>
          <a:bodyPr wrap="none" lIns="88283" tIns="44142" rIns="88283" bIns="44142" anchor="ctr"/>
          <a:lstStyle/>
          <a:p>
            <a:pPr algn="ctr" defTabSz="882650">
              <a:spcBef>
                <a:spcPts val="438"/>
              </a:spcBef>
              <a:buClr>
                <a:srgbClr val="000000"/>
              </a:buClr>
              <a:buSzPct val="100000"/>
              <a:buFont typeface="Times New Roman" pitchFamily="18" charset="0"/>
              <a:buNone/>
            </a:pPr>
            <a:endParaRPr lang="it-IT" b="1" u="sng">
              <a:solidFill>
                <a:schemeClr val="bg1"/>
              </a:solidFill>
              <a:ea typeface="MS PGothic" charset="-128"/>
            </a:endParaRPr>
          </a:p>
        </p:txBody>
      </p:sp>
      <p:sp>
        <p:nvSpPr>
          <p:cNvPr id="32773" name="Text Box 3"/>
          <p:cNvSpPr>
            <a:spLocks noGrp="1" noChangeArrowheads="1"/>
          </p:cNvSpPr>
          <p:nvPr>
            <p:ph type="body"/>
          </p:nvPr>
        </p:nvSpPr>
        <p:spPr>
          <a:xfrm>
            <a:off x="917575" y="4344988"/>
            <a:ext cx="5022850" cy="4113212"/>
          </a:xfrm>
        </p:spPr>
        <p:txBody>
          <a:bodyPr wrap="none" lIns="88283" tIns="44142" rIns="88283" bIns="44142"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5213"/>
            <a:ext cx="2970213" cy="454025"/>
          </a:xfrm>
          <a:prstGeom prst="rect">
            <a:avLst/>
          </a:prstGeom>
          <a:noFill/>
          <a:ln w="9525">
            <a:noFill/>
            <a:round/>
            <a:headEnd/>
            <a:tailEnd/>
          </a:ln>
        </p:spPr>
        <p:txBody>
          <a:bodyPr lIns="88283" tIns="44142" rIns="88283" bIns="44142"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D7B070CC-96CF-4BA6-8294-BC57E96F1019}" type="slidenum">
              <a:rPr lang="de-DE" sz="12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14</a:t>
            </a:fld>
            <a:endParaRPr lang="de-DE" sz="1200" b="1" u="sng">
              <a:solidFill>
                <a:srgbClr val="000000"/>
              </a:solidFill>
              <a:latin typeface="Times New Roman" pitchFamily="18" charset="0"/>
              <a:ea typeface="MS PGothic" charset="-128"/>
            </a:endParaRPr>
          </a:p>
        </p:txBody>
      </p:sp>
      <p:sp>
        <p:nvSpPr>
          <p:cNvPr id="34819" name="Text Box 1"/>
          <p:cNvSpPr txBox="1">
            <a:spLocks noChangeArrowheads="1"/>
          </p:cNvSpPr>
          <p:nvPr/>
        </p:nvSpPr>
        <p:spPr bwMode="auto">
          <a:xfrm>
            <a:off x="3886200" y="8685213"/>
            <a:ext cx="2971800" cy="458787"/>
          </a:xfrm>
          <a:prstGeom prst="rect">
            <a:avLst/>
          </a:prstGeom>
          <a:noFill/>
          <a:ln w="9525">
            <a:noFill/>
            <a:round/>
            <a:headEnd/>
            <a:tailEnd/>
          </a:ln>
        </p:spPr>
        <p:txBody>
          <a:bodyPr lIns="92453" tIns="46227" rIns="92453" bIns="46227"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0D809683-1D28-437C-AD69-B3F4B0C8ECA4}" type="slidenum">
              <a:rPr lang="de-DE" sz="13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14</a:t>
            </a:fld>
            <a:endParaRPr lang="de-DE" sz="1300" b="1" u="sng">
              <a:solidFill>
                <a:srgbClr val="000000"/>
              </a:solidFill>
              <a:latin typeface="Times New Roman" pitchFamily="18" charset="0"/>
              <a:ea typeface="MS PGothic" charset="-128"/>
            </a:endParaRPr>
          </a:p>
        </p:txBody>
      </p:sp>
      <p:sp>
        <p:nvSpPr>
          <p:cNvPr id="34820" name="Text Box 2"/>
          <p:cNvSpPr txBox="1">
            <a:spLocks noChangeArrowheads="1"/>
          </p:cNvSpPr>
          <p:nvPr/>
        </p:nvSpPr>
        <p:spPr bwMode="auto">
          <a:xfrm>
            <a:off x="963613" y="685800"/>
            <a:ext cx="4940300" cy="3430588"/>
          </a:xfrm>
          <a:prstGeom prst="rect">
            <a:avLst/>
          </a:prstGeom>
          <a:solidFill>
            <a:srgbClr val="FFFFFF"/>
          </a:solidFill>
          <a:ln w="9525">
            <a:solidFill>
              <a:srgbClr val="000000"/>
            </a:solidFill>
            <a:miter lim="800000"/>
            <a:headEnd/>
            <a:tailEnd/>
          </a:ln>
        </p:spPr>
        <p:txBody>
          <a:bodyPr wrap="none" lIns="88283" tIns="44142" rIns="88283" bIns="44142" anchor="ctr"/>
          <a:lstStyle/>
          <a:p>
            <a:pPr algn="ctr" defTabSz="882650">
              <a:spcBef>
                <a:spcPts val="438"/>
              </a:spcBef>
              <a:buClr>
                <a:srgbClr val="000000"/>
              </a:buClr>
              <a:buSzPct val="100000"/>
              <a:buFont typeface="Times New Roman" pitchFamily="18" charset="0"/>
              <a:buNone/>
            </a:pPr>
            <a:endParaRPr lang="it-IT" b="1" u="sng">
              <a:solidFill>
                <a:schemeClr val="bg1"/>
              </a:solidFill>
              <a:ea typeface="MS PGothic" charset="-128"/>
            </a:endParaRPr>
          </a:p>
        </p:txBody>
      </p:sp>
      <p:sp>
        <p:nvSpPr>
          <p:cNvPr id="34821" name="Text Box 3"/>
          <p:cNvSpPr>
            <a:spLocks noGrp="1" noChangeArrowheads="1"/>
          </p:cNvSpPr>
          <p:nvPr>
            <p:ph type="body"/>
          </p:nvPr>
        </p:nvSpPr>
        <p:spPr>
          <a:xfrm>
            <a:off x="917575" y="4344988"/>
            <a:ext cx="5022850" cy="4113212"/>
          </a:xfrm>
        </p:spPr>
        <p:txBody>
          <a:bodyPr wrap="none" lIns="88283" tIns="44142" rIns="88283" bIns="44142"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5213"/>
            <a:ext cx="2970213" cy="454025"/>
          </a:xfrm>
          <a:prstGeom prst="rect">
            <a:avLst/>
          </a:prstGeom>
          <a:noFill/>
          <a:ln w="9525">
            <a:noFill/>
            <a:round/>
            <a:headEnd/>
            <a:tailEnd/>
          </a:ln>
        </p:spPr>
        <p:txBody>
          <a:bodyPr lIns="88283" tIns="44142" rIns="88283" bIns="44142"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9C471D74-8BC0-4E8A-9586-202740ED0221}" type="slidenum">
              <a:rPr lang="de-DE" sz="12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15</a:t>
            </a:fld>
            <a:endParaRPr lang="de-DE" sz="1200" b="1" u="sng">
              <a:solidFill>
                <a:srgbClr val="000000"/>
              </a:solidFill>
              <a:latin typeface="Times New Roman" pitchFamily="18" charset="0"/>
              <a:ea typeface="MS PGothic" charset="-128"/>
            </a:endParaRPr>
          </a:p>
        </p:txBody>
      </p:sp>
      <p:sp>
        <p:nvSpPr>
          <p:cNvPr id="36867" name="Text Box 1"/>
          <p:cNvSpPr txBox="1">
            <a:spLocks noChangeArrowheads="1"/>
          </p:cNvSpPr>
          <p:nvPr/>
        </p:nvSpPr>
        <p:spPr bwMode="auto">
          <a:xfrm>
            <a:off x="3886200" y="8685213"/>
            <a:ext cx="2971800" cy="458787"/>
          </a:xfrm>
          <a:prstGeom prst="rect">
            <a:avLst/>
          </a:prstGeom>
          <a:noFill/>
          <a:ln w="9525">
            <a:noFill/>
            <a:round/>
            <a:headEnd/>
            <a:tailEnd/>
          </a:ln>
        </p:spPr>
        <p:txBody>
          <a:bodyPr lIns="92453" tIns="46227" rIns="92453" bIns="46227" anchor="b"/>
          <a:lstStyle/>
          <a:p>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fld id="{7B3152B5-5A70-4DD0-BC8F-C55D53124722}" type="slidenum">
              <a:rPr lang="de-DE" sz="1300" b="1" u="sng">
                <a:solidFill>
                  <a:srgbClr val="000000"/>
                </a:solidFill>
                <a:latin typeface="Times New Roman" pitchFamily="18" charset="0"/>
                <a:ea typeface="MS PGothic" charset="-128"/>
              </a:rPr>
              <a:pPr algn="r" defTabSz="433388">
                <a:buClr>
                  <a:srgbClr val="000000"/>
                </a:buClr>
                <a:buSzPct val="100000"/>
                <a:buFont typeface="Times New Roman" pitchFamily="18" charset="0"/>
                <a:buNone/>
                <a:tabLst>
                  <a:tab pos="882650" algn="l"/>
                  <a:tab pos="1765300" algn="l"/>
                  <a:tab pos="2647950" algn="l"/>
                  <a:tab pos="3532188" algn="l"/>
                  <a:tab pos="4413250" algn="l"/>
                  <a:tab pos="5297488" algn="l"/>
                  <a:tab pos="6180138" algn="l"/>
                  <a:tab pos="7062788" algn="l"/>
                  <a:tab pos="7945438" algn="l"/>
                  <a:tab pos="8828088" algn="l"/>
                  <a:tab pos="9710738" algn="l"/>
                </a:tabLst>
              </a:pPr>
              <a:t>15</a:t>
            </a:fld>
            <a:endParaRPr lang="de-DE" sz="1300" b="1" u="sng">
              <a:solidFill>
                <a:srgbClr val="000000"/>
              </a:solidFill>
              <a:latin typeface="Times New Roman" pitchFamily="18" charset="0"/>
              <a:ea typeface="MS PGothic" charset="-128"/>
            </a:endParaRPr>
          </a:p>
        </p:txBody>
      </p:sp>
      <p:sp>
        <p:nvSpPr>
          <p:cNvPr id="36868" name="Text Box 2"/>
          <p:cNvSpPr txBox="1">
            <a:spLocks noChangeArrowheads="1"/>
          </p:cNvSpPr>
          <p:nvPr/>
        </p:nvSpPr>
        <p:spPr bwMode="auto">
          <a:xfrm>
            <a:off x="963613" y="685800"/>
            <a:ext cx="4940300" cy="3430588"/>
          </a:xfrm>
          <a:prstGeom prst="rect">
            <a:avLst/>
          </a:prstGeom>
          <a:solidFill>
            <a:srgbClr val="FFFFFF"/>
          </a:solidFill>
          <a:ln w="9525">
            <a:solidFill>
              <a:srgbClr val="000000"/>
            </a:solidFill>
            <a:miter lim="800000"/>
            <a:headEnd/>
            <a:tailEnd/>
          </a:ln>
        </p:spPr>
        <p:txBody>
          <a:bodyPr wrap="none" lIns="88283" tIns="44142" rIns="88283" bIns="44142" anchor="ctr"/>
          <a:lstStyle/>
          <a:p>
            <a:pPr algn="ctr" defTabSz="882650">
              <a:spcBef>
                <a:spcPts val="438"/>
              </a:spcBef>
              <a:buClr>
                <a:srgbClr val="000000"/>
              </a:buClr>
              <a:buSzPct val="100000"/>
              <a:buFont typeface="Times New Roman" pitchFamily="18" charset="0"/>
              <a:buNone/>
            </a:pPr>
            <a:endParaRPr lang="it-IT" b="1" u="sng">
              <a:solidFill>
                <a:schemeClr val="bg1"/>
              </a:solidFill>
              <a:ea typeface="MS PGothic" charset="-128"/>
            </a:endParaRPr>
          </a:p>
        </p:txBody>
      </p:sp>
      <p:sp>
        <p:nvSpPr>
          <p:cNvPr id="36869" name="Text Box 3"/>
          <p:cNvSpPr>
            <a:spLocks noGrp="1" noChangeArrowheads="1"/>
          </p:cNvSpPr>
          <p:nvPr>
            <p:ph type="body"/>
          </p:nvPr>
        </p:nvSpPr>
        <p:spPr>
          <a:xfrm>
            <a:off x="917575" y="4344988"/>
            <a:ext cx="5022850" cy="4113212"/>
          </a:xfrm>
        </p:spPr>
        <p:txBody>
          <a:bodyPr wrap="none" lIns="88283" tIns="44142" rIns="88283" bIns="44142"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p:cNvSpPr>
            <a:spLocks noGrp="1" noRot="1" noChangeAspect="1" noTextEdit="1"/>
          </p:cNvSpPr>
          <p:nvPr>
            <p:ph type="sldImg"/>
          </p:nvPr>
        </p:nvSpPr>
        <p:spPr>
          <a:xfrm>
            <a:off x="1143000" y="685800"/>
            <a:ext cx="4572000" cy="3429000"/>
          </a:xfrm>
          <a:ln/>
        </p:spPr>
      </p:sp>
      <p:sp>
        <p:nvSpPr>
          <p:cNvPr id="46083" name="Marcador de notas 2"/>
          <p:cNvSpPr>
            <a:spLocks noGrp="1"/>
          </p:cNvSpPr>
          <p:nvPr>
            <p:ph type="body" idx="1"/>
          </p:nvPr>
        </p:nvSpPr>
        <p:spPr/>
        <p:txBody>
          <a:bodyPr lIns="91431" tIns="45716" rIns="91431" bIns="45716"/>
          <a:lstStyle/>
          <a:p>
            <a:endParaRPr lang="en-US"/>
          </a:p>
        </p:txBody>
      </p:sp>
      <p:sp>
        <p:nvSpPr>
          <p:cNvPr id="46084" name="Marcador de número de diapositiva 3"/>
          <p:cNvSpPr txBox="1">
            <a:spLocks noGrp="1"/>
          </p:cNvSpPr>
          <p:nvPr/>
        </p:nvSpPr>
        <p:spPr bwMode="auto">
          <a:xfrm>
            <a:off x="3884613" y="8685213"/>
            <a:ext cx="2971800" cy="457200"/>
          </a:xfrm>
          <a:prstGeom prst="rect">
            <a:avLst/>
          </a:prstGeom>
          <a:noFill/>
          <a:ln w="9525">
            <a:noFill/>
            <a:miter lim="800000"/>
            <a:headEnd/>
            <a:tailEnd/>
          </a:ln>
        </p:spPr>
        <p:txBody>
          <a:bodyPr lIns="91431" tIns="45716" rIns="91431" bIns="45716" anchor="b"/>
          <a:lstStyle/>
          <a:p>
            <a:pPr algn="r"/>
            <a:fld id="{7266B8FD-DC47-4CC8-99B7-D987AD1EBF5E}" type="slidenum">
              <a:rPr lang="es-ES" sz="1200">
                <a:ea typeface="MS PGothic" charset="-128"/>
                <a:cs typeface="Arial" charset="0"/>
              </a:rPr>
              <a:pPr algn="r"/>
              <a:t>23</a:t>
            </a:fld>
            <a:endParaRPr lang="it-IT" sz="1200">
              <a:ea typeface="MS PGothic"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8AF8AFE-8190-4A13-BB29-B33D0DACEB95}" type="datetimeFigureOut">
              <a:rPr lang="es-ES"/>
              <a:pPr>
                <a:defRPr/>
              </a:pPr>
              <a:t>02/11/2016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E0DADA2-91A8-40A3-9F5F-BDA91B81C287}" type="slidenum">
              <a:rPr lang="es-ES"/>
              <a:pPr>
                <a:defRPr/>
              </a:pPr>
              <a:t>‹N›</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64647E54-EB23-49BE-8E5B-6B095C4D6819}" type="datetimeFigureOut">
              <a:rPr lang="es-ES"/>
              <a:pPr>
                <a:defRPr/>
              </a:pPr>
              <a:t>02/11/2016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69C3EAD-6EA2-488F-B044-95B366A53FC2}" type="slidenum">
              <a:rPr lang="es-ES"/>
              <a:pPr>
                <a:defRPr/>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C0CD3D09-4F75-438D-A75F-FBB88AB8D3D1}" type="datetimeFigureOut">
              <a:rPr lang="es-ES"/>
              <a:pPr>
                <a:defRPr/>
              </a:pPr>
              <a:t>02/11/2016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D1E64D13-9E88-47CE-AD80-68947381BEEC}" type="slidenum">
              <a:rPr lang="es-ES"/>
              <a:pPr>
                <a:defRPr/>
              </a:pPr>
              <a:t>‹N›</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24466A12-E4B8-44B9-894E-0BD56F4E7462}" type="datetimeFigureOut">
              <a:rPr lang="es-ES"/>
              <a:pPr>
                <a:defRPr/>
              </a:pPr>
              <a:t>02/11/2016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1A8BB074-542B-4213-9355-617C4D839D23}" type="slidenum">
              <a:rPr lang="es-ES"/>
              <a:pPr>
                <a:defRPr/>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7CDAAE97-0AF8-40F9-842D-8BBA240CD3BA}" type="datetimeFigureOut">
              <a:rPr lang="es-ES"/>
              <a:pPr>
                <a:defRPr/>
              </a:pPr>
              <a:t>02/11/2016</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E05B0FE2-0FBE-45F0-80C2-031F68C3925E}" type="slidenum">
              <a:rPr lang="es-ES"/>
              <a:pPr>
                <a:defRPr/>
              </a:pPr>
              <a:t>‹N›</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46493247-DAAB-496A-85A6-D7C6F0ACEA50}" type="datetimeFigureOut">
              <a:rPr lang="es-ES"/>
              <a:pPr>
                <a:defRPr/>
              </a:pPr>
              <a:t>02/11/2016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B161A7C0-6DE8-4A8C-9BBF-ECEB4A7F1FBA}" type="slidenum">
              <a:rPr lang="es-ES"/>
              <a:pPr>
                <a:defRPr/>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65B44124-A06B-4C72-AEF0-7B75E7AD54CE}" type="datetimeFigureOut">
              <a:rPr lang="es-ES"/>
              <a:pPr>
                <a:defRPr/>
              </a:pPr>
              <a:t>02/11/2016</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D5DF3334-1E62-4CB2-9F3D-2D52E1AA4CC7}" type="slidenum">
              <a:rPr lang="es-ES"/>
              <a:pPr>
                <a:defRPr/>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3"/>
          <p:cNvSpPr>
            <a:spLocks noGrp="1"/>
          </p:cNvSpPr>
          <p:nvPr>
            <p:ph type="dt" sz="half" idx="10"/>
          </p:nvPr>
        </p:nvSpPr>
        <p:spPr/>
        <p:txBody>
          <a:bodyPr/>
          <a:lstStyle>
            <a:lvl1pPr>
              <a:defRPr/>
            </a:lvl1pPr>
          </a:lstStyle>
          <a:p>
            <a:pPr>
              <a:defRPr/>
            </a:pPr>
            <a:fld id="{D784F2F9-369B-445D-AA33-A5EBA7D74A04}" type="datetimeFigureOut">
              <a:rPr lang="es-ES"/>
              <a:pPr>
                <a:defRPr/>
              </a:pPr>
              <a:t>02/11/2016</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608E325E-154A-4C09-950C-257C22C1437F}" type="slidenum">
              <a:rPr lang="es-ES"/>
              <a:pPr>
                <a:defRPr/>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E0DB3D74-D00C-4C7D-AC47-168657DCA995}" type="datetimeFigureOut">
              <a:rPr lang="es-ES"/>
              <a:pPr>
                <a:defRPr/>
              </a:pPr>
              <a:t>02/11/2016</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334FFFB2-AF3F-4167-A5D8-EE3460EB3CD4}" type="slidenum">
              <a:rPr lang="es-ES"/>
              <a:pPr>
                <a:defRPr/>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AF853D0F-63ED-48AF-84CD-8D0213A5D18D}" type="datetimeFigureOut">
              <a:rPr lang="es-ES"/>
              <a:pPr>
                <a:defRPr/>
              </a:pPr>
              <a:t>02/11/2016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93BD933F-FE84-4776-9042-D15CB1C6A432}" type="slidenum">
              <a:rPr lang="es-ES"/>
              <a:pPr>
                <a:defRPr/>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8B0326AB-F814-4057-99DB-E035FC7D3BB5}" type="datetimeFigureOut">
              <a:rPr lang="es-ES"/>
              <a:pPr>
                <a:defRPr/>
              </a:pPr>
              <a:t>02/11/2016</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458BF86A-96B3-40B4-8EFA-2BB44AB232DF}" type="slidenum">
              <a:rPr lang="es-ES"/>
              <a:pPr>
                <a:defRPr/>
              </a:pPr>
              <a:t>‹N›</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68B730F-174F-482B-93E0-69429FD15FB3}" type="datetimeFigureOut">
              <a:rPr lang="es-ES"/>
              <a:pPr>
                <a:defRPr/>
              </a:pPr>
              <a:t>02/11/2016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6583504-34F7-427D-95FF-C0EC50FA435D}" type="slidenum">
              <a:rPr lang="es-ES"/>
              <a:pPr>
                <a:defRPr/>
              </a:pPr>
              <a:t>‹N›</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lum bright="70000" contrast="-70000"/>
          </a:blip>
          <a:srcRect/>
          <a:stretch>
            <a:fillRect/>
          </a:stretch>
        </p:blipFill>
        <p:spPr bwMode="auto">
          <a:xfrm>
            <a:off x="1622425" y="2779713"/>
            <a:ext cx="9144000" cy="3003550"/>
          </a:xfrm>
          <a:prstGeom prst="rect">
            <a:avLst/>
          </a:prstGeom>
          <a:noFill/>
          <a:ln w="9525">
            <a:noFill/>
            <a:miter lim="800000"/>
            <a:headEnd/>
            <a:tailEnd/>
          </a:ln>
        </p:spPr>
      </p:pic>
      <p:pic>
        <p:nvPicPr>
          <p:cNvPr id="13315" name="Imagen 8"/>
          <p:cNvPicPr>
            <a:picLocks noChangeAspect="1"/>
          </p:cNvPicPr>
          <p:nvPr/>
        </p:nvPicPr>
        <p:blipFill>
          <a:blip r:embed="rId3"/>
          <a:srcRect/>
          <a:stretch>
            <a:fillRect/>
          </a:stretch>
        </p:blipFill>
        <p:spPr bwMode="auto">
          <a:xfrm>
            <a:off x="2557463" y="12700"/>
            <a:ext cx="7077075" cy="2762250"/>
          </a:xfrm>
          <a:prstGeom prst="rect">
            <a:avLst/>
          </a:prstGeom>
          <a:noFill/>
          <a:ln w="9525">
            <a:noFill/>
            <a:miter lim="800000"/>
            <a:headEnd/>
            <a:tailEnd/>
          </a:ln>
        </p:spPr>
      </p:pic>
      <p:sp>
        <p:nvSpPr>
          <p:cNvPr id="13316" name="CuadroTexto 1"/>
          <p:cNvSpPr txBox="1">
            <a:spLocks noChangeArrowheads="1"/>
          </p:cNvSpPr>
          <p:nvPr/>
        </p:nvSpPr>
        <p:spPr bwMode="auto">
          <a:xfrm>
            <a:off x="2557463" y="3032125"/>
            <a:ext cx="8064500" cy="1127125"/>
          </a:xfrm>
          <a:prstGeom prst="rect">
            <a:avLst/>
          </a:prstGeom>
          <a:noFill/>
          <a:ln w="9525">
            <a:noFill/>
            <a:miter lim="800000"/>
            <a:headEnd/>
            <a:tailEnd/>
          </a:ln>
        </p:spPr>
        <p:txBody>
          <a:bodyPr>
            <a:spAutoFit/>
          </a:bodyPr>
          <a:lstStyle/>
          <a:p>
            <a:pPr algn="ctr"/>
            <a:r>
              <a:rPr lang="es-ES" altLang="es-ES" sz="2400">
                <a:solidFill>
                  <a:srgbClr val="000090"/>
                </a:solidFill>
                <a:latin typeface="Arial Narrow" pitchFamily="34" charset="0"/>
                <a:ea typeface="MS PGothic" charset="-128"/>
                <a:cs typeface="MS PGothic" charset="-128"/>
              </a:rPr>
              <a:t>MODULE 4: </a:t>
            </a:r>
            <a:r>
              <a:rPr lang="es-ES" sz="2400">
                <a:solidFill>
                  <a:srgbClr val="000090"/>
                </a:solidFill>
                <a:latin typeface="Arial Narrow" pitchFamily="34" charset="0"/>
              </a:rPr>
              <a:t>APPLICAZIONE DELLA CONOSCENZA</a:t>
            </a:r>
            <a:endParaRPr lang="es-ES" altLang="es-ES" sz="2400">
              <a:solidFill>
                <a:srgbClr val="000090"/>
              </a:solidFill>
              <a:latin typeface="Arial Narrow" pitchFamily="34" charset="0"/>
              <a:ea typeface="MS PGothic" charset="-128"/>
              <a:cs typeface="MS PGothic" charset="-128"/>
            </a:endParaRPr>
          </a:p>
          <a:p>
            <a:pPr algn="ctr"/>
            <a:r>
              <a:rPr lang="es-ES" altLang="es-ES" sz="2400" b="1">
                <a:solidFill>
                  <a:srgbClr val="000090"/>
                </a:solidFill>
                <a:latin typeface="Arial Narrow" pitchFamily="34" charset="0"/>
                <a:ea typeface="MS PGothic" charset="-128"/>
                <a:cs typeface="MS PGothic" charset="-128"/>
              </a:rPr>
              <a:t>Unità 4: </a:t>
            </a:r>
            <a:r>
              <a:rPr lang="es-ES" sz="2000" b="1">
                <a:solidFill>
                  <a:srgbClr val="000090"/>
                </a:solidFill>
                <a:latin typeface="Arial Narrow" pitchFamily="34" charset="0"/>
              </a:rPr>
              <a:t>Qualità dell'assistenza sanitaria che tiene </a:t>
            </a:r>
          </a:p>
          <a:p>
            <a:pPr algn="ctr"/>
            <a:r>
              <a:rPr lang="es-ES" sz="2000" b="1">
                <a:solidFill>
                  <a:srgbClr val="000090"/>
                </a:solidFill>
                <a:latin typeface="Arial Narrow" pitchFamily="34" charset="0"/>
              </a:rPr>
              <a:t>in</a:t>
            </a:r>
            <a:r>
              <a:rPr lang="es-ES" b="1">
                <a:solidFill>
                  <a:srgbClr val="000090"/>
                </a:solidFill>
              </a:rPr>
              <a:t> </a:t>
            </a:r>
            <a:r>
              <a:rPr lang="es-ES" sz="2000" b="1">
                <a:solidFill>
                  <a:srgbClr val="000090"/>
                </a:solidFill>
                <a:latin typeface="Arial Narrow" pitchFamily="34" charset="0"/>
              </a:rPr>
              <a:t>considerazione la diversità</a:t>
            </a:r>
            <a:endParaRPr lang="es-ES" altLang="es-ES" sz="2000" b="1">
              <a:solidFill>
                <a:srgbClr val="000090"/>
              </a:solidFill>
              <a:latin typeface="Arial Narrow" pitchFamily="34" charset="0"/>
            </a:endParaRPr>
          </a:p>
        </p:txBody>
      </p:sp>
      <p:sp>
        <p:nvSpPr>
          <p:cNvPr id="6" name="CuadroTexto 1"/>
          <p:cNvSpPr txBox="1">
            <a:spLocks noChangeArrowheads="1"/>
          </p:cNvSpPr>
          <p:nvPr/>
        </p:nvSpPr>
        <p:spPr bwMode="auto">
          <a:xfrm>
            <a:off x="2171700" y="6119597"/>
            <a:ext cx="7848600" cy="400110"/>
          </a:xfrm>
          <a:prstGeom prst="rect">
            <a:avLst/>
          </a:prstGeom>
          <a:noFill/>
          <a:ln w="9525">
            <a:noFill/>
            <a:miter lim="800000"/>
            <a:headEnd/>
            <a:tailEnd/>
          </a:ln>
        </p:spPr>
        <p:txBody>
          <a:bodyPr>
            <a:spAutoFit/>
          </a:bodyPr>
          <a:ls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s-ES" altLang="en-US" sz="2000" dirty="0">
                <a:solidFill>
                  <a:srgbClr val="000090"/>
                </a:solidFill>
                <a:latin typeface="Arial Narrow" pitchFamily="34" charset="0"/>
                <a:ea typeface="MS PGothic"/>
                <a:cs typeface="MS PGothic"/>
              </a:rPr>
              <a:t>Presentazione adattata da </a:t>
            </a:r>
            <a:r>
              <a:rPr lang="es-ES" altLang="en-US" sz="2000" dirty="0" smtClean="0">
                <a:solidFill>
                  <a:srgbClr val="000090"/>
                </a:solidFill>
                <a:latin typeface="Arial Narrow" pitchFamily="34" charset="0"/>
                <a:ea typeface="MS PGothic"/>
                <a:cs typeface="MS PGothic"/>
              </a:rPr>
              <a:t>Antonio Chiarenza da </a:t>
            </a:r>
            <a:r>
              <a:rPr lang="es-ES" altLang="en-US" sz="2000" dirty="0">
                <a:solidFill>
                  <a:srgbClr val="000090"/>
                </a:solidFill>
                <a:latin typeface="Arial Narrow" pitchFamily="34" charset="0"/>
                <a:ea typeface="MS PGothic"/>
                <a:cs typeface="MS PGothic"/>
              </a:rPr>
              <a:t>originali </a:t>
            </a:r>
            <a:r>
              <a:rPr lang="es-ES" altLang="it-IT" sz="2000" dirty="0">
                <a:solidFill>
                  <a:srgbClr val="000090"/>
                </a:solidFill>
                <a:latin typeface="Arial Narrow" pitchFamily="34" charset="0"/>
              </a:rPr>
              <a:t>di </a:t>
            </a:r>
            <a:r>
              <a:rPr lang="es-ES" sz="2000" dirty="0" smtClean="0">
                <a:solidFill>
                  <a:srgbClr val="000090"/>
                </a:solidFill>
                <a:latin typeface="Arial Narrow" pitchFamily="34" charset="0"/>
              </a:rPr>
              <a:t>Amets Suess </a:t>
            </a:r>
            <a:endParaRPr lang="es-ES" altLang="es-ES" sz="2000" dirty="0">
              <a:solidFill>
                <a:srgbClr val="000090"/>
              </a:solidFill>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79A288E0-E075-4696-AA67-8B3418D19E33}" type="slidenum">
              <a:rPr lang="de-DE" sz="1400">
                <a:solidFill>
                  <a:srgbClr val="339966"/>
                </a:solidFill>
                <a:ea typeface="MS PGothic" charset="-128"/>
              </a:rPr>
              <a:pPr algn="r" eaLnBrk="0" hangingPunct="0"/>
              <a:t>10</a:t>
            </a:fld>
            <a:endParaRPr lang="de-DE" sz="1400">
              <a:solidFill>
                <a:srgbClr val="339966"/>
              </a:solidFill>
              <a:ea typeface="MS PGothic" charset="-128"/>
            </a:endParaRPr>
          </a:p>
        </p:txBody>
      </p:sp>
      <p:sp>
        <p:nvSpPr>
          <p:cNvPr id="26627"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82225387-3AA6-403B-8DF0-47D15A647767}" type="slidenum">
              <a:rPr lang="de-DE" sz="1400">
                <a:solidFill>
                  <a:srgbClr val="339966"/>
                </a:solidFill>
                <a:ea typeface="MS PGothic" charset="-128"/>
              </a:rPr>
              <a:pPr algn="r" eaLnBrk="0" hangingPunct="0"/>
              <a:t>10</a:t>
            </a:fld>
            <a:endParaRPr lang="de-DE" sz="1400">
              <a:solidFill>
                <a:srgbClr val="339966"/>
              </a:solidFill>
              <a:ea typeface="MS PGothic" charset="-128"/>
            </a:endParaRPr>
          </a:p>
        </p:txBody>
      </p:sp>
      <p:sp>
        <p:nvSpPr>
          <p:cNvPr id="2" name="Title 1"/>
          <p:cNvSpPr>
            <a:spLocks noGrp="1"/>
          </p:cNvSpPr>
          <p:nvPr>
            <p:ph type="title" idx="4294967295"/>
          </p:nvPr>
        </p:nvSpPr>
        <p:spPr>
          <a:xfrm>
            <a:off x="912813" y="1135063"/>
            <a:ext cx="10271125" cy="781050"/>
          </a:xfrm>
          <a:solidFill>
            <a:srgbClr val="FFFFFF"/>
          </a:solidFill>
          <a:ln/>
        </p:spPr>
        <p:txBody>
          <a:bodyPr/>
          <a:lstStyle/>
          <a:p>
            <a:r>
              <a:rPr lang="it-IT" sz="4000" smtClean="0">
                <a:solidFill>
                  <a:srgbClr val="000066"/>
                </a:solidFill>
              </a:rPr>
              <a:t>Criticità per i servizi sanitari</a:t>
            </a:r>
            <a:endParaRPr lang="it-IT" sz="1800" smtClean="0">
              <a:solidFill>
                <a:srgbClr val="000066"/>
              </a:solidFill>
              <a:effectLst>
                <a:outerShdw blurRad="38100" dist="38100" dir="2700000" algn="tl">
                  <a:srgbClr val="C0C0C0"/>
                </a:outerShdw>
              </a:effectLst>
            </a:endParaRPr>
          </a:p>
        </p:txBody>
      </p:sp>
      <p:sp>
        <p:nvSpPr>
          <p:cNvPr id="8" name="Rectangle 3"/>
          <p:cNvSpPr txBox="1">
            <a:spLocks noChangeArrowheads="1"/>
          </p:cNvSpPr>
          <p:nvPr/>
        </p:nvSpPr>
        <p:spPr>
          <a:xfrm>
            <a:off x="719138" y="2133600"/>
            <a:ext cx="10945812" cy="4321175"/>
          </a:xfrm>
          <a:prstGeom prst="rect">
            <a:avLst/>
          </a:prstGeom>
        </p:spPr>
        <p:txBody>
          <a:bodyPr/>
          <a:lstStyle/>
          <a:p>
            <a:pPr marL="357188"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Garantire che questi principi siano traslati nella pratica tenendo conto che la popolazione ha caratteristiche e condizioni sociali differenti dovute:</a:t>
            </a:r>
          </a:p>
          <a:p>
            <a:pPr marL="357188" indent="-357188">
              <a:lnSpc>
                <a:spcPct val="90000"/>
              </a:lnSpc>
              <a:spcBef>
                <a:spcPct val="20000"/>
              </a:spcBef>
              <a:buFontTx/>
              <a:buChar char="•"/>
              <a:defRPr/>
            </a:pPr>
            <a:endParaRPr lang="it-IT" sz="800">
              <a:effectLst>
                <a:outerShdw blurRad="38100" dist="38100" dir="2700000" algn="tl">
                  <a:srgbClr val="C0C0C0"/>
                </a:outerShdw>
              </a:effectLst>
              <a:ea typeface="ＭＳ Ｐゴシック"/>
              <a:cs typeface="ＭＳ Ｐゴシック"/>
            </a:endParaRP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età (giovani – anziani)</a:t>
            </a: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 genere (uomini – donne – transgender)</a:t>
            </a: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abilità fisica (non vedenti, disabili…)</a:t>
            </a: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origine o background culturale (migranti, gruppi di minoranza)</a:t>
            </a: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alla religione (diverse fedi, credenze)</a:t>
            </a: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orientamento sessuale (omosessuali, lesbiche, transessuali)</a:t>
            </a:r>
          </a:p>
          <a:p>
            <a:pPr marL="757238" lvl="1"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alla condizione socio-economica (reddito, poveri, senzatetto)</a:t>
            </a:r>
          </a:p>
          <a:p>
            <a:pPr marL="757238" lvl="1" indent="-357188">
              <a:lnSpc>
                <a:spcPct val="90000"/>
              </a:lnSpc>
              <a:spcBef>
                <a:spcPct val="20000"/>
              </a:spcBef>
              <a:buFontTx/>
              <a:buChar char="–"/>
              <a:defRPr/>
            </a:pPr>
            <a:endParaRPr lang="it-IT" sz="800">
              <a:effectLst>
                <a:outerShdw blurRad="38100" dist="38100" dir="2700000" algn="tl">
                  <a:srgbClr val="C0C0C0"/>
                </a:outerShdw>
              </a:effectLst>
              <a:ea typeface="ＭＳ Ｐゴシック"/>
              <a:cs typeface="ＭＳ Ｐゴシック"/>
            </a:endParaRPr>
          </a:p>
          <a:p>
            <a:pPr marL="357188" indent="-357188">
              <a:lnSpc>
                <a:spcPct val="90000"/>
              </a:lnSpc>
              <a:spcBef>
                <a:spcPct val="20000"/>
              </a:spcBef>
              <a:buFontTx/>
              <a:buChar char="•"/>
              <a:defRPr/>
            </a:pPr>
            <a:r>
              <a:rPr lang="it-IT" sz="2000">
                <a:effectLst>
                  <a:outerShdw blurRad="38100" dist="38100" dir="2700000" algn="tl">
                    <a:srgbClr val="C0C0C0"/>
                  </a:outerShdw>
                </a:effectLst>
                <a:ea typeface="ＭＳ Ｐゴシック"/>
                <a:cs typeface="ＭＳ Ｐゴシック"/>
              </a:rPr>
              <a:t>Evitare che queste differenze possano causare delle disuguaglianze nell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accesso ai servizi e nella qualità dell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assistenza sanitaria.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10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1000"/>
                                        <p:tgtEl>
                                          <p:spTgt spid="8">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fade">
                                      <p:cBhvr>
                                        <p:cTn id="25" dur="1000"/>
                                        <p:tgtEl>
                                          <p:spTgt spid="8">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1000"/>
                                        <p:tgtEl>
                                          <p:spTgt spid="8">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Effect transition="in" filter="fade">
                                      <p:cBhvr>
                                        <p:cTn id="31" dur="1000"/>
                                        <p:tgtEl>
                                          <p:spTgt spid="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10" end="10"/>
                                            </p:txEl>
                                          </p:spTgt>
                                        </p:tgtEl>
                                        <p:attrNameLst>
                                          <p:attrName>style.visibility</p:attrName>
                                        </p:attrNameLst>
                                      </p:cBhvr>
                                      <p:to>
                                        <p:strVal val="visible"/>
                                      </p:to>
                                    </p:set>
                                    <p:animEffect transition="in" filter="fade">
                                      <p:cBhvr>
                                        <p:cTn id="36" dur="1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DDD994AE-B4F2-49FC-9ECE-18AC589C6ACF}" type="slidenum">
              <a:rPr lang="de-DE" sz="1400">
                <a:solidFill>
                  <a:srgbClr val="339966"/>
                </a:solidFill>
                <a:ea typeface="MS PGothic" charset="-128"/>
              </a:rPr>
              <a:pPr algn="r" eaLnBrk="0" hangingPunct="0"/>
              <a:t>11</a:t>
            </a:fld>
            <a:endParaRPr lang="de-DE" sz="1400">
              <a:solidFill>
                <a:srgbClr val="339966"/>
              </a:solidFill>
              <a:ea typeface="MS PGothic" charset="-128"/>
            </a:endParaRPr>
          </a:p>
        </p:txBody>
      </p:sp>
      <p:sp>
        <p:nvSpPr>
          <p:cNvPr id="27651"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35F1DC4B-60A5-4963-A322-56DB719AD704}" type="slidenum">
              <a:rPr lang="de-DE" sz="1400">
                <a:solidFill>
                  <a:srgbClr val="339966"/>
                </a:solidFill>
                <a:ea typeface="MS PGothic" charset="-128"/>
              </a:rPr>
              <a:pPr algn="r" eaLnBrk="0" hangingPunct="0"/>
              <a:t>11</a:t>
            </a:fld>
            <a:endParaRPr lang="de-DE" sz="1400">
              <a:solidFill>
                <a:srgbClr val="339966"/>
              </a:solidFill>
              <a:ea typeface="MS PGothic" charset="-128"/>
            </a:endParaRPr>
          </a:p>
        </p:txBody>
      </p:sp>
      <p:sp>
        <p:nvSpPr>
          <p:cNvPr id="27652"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D93D8E94-E0B8-44EB-B433-3066F4297B49}" type="slidenum">
              <a:rPr lang="de-DE" sz="1400">
                <a:solidFill>
                  <a:srgbClr val="339966"/>
                </a:solidFill>
                <a:ea typeface="MS PGothic" charset="-128"/>
              </a:rPr>
              <a:pPr algn="r" eaLnBrk="0" hangingPunct="0"/>
              <a:t>11</a:t>
            </a:fld>
            <a:endParaRPr lang="de-DE" sz="1400">
              <a:solidFill>
                <a:srgbClr val="339966"/>
              </a:solidFill>
              <a:ea typeface="MS PGothic" charset="-128"/>
            </a:endParaRPr>
          </a:p>
        </p:txBody>
      </p:sp>
      <p:sp>
        <p:nvSpPr>
          <p:cNvPr id="27653" name="Text Box 1"/>
          <p:cNvSpPr txBox="1">
            <a:spLocks noChangeArrowheads="1"/>
          </p:cNvSpPr>
          <p:nvPr/>
        </p:nvSpPr>
        <p:spPr bwMode="auto">
          <a:xfrm>
            <a:off x="11463338" y="6248400"/>
            <a:ext cx="508000" cy="393700"/>
          </a:xfrm>
          <a:prstGeom prst="rect">
            <a:avLst/>
          </a:prstGeom>
          <a:noFill/>
          <a:ln w="9525">
            <a:noFill/>
            <a:round/>
            <a:headEnd/>
            <a:tailEnd/>
          </a:ln>
        </p:spPr>
        <p:txBody>
          <a:bodyPr lIns="90000" tIns="46800" rIns="90000" bIns="46800"/>
          <a:lstStyle/>
          <a:p>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fld id="{F0B29621-3759-4B2B-8B77-D90630D0DD97}" type="slidenum">
              <a:rPr lang="it-IT" sz="1400">
                <a:solidFill>
                  <a:srgbClr val="339966"/>
                </a:solidFill>
                <a:ea typeface="MS PGothic" charset="-128"/>
              </a:rPr>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it-IT" sz="1400">
              <a:solidFill>
                <a:srgbClr val="339966"/>
              </a:solidFill>
              <a:ea typeface="MS PGothic" charset="-128"/>
            </a:endParaRPr>
          </a:p>
        </p:txBody>
      </p:sp>
      <p:sp>
        <p:nvSpPr>
          <p:cNvPr id="55302" name="Rectangle 2"/>
          <p:cNvSpPr>
            <a:spLocks noChangeArrowheads="1"/>
          </p:cNvSpPr>
          <p:nvPr/>
        </p:nvSpPr>
        <p:spPr bwMode="auto">
          <a:xfrm>
            <a:off x="1200150" y="1268413"/>
            <a:ext cx="9644063" cy="900112"/>
          </a:xfrm>
          <a:prstGeom prst="rect">
            <a:avLst/>
          </a:prstGeom>
          <a:noFill/>
          <a:ln w="9525">
            <a:noFill/>
            <a:round/>
            <a:headEnd/>
            <a:tailEnd/>
          </a:ln>
        </p:spPr>
        <p:txBody>
          <a:bodyPr lIns="90000" tIns="46800" rIns="90000" bIns="46800"/>
          <a:lstStyle/>
          <a:p>
            <a:pPr algn="ct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a:solidFill>
                  <a:srgbClr val="000066"/>
                </a:solidFill>
                <a:ea typeface="MS PGothic" charset="-128"/>
              </a:rPr>
              <a:t>Uguaglianza e diversità</a:t>
            </a:r>
            <a:endParaRPr lang="it-IT" sz="2400" i="1">
              <a:solidFill>
                <a:srgbClr val="000066"/>
              </a:solidFill>
              <a:ea typeface="MS PGothic" charset="-128"/>
            </a:endParaRPr>
          </a:p>
        </p:txBody>
      </p:sp>
      <p:sp>
        <p:nvSpPr>
          <p:cNvPr id="3" name="Segnaposto contenuto 2"/>
          <p:cNvSpPr>
            <a:spLocks/>
          </p:cNvSpPr>
          <p:nvPr/>
        </p:nvSpPr>
        <p:spPr bwMode="auto">
          <a:xfrm>
            <a:off x="814388" y="2205038"/>
            <a:ext cx="10560050" cy="4152900"/>
          </a:xfrm>
          <a:prstGeom prst="rect">
            <a:avLst/>
          </a:prstGeom>
          <a:noFill/>
          <a:ln>
            <a:noFill/>
          </a:ln>
          <a:extLst/>
        </p:spPr>
        <p:txBody>
          <a:bodyPr/>
          <a:lstStyle/>
          <a:p>
            <a:pPr marL="342900" indent="-342900" eaLnBrk="0" hangingPunct="0">
              <a:lnSpc>
                <a:spcPct val="90000"/>
              </a:lnSpc>
              <a:spcBef>
                <a:spcPct val="20000"/>
              </a:spcBef>
              <a:spcAft>
                <a:spcPts val="1000"/>
              </a:spcAft>
              <a:buFontTx/>
              <a:buChar char="•"/>
              <a:defRPr/>
            </a:pPr>
            <a:r>
              <a:rPr lang="it-IT" sz="2400">
                <a:effectLst>
                  <a:outerShdw blurRad="38100" dist="38100" dir="2700000" algn="tl">
                    <a:srgbClr val="C0C0C0"/>
                  </a:outerShdw>
                </a:effectLst>
                <a:ea typeface="ＭＳ Ｐゴシック"/>
                <a:cs typeface="ＭＳ Ｐゴシック"/>
              </a:rPr>
              <a:t>Superamento dell</a:t>
            </a:r>
            <a:r>
              <a:rPr lang="it-IT" altLang="it-IT" sz="2400">
                <a:effectLst>
                  <a:outerShdw blurRad="38100" dist="38100" dir="2700000" algn="tl">
                    <a:srgbClr val="C0C0C0"/>
                  </a:outerShdw>
                </a:effectLst>
                <a:ea typeface="ＭＳ Ｐゴシック"/>
                <a:cs typeface="ＭＳ Ｐゴシック"/>
              </a:rPr>
              <a:t>’</a:t>
            </a:r>
            <a:r>
              <a:rPr lang="it-IT" sz="2400">
                <a:effectLst>
                  <a:outerShdw blurRad="38100" dist="38100" dir="2700000" algn="tl">
                    <a:srgbClr val="C0C0C0"/>
                  </a:outerShdw>
                </a:effectLst>
                <a:ea typeface="ＭＳ Ｐゴシック"/>
                <a:cs typeface="ＭＳ Ｐゴシック"/>
              </a:rPr>
              <a:t>idea di uguaglianza in base alla quale </a:t>
            </a:r>
            <a:r>
              <a:rPr lang="ja-JP" altLang="it-IT" sz="2400">
                <a:effectLst>
                  <a:outerShdw blurRad="38100" dist="38100" dir="2700000" algn="tl">
                    <a:srgbClr val="C0C0C0"/>
                  </a:outerShdw>
                </a:effectLst>
                <a:cs typeface="ＭＳ Ｐゴシック"/>
              </a:rPr>
              <a:t>“</a:t>
            </a:r>
            <a:r>
              <a:rPr lang="it-IT" altLang="ja-JP" sz="2400">
                <a:effectLst>
                  <a:outerShdw blurRad="38100" dist="38100" dir="2700000" algn="tl">
                    <a:srgbClr val="C0C0C0"/>
                  </a:outerShdw>
                </a:effectLst>
                <a:cs typeface="ＭＳ Ｐゴシック"/>
              </a:rPr>
              <a:t>gli individui devono essere trattati ugualmente</a:t>
            </a:r>
            <a:r>
              <a:rPr lang="ja-JP" altLang="it-IT" sz="2400">
                <a:effectLst>
                  <a:outerShdw blurRad="38100" dist="38100" dir="2700000" algn="tl">
                    <a:srgbClr val="C0C0C0"/>
                  </a:outerShdw>
                </a:effectLst>
                <a:cs typeface="ＭＳ Ｐゴシック"/>
              </a:rPr>
              <a:t>”</a:t>
            </a:r>
            <a:r>
              <a:rPr lang="it-IT" altLang="ja-JP" sz="2400">
                <a:effectLst>
                  <a:outerShdw blurRad="38100" dist="38100" dir="2700000" algn="tl">
                    <a:srgbClr val="C0C0C0"/>
                  </a:outerShdw>
                </a:effectLst>
                <a:cs typeface="ＭＳ Ｐゴシック"/>
              </a:rPr>
              <a:t> </a:t>
            </a:r>
          </a:p>
          <a:p>
            <a:pPr marL="342900" indent="-342900" eaLnBrk="0" hangingPunct="0">
              <a:lnSpc>
                <a:spcPct val="90000"/>
              </a:lnSpc>
              <a:spcBef>
                <a:spcPct val="20000"/>
              </a:spcBef>
              <a:spcAft>
                <a:spcPts val="1000"/>
              </a:spcAft>
              <a:buFontTx/>
              <a:buChar char="•"/>
              <a:defRPr/>
            </a:pPr>
            <a:r>
              <a:rPr lang="it-IT" sz="2400">
                <a:effectLst>
                  <a:outerShdw blurRad="38100" dist="38100" dir="2700000" algn="tl">
                    <a:srgbClr val="C0C0C0"/>
                  </a:outerShdw>
                </a:effectLst>
                <a:ea typeface="ＭＳ Ｐゴシック"/>
                <a:cs typeface="ＭＳ Ｐゴシック"/>
              </a:rPr>
              <a:t>Il nuovo concetto di uguaglianza implica il principio di equità e rispetto delle diversità.</a:t>
            </a:r>
          </a:p>
          <a:p>
            <a:pPr marL="342900" indent="-342900" eaLnBrk="0" hangingPunct="0">
              <a:lnSpc>
                <a:spcPct val="90000"/>
              </a:lnSpc>
              <a:spcBef>
                <a:spcPct val="20000"/>
              </a:spcBef>
              <a:spcAft>
                <a:spcPts val="1000"/>
              </a:spcAft>
              <a:buFontTx/>
              <a:buChar char="•"/>
              <a:defRPr/>
            </a:pPr>
            <a:r>
              <a:rPr lang="it-IT" sz="2400" u="sng">
                <a:effectLst>
                  <a:outerShdw blurRad="38100" dist="38100" dir="2700000" algn="tl">
                    <a:srgbClr val="C0C0C0"/>
                  </a:outerShdw>
                </a:effectLst>
                <a:ea typeface="ＭＳ Ｐゴシック"/>
                <a:cs typeface="ＭＳ Ｐゴシック"/>
              </a:rPr>
              <a:t>Equità</a:t>
            </a:r>
            <a:r>
              <a:rPr lang="it-IT" sz="2400">
                <a:effectLst>
                  <a:outerShdw blurRad="38100" dist="38100" dir="2700000" algn="tl">
                    <a:srgbClr val="C0C0C0"/>
                  </a:outerShdw>
                </a:effectLst>
                <a:ea typeface="ＭＳ Ｐゴシック"/>
                <a:cs typeface="ＭＳ Ｐゴシック"/>
              </a:rPr>
              <a:t> come parità di opportunità di salute e di trattamento e </a:t>
            </a:r>
            <a:r>
              <a:rPr lang="it-IT" sz="2400" u="sng">
                <a:effectLst>
                  <a:outerShdw blurRad="38100" dist="38100" dir="2700000" algn="tl">
                    <a:srgbClr val="C0C0C0"/>
                  </a:outerShdw>
                </a:effectLst>
                <a:ea typeface="ＭＳ Ｐゴシック"/>
                <a:cs typeface="ＭＳ Ｐゴシック"/>
              </a:rPr>
              <a:t>Diversità</a:t>
            </a:r>
            <a:r>
              <a:rPr lang="it-IT" sz="2400">
                <a:effectLst>
                  <a:outerShdw blurRad="38100" dist="38100" dir="2700000" algn="tl">
                    <a:srgbClr val="C0C0C0"/>
                  </a:outerShdw>
                </a:effectLst>
                <a:ea typeface="ＭＳ Ｐゴシック"/>
                <a:cs typeface="ＭＳ Ｐゴシック"/>
              </a:rPr>
              <a:t> come  riconoscimento e valorizzazione delle differenze.</a:t>
            </a:r>
          </a:p>
          <a:p>
            <a:pPr marL="342900" indent="-342900" eaLnBrk="0" hangingPunct="0">
              <a:spcBef>
                <a:spcPct val="20000"/>
              </a:spcBef>
              <a:spcAft>
                <a:spcPts val="1000"/>
              </a:spcAft>
              <a:buFontTx/>
              <a:buChar char="•"/>
              <a:defRPr/>
            </a:pPr>
            <a:r>
              <a:rPr lang="it-IT" sz="2400">
                <a:effectLst>
                  <a:outerShdw blurRad="38100" dist="38100" dir="2700000" algn="tl">
                    <a:srgbClr val="C0C0C0"/>
                  </a:outerShdw>
                </a:effectLst>
                <a:ea typeface="ＭＳ Ｐゴシック"/>
                <a:cs typeface="ＭＳ Ｐゴシック"/>
              </a:rPr>
              <a:t>Equità e diversità sono interdipendenti, non c</a:t>
            </a:r>
            <a:r>
              <a:rPr lang="ja-JP" altLang="it-IT" sz="2400">
                <a:effectLst>
                  <a:outerShdw blurRad="38100" dist="38100" dir="2700000" algn="tl">
                    <a:srgbClr val="C0C0C0"/>
                  </a:outerShdw>
                </a:effectLst>
                <a:cs typeface="ＭＳ Ｐゴシック"/>
              </a:rPr>
              <a:t>’</a:t>
            </a:r>
            <a:r>
              <a:rPr lang="it-IT" altLang="ja-JP" sz="2400">
                <a:effectLst>
                  <a:outerShdw blurRad="38100" dist="38100" dir="2700000" algn="tl">
                    <a:srgbClr val="C0C0C0"/>
                  </a:outerShdw>
                </a:effectLst>
                <a:cs typeface="ＭＳ Ｐゴシック"/>
              </a:rPr>
              <a:t>è uguaglianza di opportunità se le differenze non sono riconosciute e valorizzate.</a:t>
            </a:r>
            <a:endParaRPr lang="it-IT" sz="2400">
              <a:effectLst>
                <a:outerShdw blurRad="38100" dist="38100" dir="2700000" algn="tl">
                  <a:srgbClr val="C0C0C0"/>
                </a:outerShdw>
              </a:effectLst>
              <a:ea typeface="ＭＳ Ｐゴシック"/>
              <a:cs typeface="ＭＳ Ｐゴシック"/>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27A03F16-6F4E-4533-83C2-5139299F8902}" type="slidenum">
              <a:rPr lang="de-DE" sz="1400">
                <a:solidFill>
                  <a:srgbClr val="339966"/>
                </a:solidFill>
                <a:ea typeface="MS PGothic" charset="-128"/>
              </a:rPr>
              <a:pPr algn="r" eaLnBrk="0" hangingPunct="0"/>
              <a:t>12</a:t>
            </a:fld>
            <a:endParaRPr lang="de-DE" sz="1400">
              <a:solidFill>
                <a:srgbClr val="339966"/>
              </a:solidFill>
              <a:ea typeface="MS PGothic" charset="-128"/>
            </a:endParaRPr>
          </a:p>
        </p:txBody>
      </p:sp>
      <p:sp>
        <p:nvSpPr>
          <p:cNvPr id="29699"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77615DF2-1496-42EC-A14D-5A4C2D6F0AC3}" type="slidenum">
              <a:rPr lang="de-DE" sz="1400">
                <a:solidFill>
                  <a:srgbClr val="339966"/>
                </a:solidFill>
                <a:ea typeface="MS PGothic" charset="-128"/>
              </a:rPr>
              <a:pPr algn="r" eaLnBrk="0" hangingPunct="0"/>
              <a:t>12</a:t>
            </a:fld>
            <a:endParaRPr lang="de-DE" sz="1400">
              <a:solidFill>
                <a:srgbClr val="339966"/>
              </a:solidFill>
              <a:ea typeface="MS PGothic" charset="-128"/>
            </a:endParaRPr>
          </a:p>
        </p:txBody>
      </p:sp>
      <p:sp>
        <p:nvSpPr>
          <p:cNvPr id="29700"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46CD0082-37C1-4B79-B634-E9F831743B5B}" type="slidenum">
              <a:rPr lang="de-DE" sz="1400">
                <a:solidFill>
                  <a:srgbClr val="339966"/>
                </a:solidFill>
                <a:ea typeface="MS PGothic" charset="-128"/>
              </a:rPr>
              <a:pPr algn="r" eaLnBrk="0" hangingPunct="0"/>
              <a:t>12</a:t>
            </a:fld>
            <a:endParaRPr lang="de-DE" sz="1400">
              <a:solidFill>
                <a:srgbClr val="339966"/>
              </a:solidFill>
              <a:ea typeface="MS PGothic" charset="-128"/>
            </a:endParaRPr>
          </a:p>
        </p:txBody>
      </p:sp>
      <p:sp>
        <p:nvSpPr>
          <p:cNvPr id="29701" name="Text Box 1"/>
          <p:cNvSpPr txBox="1">
            <a:spLocks noChangeArrowheads="1"/>
          </p:cNvSpPr>
          <p:nvPr/>
        </p:nvSpPr>
        <p:spPr bwMode="auto">
          <a:xfrm>
            <a:off x="11463338" y="6248400"/>
            <a:ext cx="508000" cy="393700"/>
          </a:xfrm>
          <a:prstGeom prst="rect">
            <a:avLst/>
          </a:prstGeom>
          <a:noFill/>
          <a:ln w="9525">
            <a:noFill/>
            <a:round/>
            <a:headEnd/>
            <a:tailEnd/>
          </a:ln>
        </p:spPr>
        <p:txBody>
          <a:bodyPr lIns="90000" tIns="46800" rIns="90000" bIns="46800"/>
          <a:lstStyle/>
          <a:p>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fld id="{885C7214-247D-41DD-BEC9-44341D9F6AAF}" type="slidenum">
              <a:rPr lang="it-IT" sz="1400">
                <a:solidFill>
                  <a:srgbClr val="339966"/>
                </a:solidFill>
                <a:ea typeface="MS PGothic" charset="-128"/>
              </a:rPr>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it-IT" sz="1400">
              <a:solidFill>
                <a:srgbClr val="339966"/>
              </a:solidFill>
              <a:ea typeface="MS PGothic" charset="-128"/>
            </a:endParaRPr>
          </a:p>
        </p:txBody>
      </p:sp>
      <p:sp>
        <p:nvSpPr>
          <p:cNvPr id="57350" name="Rectangle 2"/>
          <p:cNvSpPr>
            <a:spLocks noChangeArrowheads="1"/>
          </p:cNvSpPr>
          <p:nvPr/>
        </p:nvSpPr>
        <p:spPr bwMode="auto">
          <a:xfrm>
            <a:off x="912813" y="1304925"/>
            <a:ext cx="10847387" cy="755650"/>
          </a:xfrm>
          <a:prstGeom prst="rect">
            <a:avLst/>
          </a:prstGeom>
          <a:noFill/>
          <a:ln w="9525">
            <a:noFill/>
            <a:round/>
            <a:headEnd/>
            <a:tailEnd/>
          </a:ln>
        </p:spPr>
        <p:txBody>
          <a:bodyPr lIns="90000" tIns="46800" rIns="90000" bIns="46800"/>
          <a:lstStyle/>
          <a:p>
            <a:pP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a:solidFill>
                  <a:srgbClr val="000066"/>
                </a:solidFill>
                <a:ea typeface="MS PGothic" charset="-128"/>
              </a:rPr>
              <a:t>Il ruolo dei servizi sanitari e sociosanitari</a:t>
            </a:r>
            <a:endParaRPr lang="it-IT" sz="2400" i="1">
              <a:solidFill>
                <a:srgbClr val="000066"/>
              </a:solidFill>
              <a:ea typeface="MS PGothic" charset="-128"/>
            </a:endParaRPr>
          </a:p>
        </p:txBody>
      </p:sp>
      <p:sp>
        <p:nvSpPr>
          <p:cNvPr id="3" name="Segnaposto contenuto 2"/>
          <p:cNvSpPr>
            <a:spLocks/>
          </p:cNvSpPr>
          <p:nvPr/>
        </p:nvSpPr>
        <p:spPr bwMode="auto">
          <a:xfrm>
            <a:off x="719138" y="2349500"/>
            <a:ext cx="11022012" cy="4254500"/>
          </a:xfrm>
          <a:prstGeom prst="rect">
            <a:avLst/>
          </a:prstGeom>
          <a:noFill/>
          <a:ln>
            <a:noFill/>
          </a:ln>
          <a:extLst/>
        </p:spPr>
        <p:txBody>
          <a:bodyPr/>
          <a:lstStyle/>
          <a:p>
            <a:pPr marL="342900" indent="-342900" eaLnBrk="0" hangingPunct="0">
              <a:spcBef>
                <a:spcPct val="20000"/>
              </a:spcBef>
              <a:buFontTx/>
              <a:buChar char="•"/>
              <a:defRPr/>
            </a:pPr>
            <a:r>
              <a:rPr lang="it-IT" sz="3200">
                <a:effectLst>
                  <a:outerShdw blurRad="38100" dist="38100" dir="2700000" algn="tl">
                    <a:srgbClr val="C0C0C0"/>
                  </a:outerShdw>
                </a:effectLst>
                <a:ea typeface="ＭＳ Ｐゴシック"/>
                <a:cs typeface="ＭＳ Ｐゴシック"/>
              </a:rPr>
              <a:t>Promotori di equità</a:t>
            </a:r>
          </a:p>
          <a:p>
            <a:pPr marL="742950" lvl="1" indent="-285750" eaLnBrk="0" hangingPunct="0">
              <a:spcBef>
                <a:spcPct val="20000"/>
              </a:spcBef>
              <a:buFontTx/>
              <a:buChar char="•"/>
              <a:defRPr/>
            </a:pPr>
            <a:r>
              <a:rPr lang="it-IT" sz="2800">
                <a:effectLst>
                  <a:outerShdw blurRad="38100" dist="38100" dir="2700000" algn="tl">
                    <a:srgbClr val="C0C0C0"/>
                  </a:outerShdw>
                </a:effectLst>
                <a:ea typeface="ＭＳ Ｐゴシック"/>
                <a:cs typeface="ＭＳ Ｐゴシック"/>
              </a:rPr>
              <a:t>Contribuire a ridurre le disuguaglianze in salute nella popolazione.</a:t>
            </a:r>
          </a:p>
          <a:p>
            <a:pPr marL="342900" indent="-342900" eaLnBrk="0" hangingPunct="0">
              <a:spcBef>
                <a:spcPct val="20000"/>
              </a:spcBef>
              <a:buFontTx/>
              <a:buChar char="•"/>
              <a:defRPr/>
            </a:pPr>
            <a:endParaRPr lang="it-IT" sz="3200">
              <a:effectLst>
                <a:outerShdw blurRad="38100" dist="38100" dir="2700000" algn="tl">
                  <a:srgbClr val="C0C0C0"/>
                </a:outerShdw>
              </a:effectLst>
              <a:ea typeface="ＭＳ Ｐゴシック"/>
              <a:cs typeface="ＭＳ Ｐゴシック"/>
            </a:endParaRPr>
          </a:p>
          <a:p>
            <a:pPr marL="342900" indent="-342900" eaLnBrk="0" hangingPunct="0">
              <a:spcBef>
                <a:spcPct val="20000"/>
              </a:spcBef>
              <a:buFontTx/>
              <a:buChar char="•"/>
              <a:defRPr/>
            </a:pPr>
            <a:r>
              <a:rPr lang="it-IT" sz="3200">
                <a:effectLst>
                  <a:outerShdw blurRad="38100" dist="38100" dir="2700000" algn="tl">
                    <a:srgbClr val="C0C0C0"/>
                  </a:outerShdw>
                </a:effectLst>
                <a:ea typeface="ＭＳ Ｐゴシック"/>
                <a:cs typeface="ＭＳ Ｐゴシック"/>
              </a:rPr>
              <a:t>Riproduttori di iniquità</a:t>
            </a:r>
          </a:p>
          <a:p>
            <a:pPr marL="742950" lvl="1" indent="-285750" eaLnBrk="0" hangingPunct="0">
              <a:spcBef>
                <a:spcPct val="20000"/>
              </a:spcBef>
              <a:buFontTx/>
              <a:buChar char="•"/>
              <a:defRPr/>
            </a:pPr>
            <a:r>
              <a:rPr lang="it-IT" sz="2800">
                <a:effectLst>
                  <a:outerShdw blurRad="38100" dist="38100" dir="2700000" algn="tl">
                    <a:srgbClr val="C0C0C0"/>
                  </a:outerShdw>
                </a:effectLst>
                <a:ea typeface="ＭＳ Ｐゴシック"/>
                <a:cs typeface="ＭＳ Ｐゴシック"/>
              </a:rPr>
              <a:t>Se sottovalutano le differenti condizioni e caratteristiche nell</a:t>
            </a:r>
            <a:r>
              <a:rPr lang="it-IT" altLang="it-IT" sz="2800">
                <a:effectLst>
                  <a:outerShdw blurRad="38100" dist="38100" dir="2700000" algn="tl">
                    <a:srgbClr val="C0C0C0"/>
                  </a:outerShdw>
                </a:effectLst>
                <a:ea typeface="ＭＳ Ｐゴシック"/>
                <a:cs typeface="ＭＳ Ｐゴシック"/>
              </a:rPr>
              <a:t>’</a:t>
            </a:r>
            <a:r>
              <a:rPr lang="it-IT" sz="2800" u="sng">
                <a:effectLst>
                  <a:outerShdw blurRad="38100" dist="38100" dir="2700000" algn="tl">
                    <a:srgbClr val="C0C0C0"/>
                  </a:outerShdw>
                </a:effectLst>
                <a:ea typeface="ＭＳ Ｐゴシック"/>
                <a:cs typeface="ＭＳ Ｐゴシック"/>
              </a:rPr>
              <a:t>accesso</a:t>
            </a:r>
            <a:r>
              <a:rPr lang="it-IT" sz="2800">
                <a:effectLst>
                  <a:outerShdw blurRad="38100" dist="38100" dir="2700000" algn="tl">
                    <a:srgbClr val="C0C0C0"/>
                  </a:outerShdw>
                </a:effectLst>
                <a:ea typeface="ＭＳ Ｐゴシック"/>
                <a:cs typeface="ＭＳ Ｐゴシック"/>
              </a:rPr>
              <a:t> ai servizi e nella </a:t>
            </a:r>
            <a:r>
              <a:rPr lang="it-IT" sz="2800" u="sng">
                <a:effectLst>
                  <a:outerShdw blurRad="38100" dist="38100" dir="2700000" algn="tl">
                    <a:srgbClr val="C0C0C0"/>
                  </a:outerShdw>
                </a:effectLst>
                <a:ea typeface="ＭＳ Ｐゴシック"/>
                <a:cs typeface="ＭＳ Ｐゴシック"/>
              </a:rPr>
              <a:t>qualità</a:t>
            </a:r>
            <a:r>
              <a:rPr lang="it-IT" sz="2800">
                <a:effectLst>
                  <a:outerShdw blurRad="38100" dist="38100" dir="2700000" algn="tl">
                    <a:srgbClr val="C0C0C0"/>
                  </a:outerShdw>
                </a:effectLst>
                <a:ea typeface="ＭＳ Ｐゴシック"/>
                <a:cs typeface="ＭＳ Ｐゴシック"/>
              </a:rPr>
              <a:t> dell</a:t>
            </a:r>
            <a:r>
              <a:rPr lang="it-IT" altLang="it-IT" sz="2800">
                <a:effectLst>
                  <a:outerShdw blurRad="38100" dist="38100" dir="2700000" algn="tl">
                    <a:srgbClr val="C0C0C0"/>
                  </a:outerShdw>
                </a:effectLst>
                <a:ea typeface="ＭＳ Ｐゴシック"/>
                <a:cs typeface="ＭＳ Ｐゴシック"/>
              </a:rPr>
              <a:t>’</a:t>
            </a:r>
            <a:r>
              <a:rPr lang="it-IT" sz="2800">
                <a:effectLst>
                  <a:outerShdw blurRad="38100" dist="38100" dir="2700000" algn="tl">
                    <a:srgbClr val="C0C0C0"/>
                  </a:outerShdw>
                </a:effectLst>
                <a:ea typeface="ＭＳ Ｐゴシック"/>
                <a:cs typeface="ＭＳ Ｐゴシック"/>
              </a:rPr>
              <a:t>assistenza.</a:t>
            </a:r>
            <a:endParaRPr lang="it-IT" sz="1400">
              <a:effectLst>
                <a:outerShdw blurRad="38100" dist="38100" dir="2700000" algn="tl">
                  <a:srgbClr val="C0C0C0"/>
                </a:outerShdw>
              </a:effectLst>
              <a:ea typeface="ＭＳ Ｐゴシック"/>
              <a:cs typeface="ＭＳ Ｐゴシック"/>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fade">
                                      <p:cBhvr>
                                        <p:cTn id="7" dur="1000"/>
                                        <p:tgtEl>
                                          <p:spTgt spid="5735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p:cNvPicPr>
            <a:picLocks noChangeAspect="1" noChangeArrowheads="1"/>
          </p:cNvPicPr>
          <p:nvPr/>
        </p:nvPicPr>
        <p:blipFill>
          <a:blip r:embed="rId3"/>
          <a:srcRect/>
          <a:stretch>
            <a:fillRect/>
          </a:stretch>
        </p:blipFill>
        <p:spPr bwMode="auto">
          <a:xfrm>
            <a:off x="6697663" y="2573338"/>
            <a:ext cx="5273675" cy="3303587"/>
          </a:xfrm>
          <a:prstGeom prst="rect">
            <a:avLst/>
          </a:prstGeom>
          <a:noFill/>
          <a:ln w="9525">
            <a:solidFill>
              <a:srgbClr val="000000"/>
            </a:solidFill>
            <a:miter lim="800000"/>
            <a:headEnd/>
            <a:tailEnd/>
          </a:ln>
        </p:spPr>
      </p:pic>
      <p:sp>
        <p:nvSpPr>
          <p:cNvPr id="31747" name="Rectangle 2"/>
          <p:cNvSpPr>
            <a:spLocks noChangeArrowheads="1"/>
          </p:cNvSpPr>
          <p:nvPr/>
        </p:nvSpPr>
        <p:spPr bwMode="auto">
          <a:xfrm>
            <a:off x="1157288" y="1125538"/>
            <a:ext cx="9644062" cy="1143000"/>
          </a:xfrm>
          <a:prstGeom prst="rect">
            <a:avLst/>
          </a:prstGeom>
          <a:noFill/>
          <a:ln w="9525">
            <a:noFill/>
            <a:round/>
            <a:headEnd/>
            <a:tailEnd/>
          </a:ln>
        </p:spPr>
        <p:txBody>
          <a:bodyPr lIns="90000" tIns="46800" rIns="90000" bIns="46800"/>
          <a:lstStyle/>
          <a:p>
            <a:pPr algn="ct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a:solidFill>
                  <a:srgbClr val="000066"/>
                </a:solidFill>
                <a:ea typeface="MS PGothic" charset="-128"/>
              </a:rPr>
              <a:t>Modelli e strumenti per affrontare </a:t>
            </a:r>
            <a:br>
              <a:rPr lang="it-IT" sz="2800">
                <a:solidFill>
                  <a:srgbClr val="000066"/>
                </a:solidFill>
                <a:ea typeface="MS PGothic" charset="-128"/>
              </a:rPr>
            </a:br>
            <a:r>
              <a:rPr lang="it-IT" sz="2800">
                <a:solidFill>
                  <a:srgbClr val="000066"/>
                </a:solidFill>
                <a:ea typeface="MS PGothic" charset="-128"/>
              </a:rPr>
              <a:t>l</a:t>
            </a:r>
            <a:r>
              <a:rPr lang="it-IT" altLang="it-IT" sz="2800">
                <a:solidFill>
                  <a:srgbClr val="000066"/>
                </a:solidFill>
                <a:ea typeface="MS PGothic" charset="-128"/>
              </a:rPr>
              <a:t>’</a:t>
            </a:r>
            <a:r>
              <a:rPr lang="it-IT" sz="2800">
                <a:solidFill>
                  <a:srgbClr val="000066"/>
                </a:solidFill>
                <a:ea typeface="MS PGothic" charset="-128"/>
              </a:rPr>
              <a:t>equità nell</a:t>
            </a:r>
            <a:r>
              <a:rPr lang="it-IT" altLang="it-IT" sz="2800">
                <a:solidFill>
                  <a:srgbClr val="000066"/>
                </a:solidFill>
                <a:ea typeface="MS PGothic" charset="-128"/>
              </a:rPr>
              <a:t>’</a:t>
            </a:r>
            <a:r>
              <a:rPr lang="it-IT" sz="2800">
                <a:solidFill>
                  <a:srgbClr val="000066"/>
                </a:solidFill>
                <a:ea typeface="MS PGothic" charset="-128"/>
              </a:rPr>
              <a:t>assistenza sanitaria</a:t>
            </a:r>
            <a:endParaRPr lang="it-IT" sz="2000" i="1">
              <a:solidFill>
                <a:srgbClr val="000066"/>
              </a:solidFill>
              <a:ea typeface="MS PGothic" charset="-128"/>
            </a:endParaRPr>
          </a:p>
        </p:txBody>
      </p:sp>
      <p:sp>
        <p:nvSpPr>
          <p:cNvPr id="3" name="Segnaposto contenuto 2"/>
          <p:cNvSpPr>
            <a:spLocks/>
          </p:cNvSpPr>
          <p:nvPr/>
        </p:nvSpPr>
        <p:spPr bwMode="auto">
          <a:xfrm>
            <a:off x="527050" y="2133600"/>
            <a:ext cx="6529388" cy="4652963"/>
          </a:xfrm>
          <a:prstGeom prst="rect">
            <a:avLst/>
          </a:prstGeom>
          <a:noFill/>
          <a:ln>
            <a:noFill/>
          </a:ln>
          <a:extLst/>
        </p:spPr>
        <p:txBody>
          <a:bodyPr/>
          <a:lstStyle/>
          <a:p>
            <a:pPr marL="269875" indent="-269875" eaLnBrk="0" hangingPunct="0">
              <a:spcBef>
                <a:spcPct val="30000"/>
              </a:spcBef>
              <a:spcAft>
                <a:spcPct val="50000"/>
              </a:spcAft>
              <a:buFontTx/>
              <a:buAutoNum type="arabicPeriod"/>
              <a:defRPr/>
            </a:pPr>
            <a:r>
              <a:rPr lang="it-IT" b="1">
                <a:effectLst>
                  <a:outerShdw blurRad="38100" dist="38100" dir="2700000" algn="tl">
                    <a:srgbClr val="C0C0C0"/>
                  </a:outerShdw>
                </a:effectLst>
                <a:ea typeface="ＭＳ Ｐゴシック"/>
                <a:cs typeface="ＭＳ Ｐゴシック"/>
              </a:rPr>
              <a:t>Health Equity Audit</a:t>
            </a:r>
            <a:r>
              <a:rPr lang="it-IT">
                <a:effectLst>
                  <a:outerShdw blurRad="38100" dist="38100" dir="2700000" algn="tl">
                    <a:srgbClr val="C0C0C0"/>
                  </a:outerShdw>
                </a:effectLst>
                <a:ea typeface="ＭＳ Ｐゴシック"/>
                <a:cs typeface="ＭＳ Ｐゴシック"/>
              </a:rPr>
              <a:t> (London Health Observatory) Individuare e affrontare le disuguaglianze partendo dall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analisi dei fattori che determinano peggiore stato di salute </a:t>
            </a:r>
            <a:r>
              <a:rPr lang="it-IT" altLang="ja-JP">
                <a:effectLst>
                  <a:outerShdw blurRad="38100" dist="38100" dir="2700000" algn="tl">
                    <a:srgbClr val="C0C0C0"/>
                  </a:outerShdw>
                </a:effectLst>
                <a:cs typeface="ＭＳ Ｐゴシック"/>
              </a:rPr>
              <a:t>per una specifica popolazione.</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1183938" y="6237288"/>
            <a:ext cx="508000" cy="393700"/>
          </a:xfrm>
          <a:prstGeom prst="rect">
            <a:avLst/>
          </a:prstGeom>
          <a:noFill/>
          <a:ln w="9525">
            <a:noFill/>
            <a:round/>
            <a:headEnd/>
            <a:tailEnd/>
          </a:ln>
        </p:spPr>
        <p:txBody>
          <a:bodyPr lIns="90000" tIns="46800" rIns="90000" bIns="46800"/>
          <a:lstStyle/>
          <a:p>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fld id="{C5680433-BE16-48C7-87CF-745F892D99ED}" type="slidenum">
              <a:rPr lang="it-IT" sz="1400">
                <a:solidFill>
                  <a:srgbClr val="339966"/>
                </a:solidFill>
                <a:ea typeface="MS PGothic" charset="-128"/>
              </a:rPr>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it-IT" sz="1400">
              <a:solidFill>
                <a:srgbClr val="339966"/>
              </a:solidFill>
              <a:ea typeface="MS PGothic" charset="-128"/>
            </a:endParaRPr>
          </a:p>
        </p:txBody>
      </p:sp>
      <p:pic>
        <p:nvPicPr>
          <p:cNvPr id="33795" name="Picture 5"/>
          <p:cNvPicPr>
            <a:picLocks noChangeAspect="1" noChangeArrowheads="1"/>
          </p:cNvPicPr>
          <p:nvPr/>
        </p:nvPicPr>
        <p:blipFill>
          <a:blip r:embed="rId3">
            <a:lum bright="10000" contrast="10000"/>
          </a:blip>
          <a:srcRect/>
          <a:stretch>
            <a:fillRect/>
          </a:stretch>
        </p:blipFill>
        <p:spPr bwMode="auto">
          <a:xfrm>
            <a:off x="7569200" y="2590800"/>
            <a:ext cx="4095750" cy="3070225"/>
          </a:xfrm>
          <a:prstGeom prst="rect">
            <a:avLst/>
          </a:prstGeom>
          <a:noFill/>
          <a:ln w="9525">
            <a:noFill/>
            <a:miter lim="800000"/>
            <a:headEnd/>
            <a:tailEnd/>
          </a:ln>
        </p:spPr>
      </p:pic>
      <p:sp>
        <p:nvSpPr>
          <p:cNvPr id="33796" name="Rectangle 2"/>
          <p:cNvSpPr>
            <a:spLocks noChangeArrowheads="1"/>
          </p:cNvSpPr>
          <p:nvPr/>
        </p:nvSpPr>
        <p:spPr bwMode="auto">
          <a:xfrm>
            <a:off x="1157288" y="1125538"/>
            <a:ext cx="9644062" cy="1143000"/>
          </a:xfrm>
          <a:prstGeom prst="rect">
            <a:avLst/>
          </a:prstGeom>
          <a:noFill/>
          <a:ln w="9525">
            <a:noFill/>
            <a:round/>
            <a:headEnd/>
            <a:tailEnd/>
          </a:ln>
        </p:spPr>
        <p:txBody>
          <a:bodyPr lIns="90000" tIns="46800" rIns="90000" bIns="46800"/>
          <a:lstStyle/>
          <a:p>
            <a:pPr algn="ct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a:solidFill>
                  <a:srgbClr val="000066"/>
                </a:solidFill>
                <a:ea typeface="MS PGothic" charset="-128"/>
              </a:rPr>
              <a:t>Modelli e strumenti per affrontare </a:t>
            </a:r>
            <a:br>
              <a:rPr lang="it-IT" sz="2800">
                <a:solidFill>
                  <a:srgbClr val="000066"/>
                </a:solidFill>
                <a:ea typeface="MS PGothic" charset="-128"/>
              </a:rPr>
            </a:br>
            <a:r>
              <a:rPr lang="it-IT" sz="2800">
                <a:solidFill>
                  <a:srgbClr val="000066"/>
                </a:solidFill>
                <a:ea typeface="MS PGothic" charset="-128"/>
              </a:rPr>
              <a:t>l</a:t>
            </a:r>
            <a:r>
              <a:rPr lang="it-IT" altLang="it-IT" sz="2800">
                <a:solidFill>
                  <a:srgbClr val="000066"/>
                </a:solidFill>
                <a:ea typeface="MS PGothic" charset="-128"/>
              </a:rPr>
              <a:t>’</a:t>
            </a:r>
            <a:r>
              <a:rPr lang="it-IT" sz="2800">
                <a:solidFill>
                  <a:srgbClr val="000066"/>
                </a:solidFill>
                <a:ea typeface="MS PGothic" charset="-128"/>
              </a:rPr>
              <a:t>equità nell</a:t>
            </a:r>
            <a:r>
              <a:rPr lang="it-IT" altLang="it-IT" sz="2800">
                <a:solidFill>
                  <a:srgbClr val="000066"/>
                </a:solidFill>
                <a:ea typeface="MS PGothic" charset="-128"/>
              </a:rPr>
              <a:t>’</a:t>
            </a:r>
            <a:r>
              <a:rPr lang="it-IT" sz="2800">
                <a:solidFill>
                  <a:srgbClr val="000066"/>
                </a:solidFill>
                <a:ea typeface="MS PGothic" charset="-128"/>
              </a:rPr>
              <a:t>assistenza sanitaria</a:t>
            </a:r>
            <a:endParaRPr lang="it-IT" sz="2000" i="1">
              <a:solidFill>
                <a:srgbClr val="000066"/>
              </a:solidFill>
              <a:ea typeface="MS PGothic" charset="-128"/>
            </a:endParaRPr>
          </a:p>
        </p:txBody>
      </p:sp>
      <p:sp>
        <p:nvSpPr>
          <p:cNvPr id="3" name="Segnaposto contenuto 2"/>
          <p:cNvSpPr>
            <a:spLocks/>
          </p:cNvSpPr>
          <p:nvPr/>
        </p:nvSpPr>
        <p:spPr bwMode="auto">
          <a:xfrm>
            <a:off x="527050" y="2133600"/>
            <a:ext cx="6529388" cy="4652963"/>
          </a:xfrm>
          <a:prstGeom prst="rect">
            <a:avLst/>
          </a:prstGeom>
          <a:noFill/>
          <a:ln>
            <a:noFill/>
          </a:ln>
          <a:extLst/>
        </p:spPr>
        <p:txBody>
          <a:bodyPr/>
          <a:lstStyle/>
          <a:p>
            <a:pPr marL="269875" indent="-269875" eaLnBrk="0" hangingPunct="0">
              <a:spcBef>
                <a:spcPct val="30000"/>
              </a:spcBef>
              <a:spcAft>
                <a:spcPct val="50000"/>
              </a:spcAft>
              <a:buFontTx/>
              <a:buAutoNum type="arabicPeriod"/>
              <a:defRPr/>
            </a:pPr>
            <a:r>
              <a:rPr lang="it-IT" b="1">
                <a:effectLst>
                  <a:outerShdw blurRad="38100" dist="38100" dir="2700000" algn="tl">
                    <a:srgbClr val="C0C0C0"/>
                  </a:outerShdw>
                </a:effectLst>
                <a:ea typeface="ＭＳ Ｐゴシック"/>
                <a:cs typeface="ＭＳ Ｐゴシック"/>
              </a:rPr>
              <a:t>Health Equity Audit</a:t>
            </a:r>
            <a:r>
              <a:rPr lang="it-IT">
                <a:effectLst>
                  <a:outerShdw blurRad="38100" dist="38100" dir="2700000" algn="tl">
                    <a:srgbClr val="C0C0C0"/>
                  </a:outerShdw>
                </a:effectLst>
                <a:ea typeface="ＭＳ Ｐゴシック"/>
                <a:cs typeface="ＭＳ Ｐゴシック"/>
              </a:rPr>
              <a:t> (London Health Observatory) Individuare e affrontare le disuguaglianze partendo dall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analisi dei fattori che determinano peggiore stato di salute </a:t>
            </a:r>
            <a:r>
              <a:rPr lang="it-IT" altLang="ja-JP">
                <a:effectLst>
                  <a:outerShdw blurRad="38100" dist="38100" dir="2700000" algn="tl">
                    <a:srgbClr val="C0C0C0"/>
                  </a:outerShdw>
                </a:effectLst>
                <a:cs typeface="ＭＳ Ｐゴシック"/>
              </a:rPr>
              <a:t>per una specifica popolazione.</a:t>
            </a:r>
          </a:p>
          <a:p>
            <a:pPr marL="269875" indent="-269875" eaLnBrk="0" hangingPunct="0">
              <a:spcBef>
                <a:spcPct val="30000"/>
              </a:spcBef>
              <a:spcAft>
                <a:spcPct val="50000"/>
              </a:spcAft>
              <a:buFontTx/>
              <a:buAutoNum type="arabicPeriod"/>
              <a:defRPr/>
            </a:pPr>
            <a:r>
              <a:rPr lang="it-IT" b="1">
                <a:effectLst>
                  <a:outerShdw blurRad="38100" dist="38100" dir="2700000" algn="tl">
                    <a:srgbClr val="C0C0C0"/>
                  </a:outerShdw>
                </a:effectLst>
                <a:ea typeface="ＭＳ Ｐゴシック"/>
                <a:cs typeface="ＭＳ Ｐゴシック"/>
              </a:rPr>
              <a:t>Equity Impact Assessment</a:t>
            </a:r>
            <a:r>
              <a:rPr lang="it-IT">
                <a:effectLst>
                  <a:outerShdw blurRad="38100" dist="38100" dir="2700000" algn="tl">
                    <a:srgbClr val="C0C0C0"/>
                  </a:outerShdw>
                </a:effectLst>
                <a:ea typeface="ＭＳ Ｐゴシック"/>
                <a:cs typeface="ＭＳ Ｐゴシック"/>
              </a:rPr>
              <a:t> (NHS Scozzese) Migliorare 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equità di trattamento di specifici gruppi svantaggiati partendo dall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analisi dell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impatto sull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equità di procedure e percorsi clinico-assistenziali</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157288" y="1125538"/>
            <a:ext cx="9644062" cy="1143000"/>
          </a:xfrm>
          <a:prstGeom prst="rect">
            <a:avLst/>
          </a:prstGeom>
          <a:noFill/>
          <a:ln w="9525">
            <a:noFill/>
            <a:round/>
            <a:headEnd/>
            <a:tailEnd/>
          </a:ln>
        </p:spPr>
        <p:txBody>
          <a:bodyPr lIns="90000" tIns="46800" rIns="90000" bIns="46800"/>
          <a:lstStyle/>
          <a:p>
            <a:pPr algn="ct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a:solidFill>
                  <a:srgbClr val="000066"/>
                </a:solidFill>
                <a:ea typeface="MS PGothic" charset="-128"/>
              </a:rPr>
              <a:t>Modelli e strumenti per affrontare </a:t>
            </a:r>
            <a:br>
              <a:rPr lang="it-IT" sz="2800">
                <a:solidFill>
                  <a:srgbClr val="000066"/>
                </a:solidFill>
                <a:ea typeface="MS PGothic" charset="-128"/>
              </a:rPr>
            </a:br>
            <a:r>
              <a:rPr lang="it-IT" sz="2800">
                <a:solidFill>
                  <a:srgbClr val="000066"/>
                </a:solidFill>
                <a:ea typeface="MS PGothic" charset="-128"/>
              </a:rPr>
              <a:t>l</a:t>
            </a:r>
            <a:r>
              <a:rPr lang="it-IT" altLang="it-IT" sz="2800">
                <a:solidFill>
                  <a:srgbClr val="000066"/>
                </a:solidFill>
                <a:ea typeface="MS PGothic" charset="-128"/>
              </a:rPr>
              <a:t>’</a:t>
            </a:r>
            <a:r>
              <a:rPr lang="it-IT" sz="2800">
                <a:solidFill>
                  <a:srgbClr val="000066"/>
                </a:solidFill>
                <a:ea typeface="MS PGothic" charset="-128"/>
              </a:rPr>
              <a:t>equità nell</a:t>
            </a:r>
            <a:r>
              <a:rPr lang="it-IT" altLang="it-IT" sz="2800">
                <a:solidFill>
                  <a:srgbClr val="000066"/>
                </a:solidFill>
                <a:ea typeface="MS PGothic" charset="-128"/>
              </a:rPr>
              <a:t>’</a:t>
            </a:r>
            <a:r>
              <a:rPr lang="it-IT" sz="2800">
                <a:solidFill>
                  <a:srgbClr val="000066"/>
                </a:solidFill>
                <a:ea typeface="MS PGothic" charset="-128"/>
              </a:rPr>
              <a:t>assistenza sanitaria</a:t>
            </a:r>
            <a:endParaRPr lang="it-IT" sz="2000" i="1">
              <a:solidFill>
                <a:srgbClr val="000066"/>
              </a:solidFill>
              <a:ea typeface="MS PGothic" charset="-128"/>
            </a:endParaRPr>
          </a:p>
        </p:txBody>
      </p:sp>
      <p:sp>
        <p:nvSpPr>
          <p:cNvPr id="3" name="Segnaposto contenuto 2"/>
          <p:cNvSpPr>
            <a:spLocks/>
          </p:cNvSpPr>
          <p:nvPr/>
        </p:nvSpPr>
        <p:spPr bwMode="auto">
          <a:xfrm>
            <a:off x="527050" y="2133600"/>
            <a:ext cx="6529388" cy="4652963"/>
          </a:xfrm>
          <a:prstGeom prst="rect">
            <a:avLst/>
          </a:prstGeom>
          <a:noFill/>
          <a:ln>
            <a:noFill/>
          </a:ln>
          <a:extLst/>
        </p:spPr>
        <p:txBody>
          <a:bodyPr/>
          <a:lstStyle/>
          <a:p>
            <a:pPr marL="269875" indent="-269875" eaLnBrk="0" hangingPunct="0">
              <a:spcBef>
                <a:spcPct val="30000"/>
              </a:spcBef>
              <a:spcAft>
                <a:spcPct val="50000"/>
              </a:spcAft>
              <a:buFontTx/>
              <a:buAutoNum type="arabicPeriod"/>
              <a:defRPr/>
            </a:pPr>
            <a:r>
              <a:rPr lang="it-IT" b="1">
                <a:effectLst>
                  <a:outerShdw blurRad="38100" dist="38100" dir="2700000" algn="tl">
                    <a:srgbClr val="C0C0C0"/>
                  </a:outerShdw>
                </a:effectLst>
                <a:ea typeface="ＭＳ Ｐゴシック"/>
                <a:cs typeface="ＭＳ Ｐゴシック"/>
              </a:rPr>
              <a:t>Health Equity Audit</a:t>
            </a:r>
            <a:r>
              <a:rPr lang="it-IT">
                <a:effectLst>
                  <a:outerShdw blurRad="38100" dist="38100" dir="2700000" algn="tl">
                    <a:srgbClr val="C0C0C0"/>
                  </a:outerShdw>
                </a:effectLst>
                <a:ea typeface="ＭＳ Ｐゴシック"/>
                <a:cs typeface="ＭＳ Ｐゴシック"/>
              </a:rPr>
              <a:t> (London Health Observatory) Individuare e affrontare le disuguaglianze partendo dall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analisi dei fattori che determinano peggiore stato di salute </a:t>
            </a:r>
            <a:r>
              <a:rPr lang="it-IT" altLang="ja-JP">
                <a:effectLst>
                  <a:outerShdw blurRad="38100" dist="38100" dir="2700000" algn="tl">
                    <a:srgbClr val="C0C0C0"/>
                  </a:outerShdw>
                </a:effectLst>
                <a:cs typeface="ＭＳ Ｐゴシック"/>
              </a:rPr>
              <a:t>per una specifica popolazione.</a:t>
            </a:r>
          </a:p>
          <a:p>
            <a:pPr marL="269875" indent="-269875" eaLnBrk="0" hangingPunct="0">
              <a:spcBef>
                <a:spcPct val="30000"/>
              </a:spcBef>
              <a:spcAft>
                <a:spcPct val="50000"/>
              </a:spcAft>
              <a:buFontTx/>
              <a:buAutoNum type="arabicPeriod"/>
              <a:defRPr/>
            </a:pPr>
            <a:r>
              <a:rPr lang="it-IT" b="1">
                <a:effectLst>
                  <a:outerShdw blurRad="38100" dist="38100" dir="2700000" algn="tl">
                    <a:srgbClr val="C0C0C0"/>
                  </a:outerShdw>
                </a:effectLst>
                <a:ea typeface="ＭＳ Ｐゴシック"/>
                <a:cs typeface="ＭＳ Ｐゴシック"/>
              </a:rPr>
              <a:t>Equity Impact Assessment</a:t>
            </a:r>
            <a:r>
              <a:rPr lang="it-IT">
                <a:effectLst>
                  <a:outerShdw blurRad="38100" dist="38100" dir="2700000" algn="tl">
                    <a:srgbClr val="C0C0C0"/>
                  </a:outerShdw>
                </a:effectLst>
                <a:ea typeface="ＭＳ Ｐゴシック"/>
                <a:cs typeface="ＭＳ Ｐゴシック"/>
              </a:rPr>
              <a:t> (NHS Scozzese) Migliorare 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equità di trattamento di specifici gruppi svantaggiati partendo dall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analisi dell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impatto sull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equità di procedure e percorsi clinico-assistenziali</a:t>
            </a:r>
          </a:p>
          <a:p>
            <a:pPr marL="269875" indent="-269875" eaLnBrk="0" hangingPunct="0">
              <a:spcBef>
                <a:spcPct val="30000"/>
              </a:spcBef>
              <a:spcAft>
                <a:spcPct val="50000"/>
              </a:spcAft>
              <a:buFontTx/>
              <a:buAutoNum type="arabicPeriod"/>
              <a:defRPr/>
            </a:pPr>
            <a:r>
              <a:rPr lang="it-IT" b="1">
                <a:effectLst>
                  <a:outerShdw blurRad="38100" dist="38100" dir="2700000" algn="tl">
                    <a:srgbClr val="C0C0C0"/>
                  </a:outerShdw>
                </a:effectLst>
                <a:ea typeface="ＭＳ Ｐゴシック"/>
                <a:cs typeface="ＭＳ Ｐゴシック"/>
              </a:rPr>
              <a:t>Standards for Equity in Health Care </a:t>
            </a:r>
            <a:r>
              <a:rPr lang="it-IT">
                <a:effectLst>
                  <a:outerShdw blurRad="38100" dist="38100" dir="2700000" algn="tl">
                    <a:srgbClr val="C0C0C0"/>
                  </a:outerShdw>
                </a:effectLst>
                <a:ea typeface="ＭＳ Ｐゴシック"/>
                <a:cs typeface="ＭＳ Ｐゴシック"/>
              </a:rPr>
              <a:t> (rete internazionale HPH) Migliorare l</a:t>
            </a:r>
            <a:r>
              <a:rPr lang="it-IT" altLang="it-IT">
                <a:effectLst>
                  <a:outerShdw blurRad="38100" dist="38100" dir="2700000" algn="tl">
                    <a:srgbClr val="C0C0C0"/>
                  </a:outerShdw>
                </a:effectLst>
                <a:ea typeface="ＭＳ Ｐゴシック"/>
                <a:cs typeface="ＭＳ Ｐゴシック"/>
              </a:rPr>
              <a:t>’</a:t>
            </a:r>
            <a:r>
              <a:rPr lang="it-IT">
                <a:effectLst>
                  <a:outerShdw blurRad="38100" dist="38100" dir="2700000" algn="tl">
                    <a:srgbClr val="C0C0C0"/>
                  </a:outerShdw>
                </a:effectLst>
                <a:ea typeface="ＭＳ Ｐゴシック"/>
                <a:cs typeface="ＭＳ Ｐゴシック"/>
              </a:rPr>
              <a:t>accesso e la qualità delle cure mediante la valutazione dei servizi e dei processi rispetto a una serie di standard di equità.</a:t>
            </a:r>
          </a:p>
        </p:txBody>
      </p:sp>
      <p:pic>
        <p:nvPicPr>
          <p:cNvPr id="35844" name="Picture 8"/>
          <p:cNvPicPr>
            <a:picLocks noChangeAspect="1" noChangeArrowheads="1"/>
          </p:cNvPicPr>
          <p:nvPr/>
        </p:nvPicPr>
        <p:blipFill>
          <a:blip r:embed="rId3"/>
          <a:srcRect/>
          <a:stretch>
            <a:fillRect/>
          </a:stretch>
        </p:blipFill>
        <p:spPr bwMode="auto">
          <a:xfrm>
            <a:off x="7624763" y="2349500"/>
            <a:ext cx="4232275" cy="4032250"/>
          </a:xfrm>
          <a:prstGeom prst="rect">
            <a:avLst/>
          </a:prstGeom>
          <a:noFill/>
          <a:ln w="9525">
            <a:solidFill>
              <a:srgbClr val="508288"/>
            </a:solidFill>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623888" y="1385888"/>
            <a:ext cx="10934700" cy="366712"/>
          </a:xfrm>
          <a:prstGeom prst="rect">
            <a:avLst/>
          </a:prstGeom>
          <a:solidFill>
            <a:srgbClr val="FFFFFF"/>
          </a:solidFill>
          <a:ln w="9525">
            <a:noFill/>
            <a:miter lim="800000"/>
            <a:headEnd/>
            <a:tailEnd/>
          </a:ln>
        </p:spPr>
        <p:txBody>
          <a:bodyPr anchor="ctr">
            <a:spAutoFit/>
          </a:bodyPr>
          <a:lstStyle/>
          <a:p>
            <a:endParaRPr lang="en-US">
              <a:ea typeface="MS PGothic" charset="-128"/>
            </a:endParaRPr>
          </a:p>
        </p:txBody>
      </p:sp>
      <p:sp>
        <p:nvSpPr>
          <p:cNvPr id="37891" name="CuadroTexto 1"/>
          <p:cNvSpPr txBox="1">
            <a:spLocks noChangeArrowheads="1"/>
          </p:cNvSpPr>
          <p:nvPr/>
        </p:nvSpPr>
        <p:spPr bwMode="auto">
          <a:xfrm>
            <a:off x="814388" y="1196975"/>
            <a:ext cx="10464800" cy="946150"/>
          </a:xfrm>
          <a:prstGeom prst="rect">
            <a:avLst/>
          </a:prstGeom>
          <a:noFill/>
          <a:ln w="9525">
            <a:noFill/>
            <a:miter lim="800000"/>
            <a:headEnd/>
            <a:tailEnd/>
          </a:ln>
        </p:spPr>
        <p:txBody>
          <a:bodyPr>
            <a:spAutoFit/>
          </a:bodyPr>
          <a:lstStyle/>
          <a:p>
            <a:pPr algn="ctr"/>
            <a:r>
              <a:rPr lang="es-ES" sz="2000" b="1">
                <a:solidFill>
                  <a:srgbClr val="0D0E53"/>
                </a:solidFill>
                <a:ea typeface="MS PGothic" charset="-128"/>
              </a:rPr>
              <a:t>Qualità dell'assistenza sanitaria sensibile alle differenze:</a:t>
            </a:r>
          </a:p>
          <a:p>
            <a:pPr algn="ctr"/>
            <a:r>
              <a:rPr lang="es-ES" b="1">
                <a:solidFill>
                  <a:srgbClr val="0D0E53"/>
                </a:solidFill>
                <a:ea typeface="MS PGothic" charset="-128"/>
              </a:rPr>
              <a:t>standard di equità nell'assistenza sanitaria agli immigrati e ad altri gruppi vulnerabili</a:t>
            </a:r>
            <a:endParaRPr lang="it-IT" b="1">
              <a:solidFill>
                <a:srgbClr val="0D0E53"/>
              </a:solidFill>
              <a:ea typeface="MS PGothic" charset="-128"/>
            </a:endParaRPr>
          </a:p>
        </p:txBody>
      </p:sp>
      <p:sp>
        <p:nvSpPr>
          <p:cNvPr id="37892" name="CuadroTexto 75"/>
          <p:cNvSpPr txBox="1">
            <a:spLocks noChangeArrowheads="1"/>
          </p:cNvSpPr>
          <p:nvPr/>
        </p:nvSpPr>
        <p:spPr bwMode="auto">
          <a:xfrm>
            <a:off x="242888" y="6583363"/>
            <a:ext cx="11950700"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a:t>
            </a:r>
            <a:r>
              <a:rPr lang="it-IT" sz="2000">
                <a:ea typeface="MS PGothic" charset="-128"/>
              </a:rPr>
              <a:t> </a:t>
            </a:r>
          </a:p>
        </p:txBody>
      </p:sp>
      <p:sp>
        <p:nvSpPr>
          <p:cNvPr id="37893" name="CuadroTexto 5"/>
          <p:cNvSpPr txBox="1">
            <a:spLocks noChangeArrowheads="1"/>
          </p:cNvSpPr>
          <p:nvPr/>
        </p:nvSpPr>
        <p:spPr bwMode="auto">
          <a:xfrm>
            <a:off x="814388" y="6581775"/>
            <a:ext cx="11377612"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Chiarenza et al. 2014. </a:t>
            </a:r>
            <a:endParaRPr lang="it-IT" sz="1200" i="1">
              <a:solidFill>
                <a:srgbClr val="606060"/>
              </a:solidFill>
              <a:latin typeface="Arial Narrow" pitchFamily="34" charset="0"/>
              <a:ea typeface="MS PGothic" charset="-128"/>
            </a:endParaRPr>
          </a:p>
        </p:txBody>
      </p:sp>
      <p:sp>
        <p:nvSpPr>
          <p:cNvPr id="37894" name="Rectángulo 1"/>
          <p:cNvSpPr>
            <a:spLocks noChangeArrowheads="1"/>
          </p:cNvSpPr>
          <p:nvPr/>
        </p:nvSpPr>
        <p:spPr bwMode="auto">
          <a:xfrm>
            <a:off x="431800" y="2060575"/>
            <a:ext cx="10656888" cy="2149475"/>
          </a:xfrm>
          <a:prstGeom prst="rect">
            <a:avLst/>
          </a:prstGeom>
          <a:noFill/>
          <a:ln w="9525">
            <a:noFill/>
            <a:miter lim="800000"/>
            <a:headEnd/>
            <a:tailEnd/>
          </a:ln>
        </p:spPr>
        <p:txBody>
          <a:bodyPr>
            <a:spAutoFit/>
          </a:bodyPr>
          <a:lstStyle/>
          <a:p>
            <a:pPr marL="342900" indent="-342900" algn="just">
              <a:lnSpc>
                <a:spcPts val="2700"/>
              </a:lnSpc>
              <a:buClr>
                <a:srgbClr val="C57600"/>
              </a:buClr>
              <a:buSzPct val="120000"/>
              <a:buFont typeface="Arial" charset="0"/>
              <a:buChar char="•"/>
            </a:pPr>
            <a:r>
              <a:rPr lang="es-ES">
                <a:latin typeface="Arial Narrow" pitchFamily="34" charset="0"/>
                <a:ea typeface="MS PGothic" charset="-128"/>
              </a:rPr>
              <a:t>Gruppo di progetto sugli standard di equità nell'assistenza sanitaria agli immigrati e ad altri gruppi vulnerabili, HPH Task</a:t>
            </a:r>
            <a:r>
              <a:rPr lang="it-IT" sz="2000">
                <a:ea typeface="MS PGothic" charset="-128"/>
              </a:rPr>
              <a:t> </a:t>
            </a:r>
            <a:r>
              <a:rPr lang="es-ES">
                <a:latin typeface="Arial Narrow" pitchFamily="34" charset="0"/>
                <a:ea typeface="MS PGothic" charset="-128"/>
              </a:rPr>
              <a:t>Force</a:t>
            </a:r>
            <a:r>
              <a:rPr lang="it-IT" sz="2000">
                <a:ea typeface="MS PGothic" charset="-128"/>
              </a:rPr>
              <a:t> </a:t>
            </a:r>
            <a:r>
              <a:rPr lang="es-ES">
                <a:latin typeface="Arial Narrow" pitchFamily="34" charset="0"/>
                <a:ea typeface="MS PGothic" charset="-128"/>
              </a:rPr>
              <a:t>Migrant</a:t>
            </a:r>
            <a:r>
              <a:rPr lang="it-IT" sz="2000">
                <a:ea typeface="MS PGothic" charset="-128"/>
              </a:rPr>
              <a:t> </a:t>
            </a:r>
            <a:r>
              <a:rPr lang="es-ES">
                <a:latin typeface="Arial Narrow" pitchFamily="34" charset="0"/>
                <a:ea typeface="MS PGothic" charset="-128"/>
              </a:rPr>
              <a:t>Friendly</a:t>
            </a:r>
            <a:r>
              <a:rPr lang="it-IT" sz="2000">
                <a:ea typeface="MS PGothic" charset="-128"/>
              </a:rPr>
              <a:t> </a:t>
            </a:r>
            <a:r>
              <a:rPr lang="es-ES">
                <a:latin typeface="Arial Narrow" pitchFamily="34" charset="0"/>
                <a:ea typeface="MS PGothic" charset="-128"/>
              </a:rPr>
              <a:t>Hospitals and Health</a:t>
            </a:r>
            <a:r>
              <a:rPr lang="it-IT" sz="2000">
                <a:ea typeface="MS PGothic" charset="-128"/>
              </a:rPr>
              <a:t> </a:t>
            </a:r>
            <a:r>
              <a:rPr lang="es-ES">
                <a:latin typeface="Arial Narrow" pitchFamily="34" charset="0"/>
                <a:ea typeface="MS PGothic" charset="-128"/>
              </a:rPr>
              <a:t>Services (Unità operativa HPH per un'assistenza sanitaria e ospedaliera vicino agli immigrati).</a:t>
            </a:r>
          </a:p>
          <a:p>
            <a:pPr marL="342900" indent="-342900" algn="just">
              <a:lnSpc>
                <a:spcPts val="2700"/>
              </a:lnSpc>
              <a:buClr>
                <a:srgbClr val="C57600"/>
              </a:buClr>
              <a:buSzPct val="120000"/>
              <a:buFont typeface="Arial" charset="0"/>
              <a:buChar char="•"/>
            </a:pPr>
            <a:r>
              <a:rPr lang="es-ES">
                <a:latin typeface="Arial Narrow" pitchFamily="34" charset="0"/>
                <a:ea typeface="MS PGothic" charset="-128"/>
              </a:rPr>
              <a:t>Strumento di autovalutazione per attuazione di progetti pilota.</a:t>
            </a:r>
          </a:p>
          <a:p>
            <a:pPr marL="342900" indent="-342900" algn="just">
              <a:lnSpc>
                <a:spcPts val="2700"/>
              </a:lnSpc>
              <a:buClr>
                <a:srgbClr val="C57600"/>
              </a:buClr>
              <a:buSzPct val="120000"/>
              <a:buFont typeface="Arial" charset="0"/>
              <a:buChar char="•"/>
            </a:pPr>
            <a:r>
              <a:rPr lang="es-ES">
                <a:latin typeface="Arial Narrow" pitchFamily="34" charset="0"/>
                <a:ea typeface="MS PGothic" charset="-128"/>
              </a:rPr>
              <a:t>Pilotato in 50 organizzazioni sanitarie di 17 paesi.</a:t>
            </a:r>
          </a:p>
          <a:p>
            <a:pPr marL="342900" indent="-342900" algn="just">
              <a:lnSpc>
                <a:spcPts val="2700"/>
              </a:lnSpc>
              <a:buClr>
                <a:srgbClr val="C57600"/>
              </a:buClr>
              <a:buSzPct val="120000"/>
              <a:buFont typeface="Arial" charset="0"/>
              <a:buChar char="•"/>
            </a:pPr>
            <a:endParaRPr lang="it-IT">
              <a:latin typeface="Arial Narrow" pitchFamily="34" charset="0"/>
              <a:ea typeface="MS PGothic" charset="-128"/>
            </a:endParaRPr>
          </a:p>
        </p:txBody>
      </p:sp>
      <p:pic>
        <p:nvPicPr>
          <p:cNvPr id="37895" name="Imagen 9"/>
          <p:cNvPicPr>
            <a:picLocks noChangeAspect="1"/>
          </p:cNvPicPr>
          <p:nvPr/>
        </p:nvPicPr>
        <p:blipFill>
          <a:blip r:embed="rId2"/>
          <a:srcRect l="67220" t="18047" r="14882" b="14900"/>
          <a:stretch>
            <a:fillRect/>
          </a:stretch>
        </p:blipFill>
        <p:spPr bwMode="auto">
          <a:xfrm>
            <a:off x="9456738" y="3117850"/>
            <a:ext cx="2546350" cy="2543175"/>
          </a:xfrm>
          <a:prstGeom prst="rect">
            <a:avLst/>
          </a:prstGeom>
          <a:noFill/>
          <a:ln w="9525">
            <a:solidFill>
              <a:schemeClr val="bg2"/>
            </a:solidFill>
            <a:miter lim="800000"/>
            <a:headEnd/>
            <a:tailEnd/>
          </a:ln>
        </p:spPr>
      </p:pic>
      <p:sp>
        <p:nvSpPr>
          <p:cNvPr id="3" name="Rectángulo 2"/>
          <p:cNvSpPr/>
          <p:nvPr/>
        </p:nvSpPr>
        <p:spPr>
          <a:xfrm>
            <a:off x="527050" y="4076700"/>
            <a:ext cx="8616950" cy="2505075"/>
          </a:xfrm>
          <a:prstGeom prst="rect">
            <a:avLst/>
          </a:prstGeom>
          <a:ln>
            <a:solidFill>
              <a:srgbClr val="C57600"/>
            </a:solidFill>
          </a:ln>
        </p:spPr>
        <p:txBody>
          <a:bodyPr>
            <a:spAutoFit/>
          </a:bodyPr>
          <a:lstStyle/>
          <a:p>
            <a:pPr algn="just">
              <a:lnSpc>
                <a:spcPts val="2700"/>
              </a:lnSpc>
              <a:buClr>
                <a:srgbClr val="C57600"/>
              </a:buClr>
              <a:buSzPct val="120000"/>
              <a:defRPr/>
            </a:pPr>
            <a:r>
              <a:rPr lang="es-ES" b="1" dirty="0">
                <a:latin typeface="Arial Narrow" pitchFamily="34" charset="0"/>
                <a:ea typeface="ＭＳ Ｐゴシック"/>
                <a:cs typeface="ＭＳ Ｐゴシック"/>
              </a:rPr>
              <a:t>Obiettivi</a:t>
            </a:r>
            <a:endParaRPr lang="it-IT" b="1" dirty="0">
              <a:latin typeface="Arial Narrow" pitchFamily="34" charset="0"/>
              <a:ea typeface="ＭＳ Ｐゴシック"/>
              <a:cs typeface="ＭＳ Ｐゴシック"/>
            </a:endParaRPr>
          </a:p>
          <a:p>
            <a:pPr marL="342900" indent="-342900" algn="just">
              <a:lnSpc>
                <a:spcPts val="2700"/>
              </a:lnSpc>
              <a:buClr>
                <a:srgbClr val="C57600"/>
              </a:buClr>
              <a:buSzPct val="120000"/>
              <a:buFont typeface="Arial" charset="0"/>
              <a:buChar char="•"/>
              <a:defRPr/>
            </a:pPr>
            <a:r>
              <a:rPr lang="es-ES" sz="1600" dirty="0">
                <a:latin typeface="Arial Narrow" pitchFamily="34" charset="0"/>
                <a:ea typeface="ＭＳ Ｐゴシック"/>
                <a:cs typeface="ＭＳ Ｐゴシック"/>
              </a:rPr>
              <a:t>Migliorare il monitoraggio della salute degli immigrati e delle minoranze etniche.</a:t>
            </a:r>
          </a:p>
          <a:p>
            <a:pPr marL="342900" indent="-342900" algn="just">
              <a:lnSpc>
                <a:spcPts val="2700"/>
              </a:lnSpc>
              <a:buClr>
                <a:srgbClr val="C57600"/>
              </a:buClr>
              <a:buSzPct val="120000"/>
              <a:buFont typeface="Arial" charset="0"/>
              <a:buChar char="•"/>
              <a:defRPr/>
            </a:pPr>
            <a:r>
              <a:rPr lang="es-ES" sz="1600" dirty="0">
                <a:latin typeface="Arial Narrow" pitchFamily="34" charset="0"/>
                <a:ea typeface="ＭＳ Ｐゴシック"/>
                <a:cs typeface="ＭＳ Ｐゴシック"/>
              </a:rPr>
              <a:t>Migliorare i diritti all'assistenza sanitaria e l'accesso ai servizi.</a:t>
            </a:r>
          </a:p>
          <a:p>
            <a:pPr marL="342900" indent="-342900" algn="just">
              <a:lnSpc>
                <a:spcPts val="2700"/>
              </a:lnSpc>
              <a:buClr>
                <a:srgbClr val="C57600"/>
              </a:buClr>
              <a:buSzPct val="120000"/>
              <a:buFont typeface="Arial" charset="0"/>
              <a:buChar char="•"/>
              <a:defRPr/>
            </a:pPr>
            <a:r>
              <a:rPr lang="es-ES" sz="1600" dirty="0">
                <a:latin typeface="Arial Narrow" pitchFamily="34" charset="0"/>
                <a:ea typeface="ＭＳ Ｐゴシック"/>
                <a:cs typeface="ＭＳ Ｐゴシック"/>
              </a:rPr>
              <a:t>Sviluppare buone prassi per promuovere assistenza e interventi idonei.</a:t>
            </a:r>
          </a:p>
          <a:p>
            <a:pPr marL="342900" indent="-342900" algn="just">
              <a:lnSpc>
                <a:spcPts val="2700"/>
              </a:lnSpc>
              <a:buClr>
                <a:srgbClr val="C57600"/>
              </a:buClr>
              <a:buSzPct val="120000"/>
              <a:buFont typeface="Arial" charset="0"/>
              <a:buChar char="•"/>
              <a:defRPr/>
            </a:pPr>
            <a:r>
              <a:rPr lang="es-ES" sz="1600" dirty="0">
                <a:latin typeface="Arial Narrow" pitchFamily="34" charset="0"/>
                <a:ea typeface="ＭＳ Ｐゴシック"/>
                <a:cs typeface="ＭＳ Ｐゴシック"/>
              </a:rPr>
              <a:t>Aumentare la partecipazione degli immigrati e delle minoranze etniche nello sviluppo delle politiche e nei servizi sanitari. </a:t>
            </a:r>
            <a:endParaRPr lang="it-IT" dirty="0">
              <a:latin typeface="Arial Narrow" pitchFamily="34" charset="0"/>
              <a:ea typeface="ＭＳ Ｐゴシック"/>
              <a:cs typeface="ＭＳ Ｐゴシック"/>
            </a:endParaRPr>
          </a:p>
          <a:p>
            <a:pPr algn="just">
              <a:lnSpc>
                <a:spcPts val="2700"/>
              </a:lnSpc>
              <a:buClr>
                <a:srgbClr val="C57600"/>
              </a:buClr>
              <a:buSzPct val="120000"/>
              <a:defRPr/>
            </a:pPr>
            <a:r>
              <a:rPr sz="2000" dirty="0">
                <a:ea typeface="ＭＳ Ｐゴシック"/>
                <a:cs typeface="ＭＳ Ｐゴシック"/>
              </a:rPr>
              <a:t> </a:t>
            </a:r>
            <a:r>
              <a:rPr lang="es-ES" sz="1600" dirty="0">
                <a:latin typeface="Arial Narrow" pitchFamily="34" charset="0"/>
                <a:ea typeface="ＭＳ Ｐゴシック"/>
                <a:cs typeface="ＭＳ Ｐゴシック"/>
              </a:rPr>
              <a:t>(</a:t>
            </a:r>
            <a:r>
              <a:rPr lang="es-ES" sz="1400" dirty="0">
                <a:latin typeface="Arial Narrow" pitchFamily="34" charset="0"/>
                <a:ea typeface="ＭＳ Ｐゴシック"/>
                <a:cs typeface="ＭＳ Ｐゴシック"/>
              </a:rPr>
              <a:t>Chiarenza et al. 2014: 6)</a:t>
            </a:r>
            <a:endParaRPr lang="it-IT" sz="1400" dirty="0">
              <a:latin typeface="Arial Narrow"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ChangeArrowheads="1"/>
          </p:cNvSpPr>
          <p:nvPr/>
        </p:nvSpPr>
        <p:spPr bwMode="auto">
          <a:xfrm>
            <a:off x="623888" y="1385888"/>
            <a:ext cx="10934700" cy="366712"/>
          </a:xfrm>
          <a:prstGeom prst="rect">
            <a:avLst/>
          </a:prstGeom>
          <a:solidFill>
            <a:srgbClr val="FFFFFF"/>
          </a:solidFill>
          <a:ln w="9525">
            <a:noFill/>
            <a:miter lim="800000"/>
            <a:headEnd/>
            <a:tailEnd/>
          </a:ln>
        </p:spPr>
        <p:txBody>
          <a:bodyPr anchor="ctr">
            <a:spAutoFit/>
          </a:bodyPr>
          <a:lstStyle/>
          <a:p>
            <a:endParaRPr lang="en-US">
              <a:ea typeface="MS PGothic" charset="-128"/>
            </a:endParaRPr>
          </a:p>
        </p:txBody>
      </p:sp>
      <p:sp>
        <p:nvSpPr>
          <p:cNvPr id="38915" name="CuadroTexto 75"/>
          <p:cNvSpPr txBox="1">
            <a:spLocks noChangeArrowheads="1"/>
          </p:cNvSpPr>
          <p:nvPr/>
        </p:nvSpPr>
        <p:spPr bwMode="auto">
          <a:xfrm>
            <a:off x="242888" y="6583363"/>
            <a:ext cx="11950700"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a:t>
            </a:r>
            <a:r>
              <a:rPr lang="it-IT" sz="2000">
                <a:ea typeface="MS PGothic" charset="-128"/>
              </a:rPr>
              <a:t> </a:t>
            </a:r>
          </a:p>
        </p:txBody>
      </p:sp>
      <p:sp>
        <p:nvSpPr>
          <p:cNvPr id="38916" name="CuadroTexto 5"/>
          <p:cNvSpPr txBox="1">
            <a:spLocks noChangeArrowheads="1"/>
          </p:cNvSpPr>
          <p:nvPr/>
        </p:nvSpPr>
        <p:spPr bwMode="auto">
          <a:xfrm>
            <a:off x="814388" y="6581775"/>
            <a:ext cx="11377612"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Chiarenza et al. 2014. </a:t>
            </a:r>
            <a:endParaRPr lang="it-IT" sz="1200" i="1">
              <a:solidFill>
                <a:srgbClr val="606060"/>
              </a:solidFill>
              <a:latin typeface="Arial Narrow" pitchFamily="34" charset="0"/>
              <a:ea typeface="MS PGothic" charset="-128"/>
            </a:endParaRPr>
          </a:p>
        </p:txBody>
      </p:sp>
      <p:sp>
        <p:nvSpPr>
          <p:cNvPr id="38917" name="Rectángulo 1"/>
          <p:cNvSpPr>
            <a:spLocks noChangeArrowheads="1"/>
          </p:cNvSpPr>
          <p:nvPr/>
        </p:nvSpPr>
        <p:spPr bwMode="auto">
          <a:xfrm>
            <a:off x="814388" y="2781300"/>
            <a:ext cx="6481762" cy="2501900"/>
          </a:xfrm>
          <a:prstGeom prst="rect">
            <a:avLst/>
          </a:prstGeom>
          <a:noFill/>
          <a:ln w="9525">
            <a:solidFill>
              <a:srgbClr val="C57600"/>
            </a:solidFill>
            <a:miter lim="800000"/>
            <a:headEnd/>
            <a:tailEnd/>
          </a:ln>
        </p:spPr>
        <p:txBody>
          <a:bodyPr>
            <a:spAutoFit/>
          </a:bodyPr>
          <a:lstStyle/>
          <a:p>
            <a:pPr algn="just">
              <a:lnSpc>
                <a:spcPts val="2700"/>
              </a:lnSpc>
              <a:buClr>
                <a:srgbClr val="C57600"/>
              </a:buClr>
              <a:buSzPct val="120000"/>
            </a:pPr>
            <a:r>
              <a:rPr lang="es-ES" b="1">
                <a:ea typeface="MS PGothic" charset="-128"/>
              </a:rPr>
              <a:t>Standard </a:t>
            </a:r>
            <a:endParaRPr lang="it-IT" b="1">
              <a:ea typeface="MS PGothic" charset="-128"/>
            </a:endParaRPr>
          </a:p>
          <a:p>
            <a:pPr algn="just">
              <a:lnSpc>
                <a:spcPts val="2700"/>
              </a:lnSpc>
              <a:buClr>
                <a:srgbClr val="C57600"/>
              </a:buClr>
              <a:buSzPct val="120000"/>
              <a:buFont typeface="Arial" charset="0"/>
              <a:buChar char="•"/>
            </a:pPr>
            <a:r>
              <a:rPr lang="es-ES" sz="1600">
                <a:ea typeface="MS PGothic" charset="-128"/>
              </a:rPr>
              <a:t>Standard 1: Equità nelle politiche</a:t>
            </a:r>
            <a:endParaRPr lang="it-IT" sz="1600">
              <a:ea typeface="MS PGothic" charset="-128"/>
            </a:endParaRPr>
          </a:p>
          <a:p>
            <a:pPr algn="just">
              <a:lnSpc>
                <a:spcPts val="2700"/>
              </a:lnSpc>
              <a:buClr>
                <a:srgbClr val="C57600"/>
              </a:buClr>
              <a:buSzPct val="120000"/>
              <a:buFont typeface="Arial" charset="0"/>
              <a:buChar char="•"/>
            </a:pPr>
            <a:r>
              <a:rPr lang="es-ES" sz="1600">
                <a:ea typeface="MS PGothic" charset="-128"/>
              </a:rPr>
              <a:t>Standard 2: Equità di accesso e di utilizzo</a:t>
            </a:r>
            <a:endParaRPr lang="it-IT" sz="1600">
              <a:ea typeface="MS PGothic" charset="-128"/>
            </a:endParaRPr>
          </a:p>
          <a:p>
            <a:pPr algn="just">
              <a:lnSpc>
                <a:spcPts val="2700"/>
              </a:lnSpc>
              <a:buClr>
                <a:srgbClr val="C57600"/>
              </a:buClr>
              <a:buSzPct val="120000"/>
              <a:buFont typeface="Arial" charset="0"/>
              <a:buChar char="•"/>
            </a:pPr>
            <a:r>
              <a:rPr lang="es-ES" sz="1600">
                <a:ea typeface="MS PGothic" charset="-128"/>
              </a:rPr>
              <a:t>Standard 3: Equità nella qualità dei servizi sanitari</a:t>
            </a:r>
            <a:endParaRPr lang="it-IT" sz="1600">
              <a:ea typeface="MS PGothic" charset="-128"/>
            </a:endParaRPr>
          </a:p>
          <a:p>
            <a:pPr algn="just">
              <a:lnSpc>
                <a:spcPts val="2700"/>
              </a:lnSpc>
              <a:buClr>
                <a:srgbClr val="C57600"/>
              </a:buClr>
              <a:buSzPct val="120000"/>
              <a:buFont typeface="Arial" charset="0"/>
              <a:buChar char="•"/>
            </a:pPr>
            <a:r>
              <a:rPr lang="es-ES" sz="1600">
                <a:ea typeface="MS PGothic" charset="-128"/>
              </a:rPr>
              <a:t>Standard 4: Equità nella partecipazione</a:t>
            </a:r>
            <a:endParaRPr lang="it-IT" sz="1600">
              <a:ea typeface="MS PGothic" charset="-128"/>
            </a:endParaRPr>
          </a:p>
          <a:p>
            <a:pPr algn="just">
              <a:lnSpc>
                <a:spcPts val="2700"/>
              </a:lnSpc>
              <a:buClr>
                <a:srgbClr val="C57600"/>
              </a:buClr>
              <a:buSzPct val="120000"/>
              <a:buFont typeface="Arial" charset="0"/>
              <a:buChar char="•"/>
            </a:pPr>
            <a:r>
              <a:rPr lang="es-ES" sz="1600">
                <a:ea typeface="MS PGothic" charset="-128"/>
              </a:rPr>
              <a:t>Standard 5: Promuovere l'equità</a:t>
            </a:r>
            <a:endParaRPr lang="it-IT" sz="1600">
              <a:ea typeface="MS PGothic" charset="-128"/>
            </a:endParaRPr>
          </a:p>
          <a:p>
            <a:pPr algn="just">
              <a:lnSpc>
                <a:spcPts val="2700"/>
              </a:lnSpc>
              <a:buClr>
                <a:srgbClr val="C57600"/>
              </a:buClr>
              <a:buSzPct val="120000"/>
            </a:pPr>
            <a:r>
              <a:rPr lang="es-ES" sz="1400">
                <a:ea typeface="MS PGothic" charset="-128"/>
              </a:rPr>
              <a:t>(Chiarenza et al. 2014: 13)</a:t>
            </a:r>
            <a:endParaRPr lang="it-IT">
              <a:ea typeface="MS PGothic" charset="-128"/>
            </a:endParaRPr>
          </a:p>
        </p:txBody>
      </p:sp>
      <p:pic>
        <p:nvPicPr>
          <p:cNvPr id="38918" name="Imagen 2"/>
          <p:cNvPicPr>
            <a:picLocks noChangeAspect="1"/>
          </p:cNvPicPr>
          <p:nvPr/>
        </p:nvPicPr>
        <p:blipFill>
          <a:blip r:embed="rId2"/>
          <a:srcRect l="67220" t="18047" r="14882" b="14900"/>
          <a:stretch>
            <a:fillRect/>
          </a:stretch>
        </p:blipFill>
        <p:spPr bwMode="auto">
          <a:xfrm>
            <a:off x="8015288" y="2492375"/>
            <a:ext cx="3521075" cy="3513138"/>
          </a:xfrm>
          <a:prstGeom prst="rect">
            <a:avLst/>
          </a:prstGeom>
          <a:noFill/>
          <a:ln w="9525">
            <a:solidFill>
              <a:schemeClr val="bg2"/>
            </a:solidFill>
            <a:miter lim="800000"/>
            <a:headEnd/>
            <a:tailEnd/>
          </a:ln>
        </p:spPr>
      </p:pic>
      <p:sp>
        <p:nvSpPr>
          <p:cNvPr id="38919" name="CuadroTexto 1"/>
          <p:cNvSpPr txBox="1">
            <a:spLocks noChangeArrowheads="1"/>
          </p:cNvSpPr>
          <p:nvPr/>
        </p:nvSpPr>
        <p:spPr bwMode="auto">
          <a:xfrm>
            <a:off x="814388" y="1196975"/>
            <a:ext cx="10464800" cy="946150"/>
          </a:xfrm>
          <a:prstGeom prst="rect">
            <a:avLst/>
          </a:prstGeom>
          <a:noFill/>
          <a:ln w="9525">
            <a:noFill/>
            <a:miter lim="800000"/>
            <a:headEnd/>
            <a:tailEnd/>
          </a:ln>
        </p:spPr>
        <p:txBody>
          <a:bodyPr>
            <a:spAutoFit/>
          </a:bodyPr>
          <a:lstStyle/>
          <a:p>
            <a:pPr algn="ctr"/>
            <a:r>
              <a:rPr lang="es-ES" sz="2000" b="1">
                <a:solidFill>
                  <a:srgbClr val="0D0E53"/>
                </a:solidFill>
                <a:ea typeface="MS PGothic" charset="-128"/>
              </a:rPr>
              <a:t>Qualità dell'assistenza sanitaria sensibile alle differenze:</a:t>
            </a:r>
          </a:p>
          <a:p>
            <a:pPr algn="ctr"/>
            <a:r>
              <a:rPr lang="es-ES" b="1">
                <a:solidFill>
                  <a:srgbClr val="0D0E53"/>
                </a:solidFill>
                <a:ea typeface="MS PGothic" charset="-128"/>
              </a:rPr>
              <a:t>standard di equità nell'assistenza sanitaria agli immigrati e ad altri gruppi vulnerabili</a:t>
            </a:r>
            <a:endParaRPr lang="it-IT" b="1">
              <a:solidFill>
                <a:srgbClr val="0D0E53"/>
              </a:solidFill>
              <a:ea typeface="MS PGothic"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23888" y="1385888"/>
            <a:ext cx="10934700" cy="366712"/>
          </a:xfrm>
          <a:prstGeom prst="rect">
            <a:avLst/>
          </a:prstGeom>
          <a:solidFill>
            <a:srgbClr val="FFFFFF"/>
          </a:solidFill>
          <a:ln w="9525">
            <a:noFill/>
            <a:miter lim="800000"/>
            <a:headEnd/>
            <a:tailEnd/>
          </a:ln>
        </p:spPr>
        <p:txBody>
          <a:bodyPr anchor="ctr">
            <a:spAutoFit/>
          </a:bodyPr>
          <a:lstStyle/>
          <a:p>
            <a:endParaRPr lang="en-US">
              <a:ea typeface="MS PGothic" charset="-128"/>
            </a:endParaRPr>
          </a:p>
        </p:txBody>
      </p:sp>
      <p:sp>
        <p:nvSpPr>
          <p:cNvPr id="39939" name="CuadroTexto 75"/>
          <p:cNvSpPr txBox="1">
            <a:spLocks noChangeArrowheads="1"/>
          </p:cNvSpPr>
          <p:nvPr/>
        </p:nvSpPr>
        <p:spPr bwMode="auto">
          <a:xfrm>
            <a:off x="242888" y="6583363"/>
            <a:ext cx="11950700"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a:t>
            </a:r>
            <a:r>
              <a:rPr lang="it-IT" sz="2000">
                <a:ea typeface="MS PGothic" charset="-128"/>
              </a:rPr>
              <a:t> </a:t>
            </a:r>
          </a:p>
        </p:txBody>
      </p:sp>
      <p:sp>
        <p:nvSpPr>
          <p:cNvPr id="39940" name="CuadroTexto 5"/>
          <p:cNvSpPr txBox="1">
            <a:spLocks noChangeArrowheads="1"/>
          </p:cNvSpPr>
          <p:nvPr/>
        </p:nvSpPr>
        <p:spPr bwMode="auto">
          <a:xfrm>
            <a:off x="814388" y="6581775"/>
            <a:ext cx="11377612"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Chiarenza et al. 2014. </a:t>
            </a:r>
            <a:endParaRPr lang="it-IT" sz="1200" i="1">
              <a:solidFill>
                <a:srgbClr val="606060"/>
              </a:solidFill>
              <a:latin typeface="Arial Narrow" pitchFamily="34" charset="0"/>
              <a:ea typeface="MS PGothic" charset="-128"/>
            </a:endParaRPr>
          </a:p>
        </p:txBody>
      </p:sp>
      <p:pic>
        <p:nvPicPr>
          <p:cNvPr id="39941" name="Imagen 2"/>
          <p:cNvPicPr>
            <a:picLocks noChangeAspect="1"/>
          </p:cNvPicPr>
          <p:nvPr/>
        </p:nvPicPr>
        <p:blipFill>
          <a:blip r:embed="rId2"/>
          <a:srcRect l="67220" t="18047" r="14882" b="14900"/>
          <a:stretch>
            <a:fillRect/>
          </a:stretch>
        </p:blipFill>
        <p:spPr bwMode="auto">
          <a:xfrm>
            <a:off x="8015288" y="2492375"/>
            <a:ext cx="3521075" cy="3513138"/>
          </a:xfrm>
          <a:prstGeom prst="rect">
            <a:avLst/>
          </a:prstGeom>
          <a:noFill/>
          <a:ln w="9525">
            <a:solidFill>
              <a:schemeClr val="bg2"/>
            </a:solidFill>
            <a:miter lim="800000"/>
            <a:headEnd/>
            <a:tailEnd/>
          </a:ln>
        </p:spPr>
      </p:pic>
      <p:sp>
        <p:nvSpPr>
          <p:cNvPr id="39942" name="CuadroTexto 1"/>
          <p:cNvSpPr txBox="1">
            <a:spLocks noChangeArrowheads="1"/>
          </p:cNvSpPr>
          <p:nvPr/>
        </p:nvSpPr>
        <p:spPr bwMode="auto">
          <a:xfrm>
            <a:off x="814388" y="1196975"/>
            <a:ext cx="10464800" cy="946150"/>
          </a:xfrm>
          <a:prstGeom prst="rect">
            <a:avLst/>
          </a:prstGeom>
          <a:noFill/>
          <a:ln w="9525">
            <a:noFill/>
            <a:miter lim="800000"/>
            <a:headEnd/>
            <a:tailEnd/>
          </a:ln>
        </p:spPr>
        <p:txBody>
          <a:bodyPr>
            <a:spAutoFit/>
          </a:bodyPr>
          <a:lstStyle/>
          <a:p>
            <a:pPr algn="ctr"/>
            <a:r>
              <a:rPr lang="es-ES" sz="2000" b="1">
                <a:solidFill>
                  <a:srgbClr val="0D0E53"/>
                </a:solidFill>
                <a:ea typeface="MS PGothic" charset="-128"/>
              </a:rPr>
              <a:t>Valutazione della qualità dell'assistenza sanitaria:</a:t>
            </a:r>
          </a:p>
          <a:p>
            <a:pPr algn="ctr"/>
            <a:r>
              <a:rPr lang="es-ES" b="1">
                <a:solidFill>
                  <a:srgbClr val="0D0E53"/>
                </a:solidFill>
                <a:ea typeface="MS PGothic" charset="-128"/>
              </a:rPr>
              <a:t>standard di equità nell'assistenza sanitaria agli immigrati e ad altri gruppi vulnerabili</a:t>
            </a:r>
            <a:endParaRPr lang="it-IT" b="1">
              <a:solidFill>
                <a:srgbClr val="0D0E53"/>
              </a:solidFill>
              <a:ea typeface="MS PGothic" charset="-128"/>
            </a:endParaRPr>
          </a:p>
        </p:txBody>
      </p:sp>
      <p:sp>
        <p:nvSpPr>
          <p:cNvPr id="15363" name="Content Placeholder 2"/>
          <p:cNvSpPr>
            <a:spLocks/>
          </p:cNvSpPr>
          <p:nvPr/>
        </p:nvSpPr>
        <p:spPr bwMode="auto">
          <a:xfrm>
            <a:off x="1200150" y="2493963"/>
            <a:ext cx="6049963" cy="3743325"/>
          </a:xfrm>
          <a:prstGeom prst="rect">
            <a:avLst/>
          </a:prstGeom>
          <a:noFill/>
          <a:ln w="9525">
            <a:noFill/>
            <a:miter lim="800000"/>
            <a:headEnd/>
            <a:tailEnd/>
          </a:ln>
        </p:spPr>
        <p:txBody>
          <a:bodyPr anchor="ctr"/>
          <a:lstStyle/>
          <a:p>
            <a:pPr marL="182563" indent="-182563" eaLnBrk="0" hangingPunct="0">
              <a:lnSpc>
                <a:spcPct val="90000"/>
              </a:lnSpc>
              <a:spcAft>
                <a:spcPct val="50000"/>
              </a:spcAft>
            </a:pPr>
            <a:r>
              <a:rPr lang="it-IT" sz="1600" b="1">
                <a:ea typeface="MS PGothic" charset="-128"/>
              </a:rPr>
              <a:t>Obiettivi:</a:t>
            </a:r>
          </a:p>
          <a:p>
            <a:pPr marL="182563" indent="-182563" eaLnBrk="0" hangingPunct="0">
              <a:lnSpc>
                <a:spcPct val="90000"/>
              </a:lnSpc>
              <a:spcAft>
                <a:spcPct val="50000"/>
              </a:spcAft>
              <a:buFontTx/>
              <a:buChar char="•"/>
            </a:pPr>
            <a:r>
              <a:rPr lang="it-IT" sz="1600" b="1">
                <a:ea typeface="MS PGothic" charset="-128"/>
              </a:rPr>
              <a:t>Collegare la valutazione della performance sanitaria ai temi dell</a:t>
            </a:r>
            <a:r>
              <a:rPr lang="it-IT" altLang="it-IT" sz="1600" b="1">
                <a:ea typeface="MS PGothic" charset="-128"/>
              </a:rPr>
              <a:t>’</a:t>
            </a:r>
            <a:r>
              <a:rPr lang="it-IT" sz="1600" b="1">
                <a:ea typeface="MS PGothic" charset="-128"/>
              </a:rPr>
              <a:t>equità e del miglioramento della qualità.</a:t>
            </a:r>
          </a:p>
          <a:p>
            <a:pPr marL="182563" indent="-182563" eaLnBrk="0" hangingPunct="0">
              <a:lnSpc>
                <a:spcPct val="90000"/>
              </a:lnSpc>
              <a:spcAft>
                <a:spcPct val="50000"/>
              </a:spcAft>
              <a:buFontTx/>
              <a:buChar char="•"/>
            </a:pPr>
            <a:r>
              <a:rPr lang="it-IT" sz="1600" b="1">
                <a:ea typeface="MS PGothic" charset="-128"/>
              </a:rPr>
              <a:t>Individuare le iniquità nell</a:t>
            </a:r>
            <a:r>
              <a:rPr lang="it-IT" altLang="it-IT" sz="1600" b="1">
                <a:ea typeface="MS PGothic" charset="-128"/>
              </a:rPr>
              <a:t>’</a:t>
            </a:r>
            <a:r>
              <a:rPr lang="it-IT" sz="1600" b="1">
                <a:ea typeface="MS PGothic" charset="-128"/>
              </a:rPr>
              <a:t>accesso e nella qualità dell’assistenza.</a:t>
            </a:r>
          </a:p>
          <a:p>
            <a:pPr marL="182563" indent="-182563" eaLnBrk="0" hangingPunct="0">
              <a:lnSpc>
                <a:spcPct val="90000"/>
              </a:lnSpc>
              <a:spcAft>
                <a:spcPct val="50000"/>
              </a:spcAft>
              <a:buFontTx/>
              <a:buChar char="•"/>
            </a:pPr>
            <a:r>
              <a:rPr lang="it-IT" sz="1600" b="1">
                <a:ea typeface="MS PGothic" charset="-128"/>
              </a:rPr>
              <a:t>Definire le priorità e sviluppare azioni di miglioramento da includere nella programmazione aziendale; </a:t>
            </a:r>
          </a:p>
          <a:p>
            <a:pPr marL="182563" indent="-182563" eaLnBrk="0" hangingPunct="0">
              <a:lnSpc>
                <a:spcPct val="90000"/>
              </a:lnSpc>
              <a:spcAft>
                <a:spcPct val="50000"/>
              </a:spcAft>
              <a:buFontTx/>
              <a:buChar char="•"/>
            </a:pPr>
            <a:r>
              <a:rPr lang="it-IT" sz="1600" b="1">
                <a:ea typeface="MS PGothic" charset="-128"/>
              </a:rPr>
              <a:t>Sviluppare coinvolgimento degli operatori ed utenti; </a:t>
            </a:r>
          </a:p>
          <a:p>
            <a:pPr marL="182563" indent="-182563" eaLnBrk="0" hangingPunct="0">
              <a:lnSpc>
                <a:spcPct val="90000"/>
              </a:lnSpc>
              <a:spcAft>
                <a:spcPct val="50000"/>
              </a:spcAft>
              <a:buFontTx/>
              <a:buChar char="•"/>
            </a:pPr>
            <a:r>
              <a:rPr lang="it-IT" sz="1600" b="1">
                <a:ea typeface="MS PGothic" charset="-128"/>
              </a:rPr>
              <a:t>Aumentare la cooperazione fra i servizi e con gli altri soggetti del territorio;</a:t>
            </a:r>
          </a:p>
          <a:p>
            <a:pPr marL="182563" indent="-182563" eaLnBrk="0" hangingPunct="0">
              <a:lnSpc>
                <a:spcPct val="90000"/>
              </a:lnSpc>
              <a:spcAft>
                <a:spcPct val="50000"/>
              </a:spcAft>
              <a:buFontTx/>
              <a:buChar char="•"/>
            </a:pPr>
            <a:r>
              <a:rPr lang="it-IT" sz="1600" b="1">
                <a:ea typeface="MS PGothic" charset="-128"/>
              </a:rPr>
              <a:t>Favorire il benchmarking interno e con altre aziende.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363">
                                            <p:txEl>
                                              <p:pRg st="3" end="3"/>
                                            </p:txEl>
                                          </p:spTgt>
                                        </p:tgtEl>
                                        <p:attrNameLst>
                                          <p:attrName>style.visibility</p:attrName>
                                        </p:attrNameLst>
                                      </p:cBhvr>
                                      <p:to>
                                        <p:strVal val="visible"/>
                                      </p:to>
                                    </p:set>
                                    <p:animEffect transition="in" filter="dissolve">
                                      <p:cBhvr>
                                        <p:cTn id="10" dur="500"/>
                                        <p:tgtEl>
                                          <p:spTgt spid="1536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Effect transition="in" filter="dissolve">
                                      <p:cBhvr>
                                        <p:cTn id="13" dur="500"/>
                                        <p:tgtEl>
                                          <p:spTgt spid="15363">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5363">
                                            <p:txEl>
                                              <p:pRg st="4" end="4"/>
                                            </p:txEl>
                                          </p:spTgt>
                                        </p:tgtEl>
                                        <p:attrNameLst>
                                          <p:attrName>style.visibility</p:attrName>
                                        </p:attrNameLst>
                                      </p:cBhvr>
                                      <p:to>
                                        <p:strVal val="visible"/>
                                      </p:to>
                                    </p:set>
                                    <p:animEffect transition="in" filter="dissolve">
                                      <p:cBhvr>
                                        <p:cTn id="16" dur="500"/>
                                        <p:tgtEl>
                                          <p:spTgt spid="15363">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animEffect transition="in" filter="dissolve">
                                      <p:cBhvr>
                                        <p:cTn id="19" dur="500"/>
                                        <p:tgtEl>
                                          <p:spTgt spid="15363">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5363">
                                            <p:txEl>
                                              <p:pRg st="6" end="6"/>
                                            </p:txEl>
                                          </p:spTgt>
                                        </p:tgtEl>
                                        <p:attrNameLst>
                                          <p:attrName>style.visibility</p:attrName>
                                        </p:attrNameLst>
                                      </p:cBhvr>
                                      <p:to>
                                        <p:strVal val="visible"/>
                                      </p:to>
                                    </p:set>
                                    <p:animEffect transition="in" filter="dissolve">
                                      <p:cBhvr>
                                        <p:cTn id="22" dur="500"/>
                                        <p:tgtEl>
                                          <p:spTgt spid="15363">
                                            <p:txEl>
                                              <p:pRg st="6" end="6"/>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Effect transition="in" filter="dissolve">
                                      <p:cBhvr>
                                        <p:cTn id="25"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rcRect/>
          <a:stretch>
            <a:fillRect/>
          </a:stretch>
        </p:blipFill>
        <p:spPr bwMode="auto">
          <a:xfrm>
            <a:off x="2482850" y="688975"/>
            <a:ext cx="7856538" cy="6124575"/>
          </a:xfrm>
          <a:prstGeom prst="rect">
            <a:avLst/>
          </a:prstGeom>
          <a:noFill/>
          <a:ln w="9525">
            <a:noFill/>
            <a:miter lim="800000"/>
            <a:headEnd/>
            <a:tailEnd/>
          </a:ln>
        </p:spPr>
      </p:pic>
      <p:sp>
        <p:nvSpPr>
          <p:cNvPr id="123912" name="Rectangle 8"/>
          <p:cNvSpPr>
            <a:spLocks noChangeArrowheads="1"/>
          </p:cNvSpPr>
          <p:nvPr/>
        </p:nvSpPr>
        <p:spPr bwMode="auto">
          <a:xfrm>
            <a:off x="1300163" y="3062288"/>
            <a:ext cx="1679575" cy="541337"/>
          </a:xfrm>
          <a:prstGeom prst="rect">
            <a:avLst/>
          </a:prstGeom>
          <a:solidFill>
            <a:srgbClr val="508288"/>
          </a:solidFill>
          <a:ln w="9525">
            <a:solidFill>
              <a:srgbClr val="A60000"/>
            </a:solidFill>
            <a:miter lim="800000"/>
            <a:headEnd/>
            <a:tailEnd/>
          </a:ln>
        </p:spPr>
        <p:txBody>
          <a:bodyPr anchor="ctr"/>
          <a:lstStyle/>
          <a:p>
            <a:pPr algn="ctr"/>
            <a:r>
              <a:rPr lang="en-GB" sz="1200" b="1">
                <a:solidFill>
                  <a:schemeClr val="bg1"/>
                </a:solidFill>
                <a:ea typeface="MS PGothic" charset="-128"/>
              </a:rPr>
              <a:t>Standard</a:t>
            </a:r>
          </a:p>
        </p:txBody>
      </p:sp>
      <p:sp>
        <p:nvSpPr>
          <p:cNvPr id="123914" name="Rectangle 10"/>
          <p:cNvSpPr>
            <a:spLocks noChangeArrowheads="1"/>
          </p:cNvSpPr>
          <p:nvPr/>
        </p:nvSpPr>
        <p:spPr bwMode="auto">
          <a:xfrm>
            <a:off x="8231188" y="4321175"/>
            <a:ext cx="1681162" cy="541338"/>
          </a:xfrm>
          <a:prstGeom prst="rect">
            <a:avLst/>
          </a:prstGeom>
          <a:solidFill>
            <a:srgbClr val="508288"/>
          </a:solidFill>
          <a:ln w="9525">
            <a:solidFill>
              <a:srgbClr val="A60000"/>
            </a:solidFill>
            <a:miter lim="800000"/>
            <a:headEnd/>
            <a:tailEnd/>
          </a:ln>
        </p:spPr>
        <p:txBody>
          <a:bodyPr anchor="ctr"/>
          <a:lstStyle/>
          <a:p>
            <a:pPr algn="ctr"/>
            <a:r>
              <a:rPr lang="en-GB" sz="1200" b="1">
                <a:solidFill>
                  <a:schemeClr val="bg1"/>
                </a:solidFill>
                <a:ea typeface="MS PGothic" charset="-128"/>
              </a:rPr>
              <a:t>Elemento</a:t>
            </a:r>
            <a:br>
              <a:rPr lang="en-GB" sz="1200" b="1">
                <a:solidFill>
                  <a:schemeClr val="bg1"/>
                </a:solidFill>
                <a:ea typeface="MS PGothic" charset="-128"/>
              </a:rPr>
            </a:br>
            <a:r>
              <a:rPr lang="en-GB" sz="1200" b="1">
                <a:solidFill>
                  <a:schemeClr val="bg1"/>
                </a:solidFill>
                <a:ea typeface="MS PGothic" charset="-128"/>
              </a:rPr>
              <a:t>misurabile</a:t>
            </a:r>
          </a:p>
        </p:txBody>
      </p:sp>
      <p:sp>
        <p:nvSpPr>
          <p:cNvPr id="123915" name="Rectangle 11"/>
          <p:cNvSpPr>
            <a:spLocks noChangeArrowheads="1"/>
          </p:cNvSpPr>
          <p:nvPr/>
        </p:nvSpPr>
        <p:spPr bwMode="auto">
          <a:xfrm>
            <a:off x="7605713" y="5334000"/>
            <a:ext cx="1679575" cy="541338"/>
          </a:xfrm>
          <a:prstGeom prst="rect">
            <a:avLst/>
          </a:prstGeom>
          <a:solidFill>
            <a:srgbClr val="508288"/>
          </a:solidFill>
          <a:ln w="9525">
            <a:solidFill>
              <a:srgbClr val="A60000"/>
            </a:solidFill>
            <a:miter lim="800000"/>
            <a:headEnd/>
            <a:tailEnd/>
          </a:ln>
        </p:spPr>
        <p:txBody>
          <a:bodyPr anchor="ctr"/>
          <a:lstStyle/>
          <a:p>
            <a:pPr algn="ctr"/>
            <a:r>
              <a:rPr lang="en-GB" sz="1200" b="1">
                <a:solidFill>
                  <a:schemeClr val="bg1"/>
                </a:solidFill>
                <a:ea typeface="MS PGothic" charset="-128"/>
              </a:rPr>
              <a:t>Evidenze</a:t>
            </a:r>
          </a:p>
        </p:txBody>
      </p:sp>
      <p:sp>
        <p:nvSpPr>
          <p:cNvPr id="123916" name="Rectangle 12"/>
          <p:cNvSpPr>
            <a:spLocks noChangeArrowheads="1"/>
          </p:cNvSpPr>
          <p:nvPr/>
        </p:nvSpPr>
        <p:spPr bwMode="auto">
          <a:xfrm>
            <a:off x="9828213" y="5518150"/>
            <a:ext cx="1679575" cy="541338"/>
          </a:xfrm>
          <a:prstGeom prst="rect">
            <a:avLst/>
          </a:prstGeom>
          <a:solidFill>
            <a:srgbClr val="508288"/>
          </a:solidFill>
          <a:ln w="9525">
            <a:solidFill>
              <a:srgbClr val="A60000"/>
            </a:solidFill>
            <a:miter lim="800000"/>
            <a:headEnd/>
            <a:tailEnd/>
          </a:ln>
        </p:spPr>
        <p:txBody>
          <a:bodyPr anchor="ctr"/>
          <a:lstStyle/>
          <a:p>
            <a:pPr algn="ctr"/>
            <a:r>
              <a:rPr lang="en-GB" sz="1200" b="1">
                <a:solidFill>
                  <a:schemeClr val="bg1"/>
                </a:solidFill>
                <a:ea typeface="MS PGothic" charset="-128"/>
              </a:rPr>
              <a:t>Assegnare un punteggio</a:t>
            </a:r>
          </a:p>
        </p:txBody>
      </p:sp>
      <p:sp>
        <p:nvSpPr>
          <p:cNvPr id="123917" name="Rectangle 13"/>
          <p:cNvSpPr>
            <a:spLocks noChangeArrowheads="1"/>
          </p:cNvSpPr>
          <p:nvPr/>
        </p:nvSpPr>
        <p:spPr bwMode="auto">
          <a:xfrm>
            <a:off x="1295400" y="5589588"/>
            <a:ext cx="1681163" cy="831850"/>
          </a:xfrm>
          <a:prstGeom prst="rect">
            <a:avLst/>
          </a:prstGeom>
          <a:solidFill>
            <a:srgbClr val="508288"/>
          </a:solidFill>
          <a:ln w="9525">
            <a:solidFill>
              <a:srgbClr val="A60000"/>
            </a:solidFill>
            <a:miter lim="800000"/>
            <a:headEnd/>
            <a:tailEnd/>
          </a:ln>
        </p:spPr>
        <p:txBody>
          <a:bodyPr anchor="ctr">
            <a:spAutoFit/>
          </a:bodyPr>
          <a:lstStyle/>
          <a:p>
            <a:pPr algn="ctr"/>
            <a:r>
              <a:rPr lang="it-IT" sz="1200" b="1">
                <a:solidFill>
                  <a:schemeClr val="bg1"/>
                </a:solidFill>
                <a:ea typeface="MS PGothic" charset="-128"/>
              </a:rPr>
              <a:t>Documentare le criticità e aree di miglioramento</a:t>
            </a:r>
          </a:p>
        </p:txBody>
      </p:sp>
      <p:sp>
        <p:nvSpPr>
          <p:cNvPr id="123920" name="Rectangle 16"/>
          <p:cNvSpPr>
            <a:spLocks noChangeArrowheads="1"/>
          </p:cNvSpPr>
          <p:nvPr/>
        </p:nvSpPr>
        <p:spPr bwMode="auto">
          <a:xfrm>
            <a:off x="3167063" y="4987925"/>
            <a:ext cx="3956050" cy="420688"/>
          </a:xfrm>
          <a:prstGeom prst="rect">
            <a:avLst/>
          </a:prstGeom>
          <a:noFill/>
          <a:ln w="9525">
            <a:solidFill>
              <a:srgbClr val="A60000"/>
            </a:solidFill>
            <a:miter lim="800000"/>
            <a:headEnd/>
            <a:tailEnd/>
          </a:ln>
        </p:spPr>
        <p:txBody>
          <a:bodyPr wrap="none" anchor="ctr"/>
          <a:lstStyle/>
          <a:p>
            <a:pPr algn="ctr"/>
            <a:endParaRPr lang="it-IT" sz="2400" b="1" u="sng">
              <a:ea typeface="MS PGothic" charset="-128"/>
            </a:endParaRPr>
          </a:p>
        </p:txBody>
      </p:sp>
      <p:sp>
        <p:nvSpPr>
          <p:cNvPr id="123921" name="Line 17"/>
          <p:cNvSpPr>
            <a:spLocks noChangeShapeType="1"/>
          </p:cNvSpPr>
          <p:nvPr/>
        </p:nvSpPr>
        <p:spPr bwMode="auto">
          <a:xfrm flipH="1">
            <a:off x="7104063" y="4562475"/>
            <a:ext cx="1138237" cy="706438"/>
          </a:xfrm>
          <a:prstGeom prst="line">
            <a:avLst/>
          </a:prstGeom>
          <a:noFill/>
          <a:ln w="9525">
            <a:solidFill>
              <a:srgbClr val="A60000"/>
            </a:solidFill>
            <a:round/>
            <a:headEnd/>
            <a:tailEnd type="triangle" w="med" len="med"/>
          </a:ln>
        </p:spPr>
        <p:txBody>
          <a:bodyPr wrap="none" anchor="ctr"/>
          <a:lstStyle/>
          <a:p>
            <a:endParaRPr lang="it-IT"/>
          </a:p>
        </p:txBody>
      </p:sp>
      <p:sp>
        <p:nvSpPr>
          <p:cNvPr id="123922" name="Rectangle 18"/>
          <p:cNvSpPr>
            <a:spLocks noChangeArrowheads="1"/>
          </p:cNvSpPr>
          <p:nvPr/>
        </p:nvSpPr>
        <p:spPr bwMode="auto">
          <a:xfrm>
            <a:off x="3167063" y="5419725"/>
            <a:ext cx="3956050" cy="755650"/>
          </a:xfrm>
          <a:prstGeom prst="rect">
            <a:avLst/>
          </a:prstGeom>
          <a:noFill/>
          <a:ln w="9525">
            <a:solidFill>
              <a:srgbClr val="A60000"/>
            </a:solidFill>
            <a:miter lim="800000"/>
            <a:headEnd/>
            <a:tailEnd/>
          </a:ln>
        </p:spPr>
        <p:txBody>
          <a:bodyPr wrap="none" anchor="ctr"/>
          <a:lstStyle/>
          <a:p>
            <a:pPr algn="ctr"/>
            <a:endParaRPr lang="it-IT" sz="2400" b="1" u="sng">
              <a:ea typeface="MS PGothic" charset="-128"/>
            </a:endParaRPr>
          </a:p>
        </p:txBody>
      </p:sp>
      <p:sp>
        <p:nvSpPr>
          <p:cNvPr id="123924" name="Line 20"/>
          <p:cNvSpPr>
            <a:spLocks noChangeShapeType="1"/>
          </p:cNvSpPr>
          <p:nvPr/>
        </p:nvSpPr>
        <p:spPr bwMode="auto">
          <a:xfrm flipH="1">
            <a:off x="7110413" y="5616575"/>
            <a:ext cx="473075" cy="344488"/>
          </a:xfrm>
          <a:prstGeom prst="line">
            <a:avLst/>
          </a:prstGeom>
          <a:noFill/>
          <a:ln w="9525">
            <a:solidFill>
              <a:srgbClr val="A60000"/>
            </a:solidFill>
            <a:round/>
            <a:headEnd/>
            <a:tailEnd type="triangle" w="med" len="med"/>
          </a:ln>
        </p:spPr>
        <p:txBody>
          <a:bodyPr wrap="none" anchor="ctr"/>
          <a:lstStyle/>
          <a:p>
            <a:endParaRPr lang="it-IT"/>
          </a:p>
        </p:txBody>
      </p:sp>
      <p:sp>
        <p:nvSpPr>
          <p:cNvPr id="123925" name="Rectangle 21"/>
          <p:cNvSpPr>
            <a:spLocks noChangeArrowheads="1"/>
          </p:cNvSpPr>
          <p:nvPr/>
        </p:nvSpPr>
        <p:spPr bwMode="auto">
          <a:xfrm>
            <a:off x="3027363" y="2890838"/>
            <a:ext cx="7127875" cy="1212850"/>
          </a:xfrm>
          <a:prstGeom prst="rect">
            <a:avLst/>
          </a:prstGeom>
          <a:noFill/>
          <a:ln w="9525">
            <a:solidFill>
              <a:srgbClr val="A60000"/>
            </a:solidFill>
            <a:miter lim="800000"/>
            <a:headEnd/>
            <a:tailEnd/>
          </a:ln>
        </p:spPr>
        <p:txBody>
          <a:bodyPr wrap="none" anchor="ctr"/>
          <a:lstStyle/>
          <a:p>
            <a:pPr algn="ctr"/>
            <a:endParaRPr lang="it-IT" sz="2400" b="1" u="sng">
              <a:ea typeface="MS PGothic" charset="-128"/>
            </a:endParaRPr>
          </a:p>
        </p:txBody>
      </p:sp>
      <p:sp>
        <p:nvSpPr>
          <p:cNvPr id="123926" name="Rectangle 22"/>
          <p:cNvSpPr>
            <a:spLocks noChangeArrowheads="1"/>
          </p:cNvSpPr>
          <p:nvPr/>
        </p:nvSpPr>
        <p:spPr bwMode="auto">
          <a:xfrm>
            <a:off x="3092450" y="4497388"/>
            <a:ext cx="3981450" cy="433387"/>
          </a:xfrm>
          <a:prstGeom prst="rect">
            <a:avLst/>
          </a:prstGeom>
          <a:noFill/>
          <a:ln w="9525">
            <a:solidFill>
              <a:srgbClr val="A60000"/>
            </a:solidFill>
            <a:miter lim="800000"/>
            <a:headEnd/>
            <a:tailEnd/>
          </a:ln>
        </p:spPr>
        <p:txBody>
          <a:bodyPr wrap="none" anchor="ctr"/>
          <a:lstStyle/>
          <a:p>
            <a:pPr algn="ctr"/>
            <a:endParaRPr lang="it-IT" sz="2400" b="1" u="sng">
              <a:ea typeface="MS PGothic" charset="-128"/>
            </a:endParaRPr>
          </a:p>
        </p:txBody>
      </p:sp>
      <p:sp>
        <p:nvSpPr>
          <p:cNvPr id="123928" name="Rectangle 24"/>
          <p:cNvSpPr>
            <a:spLocks noChangeArrowheads="1"/>
          </p:cNvSpPr>
          <p:nvPr/>
        </p:nvSpPr>
        <p:spPr bwMode="auto">
          <a:xfrm>
            <a:off x="7246938" y="6157913"/>
            <a:ext cx="2962275" cy="438150"/>
          </a:xfrm>
          <a:prstGeom prst="rect">
            <a:avLst/>
          </a:prstGeom>
          <a:noFill/>
          <a:ln w="9525">
            <a:solidFill>
              <a:srgbClr val="A60000"/>
            </a:solidFill>
            <a:miter lim="800000"/>
            <a:headEnd/>
            <a:tailEnd/>
          </a:ln>
        </p:spPr>
        <p:txBody>
          <a:bodyPr wrap="none" anchor="ctr"/>
          <a:lstStyle/>
          <a:p>
            <a:pPr algn="ctr"/>
            <a:endParaRPr lang="it-IT" sz="2400" b="1" u="sng">
              <a:ea typeface="MS PGothic" charset="-128"/>
            </a:endParaRPr>
          </a:p>
        </p:txBody>
      </p:sp>
      <p:sp>
        <p:nvSpPr>
          <p:cNvPr id="123930" name="Line 26"/>
          <p:cNvSpPr>
            <a:spLocks noChangeShapeType="1"/>
          </p:cNvSpPr>
          <p:nvPr/>
        </p:nvSpPr>
        <p:spPr bwMode="auto">
          <a:xfrm flipH="1">
            <a:off x="10244138" y="6054725"/>
            <a:ext cx="449262" cy="327025"/>
          </a:xfrm>
          <a:prstGeom prst="line">
            <a:avLst/>
          </a:prstGeom>
          <a:noFill/>
          <a:ln w="9525">
            <a:solidFill>
              <a:srgbClr val="A60000"/>
            </a:solidFill>
            <a:round/>
            <a:headEnd/>
            <a:tailEnd type="triangle" w="med" len="med"/>
          </a:ln>
        </p:spPr>
        <p:txBody>
          <a:bodyPr wrap="none" anchor="ctr"/>
          <a:lstStyle/>
          <a:p>
            <a:endParaRPr lang="it-IT"/>
          </a:p>
        </p:txBody>
      </p:sp>
      <p:sp>
        <p:nvSpPr>
          <p:cNvPr id="123931" name="Line 27"/>
          <p:cNvSpPr>
            <a:spLocks noChangeShapeType="1"/>
          </p:cNvSpPr>
          <p:nvPr/>
        </p:nvSpPr>
        <p:spPr bwMode="auto">
          <a:xfrm>
            <a:off x="2954338" y="6008688"/>
            <a:ext cx="1184275" cy="419100"/>
          </a:xfrm>
          <a:prstGeom prst="line">
            <a:avLst/>
          </a:prstGeom>
          <a:noFill/>
          <a:ln w="9525">
            <a:solidFill>
              <a:srgbClr val="A60000"/>
            </a:solidFill>
            <a:round/>
            <a:headEnd/>
            <a:tailEnd type="triangle" w="med" len="med"/>
          </a:ln>
        </p:spPr>
        <p:txBody>
          <a:bodyPr wrap="none" anchor="ctr"/>
          <a:lstStyle/>
          <a:p>
            <a:endParaRPr lang="it-IT"/>
          </a:p>
        </p:txBody>
      </p:sp>
      <p:sp>
        <p:nvSpPr>
          <p:cNvPr id="22" name="Rectangle 8"/>
          <p:cNvSpPr>
            <a:spLocks noChangeArrowheads="1"/>
          </p:cNvSpPr>
          <p:nvPr/>
        </p:nvSpPr>
        <p:spPr bwMode="auto">
          <a:xfrm>
            <a:off x="1301750" y="4508500"/>
            <a:ext cx="1681163" cy="541338"/>
          </a:xfrm>
          <a:prstGeom prst="rect">
            <a:avLst/>
          </a:prstGeom>
          <a:solidFill>
            <a:srgbClr val="508288"/>
          </a:solidFill>
          <a:ln w="9525">
            <a:solidFill>
              <a:srgbClr val="A60000"/>
            </a:solidFill>
            <a:miter lim="800000"/>
            <a:headEnd/>
            <a:tailEnd/>
          </a:ln>
        </p:spPr>
        <p:txBody>
          <a:bodyPr anchor="ctr"/>
          <a:lstStyle/>
          <a:p>
            <a:pPr algn="ctr"/>
            <a:r>
              <a:rPr lang="en-GB" sz="1200" b="1">
                <a:solidFill>
                  <a:schemeClr val="bg1"/>
                </a:solidFill>
                <a:ea typeface="MS PGothic" charset="-128"/>
              </a:rPr>
              <a:t>Sotto-standard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12"/>
                                        </p:tgtEl>
                                        <p:attrNameLst>
                                          <p:attrName>style.visibility</p:attrName>
                                        </p:attrNameLst>
                                      </p:cBhvr>
                                      <p:to>
                                        <p:strVal val="visible"/>
                                      </p:to>
                                    </p:set>
                                    <p:animEffect transition="in" filter="fade">
                                      <p:cBhvr>
                                        <p:cTn id="12" dur="500"/>
                                        <p:tgtEl>
                                          <p:spTgt spid="1239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3925"/>
                                        </p:tgtEl>
                                        <p:attrNameLst>
                                          <p:attrName>style.visibility</p:attrName>
                                        </p:attrNameLst>
                                      </p:cBhvr>
                                      <p:to>
                                        <p:strVal val="visible"/>
                                      </p:to>
                                    </p:set>
                                    <p:animEffect transition="in" filter="fade">
                                      <p:cBhvr>
                                        <p:cTn id="15" dur="500"/>
                                        <p:tgtEl>
                                          <p:spTgt spid="1239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3926"/>
                                        </p:tgtEl>
                                        <p:attrNameLst>
                                          <p:attrName>style.visibility</p:attrName>
                                        </p:attrNameLst>
                                      </p:cBhvr>
                                      <p:to>
                                        <p:strVal val="visible"/>
                                      </p:to>
                                    </p:set>
                                    <p:animEffect transition="in" filter="fade">
                                      <p:cBhvr>
                                        <p:cTn id="23" dur="500"/>
                                        <p:tgtEl>
                                          <p:spTgt spid="1239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3920"/>
                                        </p:tgtEl>
                                        <p:attrNameLst>
                                          <p:attrName>style.visibility</p:attrName>
                                        </p:attrNameLst>
                                      </p:cBhvr>
                                      <p:to>
                                        <p:strVal val="visible"/>
                                      </p:to>
                                    </p:set>
                                    <p:animEffect transition="in" filter="fade">
                                      <p:cBhvr>
                                        <p:cTn id="28" dur="500"/>
                                        <p:tgtEl>
                                          <p:spTgt spid="1239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3921"/>
                                        </p:tgtEl>
                                        <p:attrNameLst>
                                          <p:attrName>style.visibility</p:attrName>
                                        </p:attrNameLst>
                                      </p:cBhvr>
                                      <p:to>
                                        <p:strVal val="visible"/>
                                      </p:to>
                                    </p:set>
                                    <p:animEffect transition="in" filter="fade">
                                      <p:cBhvr>
                                        <p:cTn id="31" dur="500"/>
                                        <p:tgtEl>
                                          <p:spTgt spid="1239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3914"/>
                                        </p:tgtEl>
                                        <p:attrNameLst>
                                          <p:attrName>style.visibility</p:attrName>
                                        </p:attrNameLst>
                                      </p:cBhvr>
                                      <p:to>
                                        <p:strVal val="visible"/>
                                      </p:to>
                                    </p:set>
                                    <p:animEffect transition="in" filter="fade">
                                      <p:cBhvr>
                                        <p:cTn id="34" dur="500"/>
                                        <p:tgtEl>
                                          <p:spTgt spid="1239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3915"/>
                                        </p:tgtEl>
                                        <p:attrNameLst>
                                          <p:attrName>style.visibility</p:attrName>
                                        </p:attrNameLst>
                                      </p:cBhvr>
                                      <p:to>
                                        <p:strVal val="visible"/>
                                      </p:to>
                                    </p:set>
                                    <p:animEffect transition="in" filter="fade">
                                      <p:cBhvr>
                                        <p:cTn id="39" dur="500"/>
                                        <p:tgtEl>
                                          <p:spTgt spid="12391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23924"/>
                                        </p:tgtEl>
                                        <p:attrNameLst>
                                          <p:attrName>style.visibility</p:attrName>
                                        </p:attrNameLst>
                                      </p:cBhvr>
                                      <p:to>
                                        <p:strVal val="visible"/>
                                      </p:to>
                                    </p:set>
                                    <p:animEffect transition="in" filter="fade">
                                      <p:cBhvr>
                                        <p:cTn id="43" dur="500"/>
                                        <p:tgtEl>
                                          <p:spTgt spid="123924"/>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23922"/>
                                        </p:tgtEl>
                                        <p:attrNameLst>
                                          <p:attrName>style.visibility</p:attrName>
                                        </p:attrNameLst>
                                      </p:cBhvr>
                                      <p:to>
                                        <p:strVal val="visible"/>
                                      </p:to>
                                    </p:set>
                                    <p:animEffect transition="in" filter="fade">
                                      <p:cBhvr>
                                        <p:cTn id="47" dur="500"/>
                                        <p:tgtEl>
                                          <p:spTgt spid="1239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3916"/>
                                        </p:tgtEl>
                                        <p:attrNameLst>
                                          <p:attrName>style.visibility</p:attrName>
                                        </p:attrNameLst>
                                      </p:cBhvr>
                                      <p:to>
                                        <p:strVal val="visible"/>
                                      </p:to>
                                    </p:set>
                                    <p:animEffect transition="in" filter="fade">
                                      <p:cBhvr>
                                        <p:cTn id="52" dur="500"/>
                                        <p:tgtEl>
                                          <p:spTgt spid="1239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3930"/>
                                        </p:tgtEl>
                                        <p:attrNameLst>
                                          <p:attrName>style.visibility</p:attrName>
                                        </p:attrNameLst>
                                      </p:cBhvr>
                                      <p:to>
                                        <p:strVal val="visible"/>
                                      </p:to>
                                    </p:set>
                                    <p:animEffect transition="in" filter="fade">
                                      <p:cBhvr>
                                        <p:cTn id="55" dur="500"/>
                                        <p:tgtEl>
                                          <p:spTgt spid="1239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3928"/>
                                        </p:tgtEl>
                                        <p:attrNameLst>
                                          <p:attrName>style.visibility</p:attrName>
                                        </p:attrNameLst>
                                      </p:cBhvr>
                                      <p:to>
                                        <p:strVal val="visible"/>
                                      </p:to>
                                    </p:set>
                                    <p:animEffect transition="in" filter="fade">
                                      <p:cBhvr>
                                        <p:cTn id="58" dur="500"/>
                                        <p:tgtEl>
                                          <p:spTgt spid="1239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3917"/>
                                        </p:tgtEl>
                                        <p:attrNameLst>
                                          <p:attrName>style.visibility</p:attrName>
                                        </p:attrNameLst>
                                      </p:cBhvr>
                                      <p:to>
                                        <p:strVal val="visible"/>
                                      </p:to>
                                    </p:set>
                                    <p:animEffect transition="in" filter="fade">
                                      <p:cBhvr>
                                        <p:cTn id="63" dur="500"/>
                                        <p:tgtEl>
                                          <p:spTgt spid="1239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931"/>
                                        </p:tgtEl>
                                        <p:attrNameLst>
                                          <p:attrName>style.visibility</p:attrName>
                                        </p:attrNameLst>
                                      </p:cBhvr>
                                      <p:to>
                                        <p:strVal val="visible"/>
                                      </p:to>
                                    </p:set>
                                    <p:animEffect transition="in" filter="fade">
                                      <p:cBhvr>
                                        <p:cTn id="66" dur="500"/>
                                        <p:tgtEl>
                                          <p:spTgt spid="123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P spid="123914" grpId="0" animBg="1"/>
      <p:bldP spid="123915" grpId="0" animBg="1"/>
      <p:bldP spid="123916" grpId="0" animBg="1"/>
      <p:bldP spid="123917" grpId="0" animBg="1"/>
      <p:bldP spid="123920" grpId="0" animBg="1"/>
      <p:bldP spid="123921" grpId="0" animBg="1"/>
      <p:bldP spid="123922" grpId="0" animBg="1"/>
      <p:bldP spid="123924" grpId="0" animBg="1"/>
      <p:bldP spid="123925" grpId="0" animBg="1"/>
      <p:bldP spid="123926" grpId="0" animBg="1"/>
      <p:bldP spid="123928" grpId="0" animBg="1"/>
      <p:bldP spid="123930" grpId="0" animBg="1"/>
      <p:bldP spid="12393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1"/>
          <p:cNvSpPr>
            <a:spLocks noGrp="1" noChangeArrowheads="1"/>
          </p:cNvSpPr>
          <p:nvPr>
            <p:ph type="body" sz="half" idx="4294967295"/>
          </p:nvPr>
        </p:nvSpPr>
        <p:spPr>
          <a:xfrm>
            <a:off x="527050" y="2924175"/>
            <a:ext cx="10972800" cy="2808288"/>
          </a:xfrm>
          <a:ln/>
        </p:spPr>
        <p:txBody>
          <a:bodyPr/>
          <a:lstStyle/>
          <a:p>
            <a:pPr marL="0" indent="0" algn="just" eaLnBrk="1" hangingPunct="1">
              <a:lnSpc>
                <a:spcPct val="150000"/>
              </a:lnSpc>
              <a:spcBef>
                <a:spcPct val="0"/>
              </a:spcBef>
              <a:buClr>
                <a:srgbClr val="D6631A"/>
              </a:buClr>
              <a:buSzPct val="150000"/>
            </a:pPr>
            <a:r>
              <a:rPr lang="it-IT" sz="1800" smtClean="0"/>
              <a:t> </a:t>
            </a:r>
            <a:r>
              <a:rPr lang="it-IT" altLang="ja-JP" sz="1800" smtClean="0">
                <a:solidFill>
                  <a:srgbClr val="000000"/>
                </a:solidFill>
                <a:latin typeface="Arial Narrow" pitchFamily="34" charset="0"/>
              </a:rPr>
              <a:t>Presentazione: Qualità dell'assistenza sanitaria che tiene in considerazione la diversità</a:t>
            </a:r>
          </a:p>
          <a:p>
            <a:pPr marL="0" indent="0" algn="just" eaLnBrk="1" hangingPunct="1">
              <a:lnSpc>
                <a:spcPct val="150000"/>
              </a:lnSpc>
              <a:spcBef>
                <a:spcPct val="0"/>
              </a:spcBef>
              <a:buClr>
                <a:srgbClr val="D6631A"/>
              </a:buClr>
              <a:buSzPct val="150000"/>
            </a:pPr>
            <a:endParaRPr lang="it-IT" altLang="ja-JP" sz="1800" smtClean="0">
              <a:solidFill>
                <a:srgbClr val="000000"/>
              </a:solidFill>
              <a:latin typeface="Arial Narrow" pitchFamily="34" charset="0"/>
            </a:endParaRPr>
          </a:p>
          <a:p>
            <a:pPr marL="0" indent="0" algn="just" eaLnBrk="1" hangingPunct="1">
              <a:lnSpc>
                <a:spcPct val="150000"/>
              </a:lnSpc>
              <a:spcBef>
                <a:spcPct val="0"/>
              </a:spcBef>
              <a:buClr>
                <a:srgbClr val="D6631A"/>
              </a:buClr>
              <a:buSzPct val="150000"/>
            </a:pPr>
            <a:r>
              <a:rPr lang="it-IT" sz="1800" smtClean="0"/>
              <a:t> </a:t>
            </a:r>
            <a:r>
              <a:rPr lang="it-IT" altLang="ja-JP" sz="1800" smtClean="0">
                <a:solidFill>
                  <a:srgbClr val="000000"/>
                </a:solidFill>
                <a:latin typeface="Arial Narrow" pitchFamily="34" charset="0"/>
              </a:rPr>
              <a:t>Attività: Valutazione della qualità/equità dell’assistenza sanitaria orientata alla diversità</a:t>
            </a:r>
          </a:p>
          <a:p>
            <a:pPr marL="0" indent="0" algn="just" eaLnBrk="1" hangingPunct="1">
              <a:lnSpc>
                <a:spcPct val="150000"/>
              </a:lnSpc>
              <a:spcBef>
                <a:spcPct val="0"/>
              </a:spcBef>
              <a:buClr>
                <a:srgbClr val="D6631A"/>
              </a:buClr>
              <a:buSzPct val="150000"/>
            </a:pPr>
            <a:endParaRPr lang="it-IT" altLang="es-ES" sz="1800" smtClean="0">
              <a:latin typeface="Arial Narrow" pitchFamily="34" charset="0"/>
            </a:endParaRPr>
          </a:p>
        </p:txBody>
      </p:sp>
      <p:sp>
        <p:nvSpPr>
          <p:cNvPr id="15363" name="CuadroTexto 1"/>
          <p:cNvSpPr txBox="1">
            <a:spLocks noChangeArrowheads="1"/>
          </p:cNvSpPr>
          <p:nvPr/>
        </p:nvSpPr>
        <p:spPr bwMode="auto">
          <a:xfrm>
            <a:off x="814388" y="1268413"/>
            <a:ext cx="10464800" cy="457200"/>
          </a:xfrm>
          <a:prstGeom prst="rect">
            <a:avLst/>
          </a:prstGeom>
          <a:noFill/>
          <a:ln w="9525">
            <a:noFill/>
            <a:miter lim="800000"/>
            <a:headEnd/>
            <a:tailEnd/>
          </a:ln>
        </p:spPr>
        <p:txBody>
          <a:bodyPr>
            <a:spAutoFit/>
          </a:bodyPr>
          <a:lstStyle/>
          <a:p>
            <a:pPr algn="ctr"/>
            <a:r>
              <a:rPr lang="it-IT" altLang="es-ES" sz="2400" b="1">
                <a:solidFill>
                  <a:srgbClr val="000090"/>
                </a:solidFill>
                <a:latin typeface="Arial Narrow" pitchFamily="34" charset="0"/>
                <a:ea typeface="MS PGothic" charset="-128"/>
              </a:rPr>
              <a:t>Panoramica della sessione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3062288" y="1323975"/>
            <a:ext cx="6375400" cy="825500"/>
          </a:xfrm>
          <a:prstGeom prst="rect">
            <a:avLst/>
          </a:prstGeom>
          <a:solidFill>
            <a:srgbClr val="5677A1"/>
          </a:solidFill>
          <a:ln w="9525">
            <a:solidFill>
              <a:schemeClr val="bg1"/>
            </a:solidFill>
            <a:miter lim="800000"/>
            <a:headEnd/>
            <a:tailEnd/>
          </a:ln>
        </p:spPr>
        <p:txBody>
          <a:bodyPr>
            <a:spAutoFit/>
          </a:bodyPr>
          <a:lstStyle/>
          <a:p>
            <a:pPr algn="ctr" defTabSz="482600" eaLnBrk="0" hangingPunct="0">
              <a:spcAft>
                <a:spcPct val="20000"/>
              </a:spcAft>
              <a:buClr>
                <a:srgbClr val="000066"/>
              </a:buClr>
            </a:pPr>
            <a:r>
              <a:rPr lang="es-ES_tradnl" sz="1400" b="1" u="sng">
                <a:solidFill>
                  <a:schemeClr val="bg1"/>
                </a:solidFill>
                <a:latin typeface="Verdana" pitchFamily="34" charset="0"/>
                <a:ea typeface="MS PGothic" charset="-128"/>
              </a:rPr>
              <a:t>5 STANDARD PRINCIPALI</a:t>
            </a:r>
          </a:p>
          <a:p>
            <a:pPr algn="ctr" defTabSz="482600" eaLnBrk="0" hangingPunct="0">
              <a:spcAft>
                <a:spcPct val="20000"/>
              </a:spcAft>
              <a:buClr>
                <a:srgbClr val="000066"/>
              </a:buClr>
            </a:pPr>
            <a:r>
              <a:rPr lang="es-ES_tradnl" sz="1400" b="1" u="sng">
                <a:solidFill>
                  <a:schemeClr val="bg1"/>
                </a:solidFill>
                <a:latin typeface="Verdana" pitchFamily="34" charset="0"/>
                <a:ea typeface="MS PGothic" charset="-128"/>
              </a:rPr>
              <a:t>18	Sotto standards</a:t>
            </a:r>
          </a:p>
          <a:p>
            <a:pPr algn="ctr" defTabSz="482600" eaLnBrk="0" hangingPunct="0">
              <a:spcAft>
                <a:spcPct val="20000"/>
              </a:spcAft>
              <a:buClr>
                <a:srgbClr val="000066"/>
              </a:buClr>
            </a:pPr>
            <a:r>
              <a:rPr lang="es-ES_tradnl" sz="1400" b="1" u="sng">
                <a:solidFill>
                  <a:srgbClr val="FFCD83"/>
                </a:solidFill>
                <a:latin typeface="Verdana" pitchFamily="34" charset="0"/>
                <a:ea typeface="MS PGothic" charset="-128"/>
              </a:rPr>
              <a:t>50 Elementi misurabili</a:t>
            </a:r>
          </a:p>
        </p:txBody>
      </p:sp>
      <p:pic>
        <p:nvPicPr>
          <p:cNvPr id="5" name="Picture 5"/>
          <p:cNvPicPr>
            <a:picLocks noChangeAspect="1" noChangeArrowheads="1"/>
          </p:cNvPicPr>
          <p:nvPr/>
        </p:nvPicPr>
        <p:blipFill>
          <a:blip r:embed="rId2"/>
          <a:srcRect/>
          <a:stretch>
            <a:fillRect/>
          </a:stretch>
        </p:blipFill>
        <p:spPr bwMode="auto">
          <a:xfrm>
            <a:off x="1295400" y="2219325"/>
            <a:ext cx="4598988" cy="4305300"/>
          </a:xfrm>
          <a:prstGeom prst="rect">
            <a:avLst/>
          </a:prstGeom>
          <a:noFill/>
          <a:ln w="25400">
            <a:solidFill>
              <a:srgbClr val="508288"/>
            </a:solidFill>
            <a:miter lim="800000"/>
            <a:headEnd/>
            <a:tailEnd/>
          </a:ln>
        </p:spPr>
      </p:pic>
      <p:pic>
        <p:nvPicPr>
          <p:cNvPr id="6" name="Picture 6"/>
          <p:cNvPicPr>
            <a:picLocks noChangeAspect="1" noChangeArrowheads="1"/>
          </p:cNvPicPr>
          <p:nvPr/>
        </p:nvPicPr>
        <p:blipFill>
          <a:blip r:embed="rId3"/>
          <a:srcRect/>
          <a:stretch>
            <a:fillRect/>
          </a:stretch>
        </p:blipFill>
        <p:spPr bwMode="auto">
          <a:xfrm>
            <a:off x="6469063" y="2219325"/>
            <a:ext cx="4552950" cy="4262438"/>
          </a:xfrm>
          <a:prstGeom prst="rect">
            <a:avLst/>
          </a:prstGeom>
          <a:noFill/>
          <a:ln w="25400">
            <a:solidFill>
              <a:srgbClr val="508288"/>
            </a:solidFill>
            <a:miter lim="800000"/>
            <a:headEnd/>
            <a:tailEnd/>
          </a:ln>
        </p:spPr>
      </p:pic>
      <p:sp>
        <p:nvSpPr>
          <p:cNvPr id="2" name="Rettangolo 1"/>
          <p:cNvSpPr>
            <a:spLocks noChangeArrowheads="1"/>
          </p:cNvSpPr>
          <p:nvPr/>
        </p:nvSpPr>
        <p:spPr bwMode="auto">
          <a:xfrm>
            <a:off x="3983038" y="5141913"/>
            <a:ext cx="1693862" cy="395287"/>
          </a:xfrm>
          <a:prstGeom prst="rect">
            <a:avLst/>
          </a:prstGeom>
          <a:noFill/>
          <a:ln w="28575">
            <a:solidFill>
              <a:srgbClr val="FF0000"/>
            </a:solidFill>
            <a:round/>
            <a:headEnd/>
            <a:tailEnd/>
          </a:ln>
        </p:spPr>
        <p:txBody>
          <a:bodyPr>
            <a:spAutoFit/>
          </a:bodyPr>
          <a:lstStyle/>
          <a:p>
            <a:pPr>
              <a:spcBef>
                <a:spcPct val="20000"/>
              </a:spcBef>
              <a:buFontTx/>
              <a:buChar char="-"/>
            </a:pPr>
            <a:endParaRPr lang="it-IT" b="1" u="sng">
              <a:ea typeface="MS PGothic"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0.70"/>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par>
                                <p:cTn id="14" presetID="55"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390650" y="65088"/>
            <a:ext cx="10509250" cy="457200"/>
          </a:xfrm>
          <a:prstGeom prst="rect">
            <a:avLst/>
          </a:prstGeom>
          <a:solidFill>
            <a:schemeClr val="bg1"/>
          </a:solidFill>
          <a:ln w="9525">
            <a:noFill/>
            <a:miter lim="800000"/>
            <a:headEnd/>
            <a:tailEnd/>
          </a:ln>
        </p:spPr>
        <p:txBody>
          <a:bodyPr>
            <a:spAutoFit/>
          </a:bodyPr>
          <a:lstStyle/>
          <a:p>
            <a:pPr algn="ctr">
              <a:spcBef>
                <a:spcPct val="50000"/>
              </a:spcBef>
            </a:pPr>
            <a:r>
              <a:rPr lang="da-DK" sz="2400" b="1">
                <a:solidFill>
                  <a:srgbClr val="0D0E53"/>
                </a:solidFill>
                <a:ea typeface="MS PGothic" charset="-128"/>
              </a:rPr>
              <a:t>Valutazione delle modalità di partecipazione</a:t>
            </a:r>
            <a:endParaRPr lang="en-GB" sz="2400" b="1">
              <a:solidFill>
                <a:srgbClr val="0D0E53"/>
              </a:solidFill>
              <a:ea typeface="MS PGothic" charset="-128"/>
            </a:endParaRPr>
          </a:p>
        </p:txBody>
      </p:sp>
      <p:sp>
        <p:nvSpPr>
          <p:cNvPr id="43011" name="Rectangle 4"/>
          <p:cNvSpPr>
            <a:spLocks noChangeArrowheads="1"/>
          </p:cNvSpPr>
          <p:nvPr/>
        </p:nvSpPr>
        <p:spPr bwMode="auto">
          <a:xfrm>
            <a:off x="1652588" y="2209800"/>
            <a:ext cx="590550" cy="0"/>
          </a:xfrm>
          <a:prstGeom prst="rect">
            <a:avLst/>
          </a:prstGeom>
          <a:solidFill>
            <a:srgbClr val="C7DCE3"/>
          </a:solidFill>
          <a:ln w="9525">
            <a:noFill/>
            <a:miter lim="800000"/>
            <a:headEnd/>
            <a:tailEnd/>
          </a:ln>
        </p:spPr>
        <p:txBody>
          <a:bodyPr wrap="none">
            <a:spAutoFit/>
          </a:bodyPr>
          <a:lstStyle/>
          <a:p>
            <a:pPr algn="ctr"/>
            <a:endParaRPr lang="it-IT" sz="2400" b="1" u="sng">
              <a:ea typeface="MS PGothic" charset="-128"/>
            </a:endParaRPr>
          </a:p>
        </p:txBody>
      </p:sp>
      <p:sp>
        <p:nvSpPr>
          <p:cNvPr id="43012" name="Rectangle 5"/>
          <p:cNvSpPr>
            <a:spLocks noChangeArrowheads="1"/>
          </p:cNvSpPr>
          <p:nvPr/>
        </p:nvSpPr>
        <p:spPr bwMode="auto">
          <a:xfrm>
            <a:off x="1652588" y="2209800"/>
            <a:ext cx="590550" cy="0"/>
          </a:xfrm>
          <a:prstGeom prst="rect">
            <a:avLst/>
          </a:prstGeom>
          <a:solidFill>
            <a:srgbClr val="C7DCE3"/>
          </a:solidFill>
          <a:ln w="9525">
            <a:noFill/>
            <a:miter lim="800000"/>
            <a:headEnd/>
            <a:tailEnd/>
          </a:ln>
        </p:spPr>
        <p:txBody>
          <a:bodyPr wrap="none">
            <a:spAutoFit/>
          </a:bodyPr>
          <a:lstStyle/>
          <a:p>
            <a:pPr algn="ctr"/>
            <a:endParaRPr lang="it-IT" sz="2400" b="1" u="sng">
              <a:ea typeface="MS PGothic" charset="-128"/>
            </a:endParaRPr>
          </a:p>
        </p:txBody>
      </p:sp>
      <p:sp>
        <p:nvSpPr>
          <p:cNvPr id="43013" name="Rectangle 6"/>
          <p:cNvSpPr>
            <a:spLocks noChangeArrowheads="1"/>
          </p:cNvSpPr>
          <p:nvPr/>
        </p:nvSpPr>
        <p:spPr bwMode="auto">
          <a:xfrm>
            <a:off x="1652588" y="2209800"/>
            <a:ext cx="588962" cy="0"/>
          </a:xfrm>
          <a:prstGeom prst="rect">
            <a:avLst/>
          </a:prstGeom>
          <a:solidFill>
            <a:srgbClr val="C7DCE3"/>
          </a:solidFill>
          <a:ln w="9525">
            <a:noFill/>
            <a:miter lim="800000"/>
            <a:headEnd/>
            <a:tailEnd/>
          </a:ln>
        </p:spPr>
        <p:txBody>
          <a:bodyPr wrap="none">
            <a:spAutoFit/>
          </a:bodyPr>
          <a:lstStyle/>
          <a:p>
            <a:pPr algn="ctr"/>
            <a:endParaRPr lang="it-IT" sz="2400" b="1" u="sng">
              <a:ea typeface="MS PGothic" charset="-128"/>
            </a:endParaRPr>
          </a:p>
        </p:txBody>
      </p:sp>
      <p:sp>
        <p:nvSpPr>
          <p:cNvPr id="43014" name="Rectangle 7"/>
          <p:cNvSpPr>
            <a:spLocks noChangeArrowheads="1"/>
          </p:cNvSpPr>
          <p:nvPr/>
        </p:nvSpPr>
        <p:spPr bwMode="auto">
          <a:xfrm>
            <a:off x="1652588" y="2209800"/>
            <a:ext cx="590550" cy="0"/>
          </a:xfrm>
          <a:prstGeom prst="rect">
            <a:avLst/>
          </a:prstGeom>
          <a:solidFill>
            <a:srgbClr val="C7DCE3"/>
          </a:solidFill>
          <a:ln w="9525">
            <a:noFill/>
            <a:miter lim="800000"/>
            <a:headEnd/>
            <a:tailEnd/>
          </a:ln>
        </p:spPr>
        <p:txBody>
          <a:bodyPr wrap="none">
            <a:spAutoFit/>
          </a:bodyPr>
          <a:lstStyle/>
          <a:p>
            <a:pPr algn="ctr"/>
            <a:endParaRPr lang="it-IT" sz="2400" b="1" u="sng">
              <a:ea typeface="MS PGothic" charset="-128"/>
            </a:endParaRPr>
          </a:p>
        </p:txBody>
      </p:sp>
      <p:sp>
        <p:nvSpPr>
          <p:cNvPr id="43015" name="Rectangle 8"/>
          <p:cNvSpPr>
            <a:spLocks noChangeArrowheads="1"/>
          </p:cNvSpPr>
          <p:nvPr/>
        </p:nvSpPr>
        <p:spPr bwMode="auto">
          <a:xfrm>
            <a:off x="1652588" y="2209800"/>
            <a:ext cx="590550" cy="0"/>
          </a:xfrm>
          <a:prstGeom prst="rect">
            <a:avLst/>
          </a:prstGeom>
          <a:solidFill>
            <a:srgbClr val="C7DCE3"/>
          </a:solidFill>
          <a:ln w="9525">
            <a:noFill/>
            <a:miter lim="800000"/>
            <a:headEnd/>
            <a:tailEnd/>
          </a:ln>
        </p:spPr>
        <p:txBody>
          <a:bodyPr wrap="none">
            <a:spAutoFit/>
          </a:bodyPr>
          <a:lstStyle/>
          <a:p>
            <a:pPr algn="ctr"/>
            <a:endParaRPr lang="it-IT" sz="2400" b="1" u="sng">
              <a:ea typeface="MS PGothic" charset="-128"/>
            </a:endParaRPr>
          </a:p>
        </p:txBody>
      </p:sp>
      <p:graphicFrame>
        <p:nvGraphicFramePr>
          <p:cNvPr id="46154" name="Group 74"/>
          <p:cNvGraphicFramePr>
            <a:graphicFrameLocks noGrp="1"/>
          </p:cNvGraphicFramePr>
          <p:nvPr/>
        </p:nvGraphicFramePr>
        <p:xfrm>
          <a:off x="2249488" y="622300"/>
          <a:ext cx="9223375" cy="2638426"/>
        </p:xfrm>
        <a:graphic>
          <a:graphicData uri="http://schemas.openxmlformats.org/drawingml/2006/table">
            <a:tbl>
              <a:tblPr/>
              <a:tblGrid>
                <a:gridCol w="858837"/>
                <a:gridCol w="4741863"/>
                <a:gridCol w="682625"/>
                <a:gridCol w="808037"/>
                <a:gridCol w="768350"/>
                <a:gridCol w="736600"/>
                <a:gridCol w="627063"/>
              </a:tblGrid>
              <a:tr h="657225">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1400" b="1" i="0" u="none" strike="noStrike" cap="none" normalizeH="0" baseline="0" smtClean="0">
                          <a:ln>
                            <a:noFill/>
                          </a:ln>
                          <a:solidFill>
                            <a:schemeClr val="tx1"/>
                          </a:solidFill>
                          <a:effectLst/>
                          <a:latin typeface="Calibri" pitchFamily="34" charset="0"/>
                          <a:cs typeface="Times New Roman" pitchFamily="18" charset="0"/>
                        </a:rPr>
                        <a:t>4.2.</a:t>
                      </a:r>
                      <a:endParaRPr kumimoji="0" lang="en-GB" sz="2000" b="1" i="0" u="none" strike="noStrike" cap="none" normalizeH="0" baseline="0" smtClean="0">
                        <a:ln>
                          <a:noFill/>
                        </a:ln>
                        <a:solidFill>
                          <a:schemeClr val="tx1"/>
                        </a:solidFill>
                        <a:effectLst/>
                        <a:latin typeface="Calibri"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gridSpan="6">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it-IT" sz="1400" b="1" i="0" u="none" strike="noStrike" cap="none" normalizeH="0" baseline="0" smtClean="0">
                          <a:ln>
                            <a:noFill/>
                          </a:ln>
                          <a:solidFill>
                            <a:schemeClr val="tx1"/>
                          </a:solidFill>
                          <a:effectLst/>
                          <a:latin typeface="Calibri" pitchFamily="34" charset="0"/>
                        </a:rPr>
                        <a:t>L'organizzazione identifica e supera le barriere alla partecipazione.</a:t>
                      </a:r>
                      <a:r>
                        <a:rPr kumimoji="0" lang="it-IT" sz="1400" b="0" i="0" u="none" strike="noStrike" cap="none" normalizeH="0" baseline="0" smtClean="0">
                          <a:ln>
                            <a:noFill/>
                          </a:ln>
                          <a:solidFill>
                            <a:schemeClr val="tx1"/>
                          </a:solidFill>
                          <a:effectLst/>
                          <a:latin typeface="Calibri" pitchFamily="34" charset="0"/>
                        </a:rPr>
                        <a:t> </a:t>
                      </a:r>
                      <a:endParaRPr kumimoji="0" lang="en-GB" sz="1400" b="1" i="0" u="sng"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417638">
                <a:tc rowSpan="2">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2.2.2</a:t>
                      </a:r>
                      <a:endParaRPr kumimoji="0" lang="en-GB" sz="2000" b="1"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it-IT" sz="900" b="1" i="0" u="none" strike="noStrike" cap="none" normalizeH="0" baseline="0" smtClean="0">
                          <a:ln>
                            <a:noFill/>
                          </a:ln>
                          <a:solidFill>
                            <a:schemeClr val="tx1"/>
                          </a:solidFill>
                          <a:effectLst/>
                          <a:latin typeface="Calibri" pitchFamily="34" charset="0"/>
                        </a:rPr>
                        <a:t>L</a:t>
                      </a:r>
                      <a:r>
                        <a:rPr kumimoji="0" lang="it-IT" altLang="it-IT" sz="900" b="1" i="0" u="none" strike="noStrike" cap="none" normalizeH="0" baseline="0" smtClean="0">
                          <a:ln>
                            <a:noFill/>
                          </a:ln>
                          <a:solidFill>
                            <a:schemeClr val="tx1"/>
                          </a:solidFill>
                          <a:effectLst/>
                          <a:latin typeface="Calibri" pitchFamily="34" charset="0"/>
                        </a:rPr>
                        <a:t>’</a:t>
                      </a:r>
                      <a:r>
                        <a:rPr kumimoji="0" lang="it-IT" sz="900" b="1" i="0" u="none" strike="noStrike" cap="none" normalizeH="0" baseline="0" smtClean="0">
                          <a:ln>
                            <a:noFill/>
                          </a:ln>
                          <a:solidFill>
                            <a:schemeClr val="tx1"/>
                          </a:solidFill>
                          <a:effectLst/>
                          <a:latin typeface="Calibri" pitchFamily="34" charset="0"/>
                        </a:rPr>
                        <a:t>organizzazione identifica e risponde ai bisogni comunicativi che permettono un</a:t>
                      </a:r>
                      <a:r>
                        <a:rPr kumimoji="0" lang="it-IT" altLang="it-IT" sz="900" b="1" i="0" u="none" strike="noStrike" cap="none" normalizeH="0" baseline="0" smtClean="0">
                          <a:ln>
                            <a:noFill/>
                          </a:ln>
                          <a:solidFill>
                            <a:schemeClr val="tx1"/>
                          </a:solidFill>
                          <a:effectLst/>
                          <a:latin typeface="Calibri" pitchFamily="34" charset="0"/>
                        </a:rPr>
                        <a:t>’</a:t>
                      </a:r>
                      <a:r>
                        <a:rPr kumimoji="0" lang="it-IT" sz="900" b="1" i="0" u="none" strike="noStrike" cap="none" normalizeH="0" baseline="0" smtClean="0">
                          <a:ln>
                            <a:noFill/>
                          </a:ln>
                          <a:solidFill>
                            <a:schemeClr val="tx1"/>
                          </a:solidFill>
                          <a:effectLst/>
                          <a:latin typeface="Calibri" pitchFamily="34" charset="0"/>
                        </a:rPr>
                        <a:t>effettiva partecipazione.</a:t>
                      </a:r>
                      <a:r>
                        <a:rPr kumimoji="0" lang="it-IT" sz="900" b="0" i="0" u="none" strike="noStrike" cap="none" normalizeH="0" baseline="0" smtClean="0">
                          <a:ln>
                            <a:noFill/>
                          </a:ln>
                          <a:solidFill>
                            <a:schemeClr val="tx1"/>
                          </a:solidFill>
                          <a:effectLst/>
                          <a:latin typeface="Calibri" pitchFamily="34" charset="0"/>
                        </a:rPr>
                        <a:t> [Evidenza: Identificazione delle barriere comunicative che non permettono la partecipazione; metodi comunicativi per migliorare il coinvolgimento e la partecipazione; materiale informativo sulle attività di consultazione accessibile a tutti </a:t>
                      </a:r>
                      <a:r>
                        <a:rPr kumimoji="0" lang="it-IT" sz="800" b="0" i="0" u="none" strike="noStrike" cap="none" normalizeH="0" baseline="0" smtClean="0">
                          <a:ln>
                            <a:noFill/>
                          </a:ln>
                          <a:solidFill>
                            <a:schemeClr val="tx1"/>
                          </a:solidFill>
                          <a:effectLst/>
                          <a:latin typeface="Calibri" pitchFamily="34" charset="0"/>
                        </a:rPr>
                        <a:t>(ad esempio, informazioni sulle opportunità di coinvolgimento in varie lingue; uso di linguaggio semplice; impiego di operatori di prossimità).] </a:t>
                      </a:r>
                      <a:endParaRPr kumimoji="0" lang="en-GB" sz="800" b="1" i="0" u="sng"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Fully</a:t>
                      </a:r>
                      <a:endParaRPr kumimoji="0" lang="en-GB" sz="2000" b="1"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Mostly</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Partly</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Hardly</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r>
              <a:tr h="563563">
                <a:tc vMerge="1">
                  <a:txBody>
                    <a:bodyPr/>
                    <a:lstStyle/>
                    <a:p>
                      <a:endParaRPr lang="it-IT"/>
                    </a:p>
                  </a:txBody>
                  <a:tcPr/>
                </a:tc>
                <a:tc gridSpan="6">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it-IT" sz="900" b="1" i="1" u="none" strike="noStrike" cap="none" normalizeH="0" baseline="0" smtClean="0">
                          <a:ln>
                            <a:noFill/>
                          </a:ln>
                          <a:solidFill>
                            <a:schemeClr val="tx1"/>
                          </a:solidFill>
                          <a:effectLst/>
                          <a:latin typeface="Calibri" pitchFamily="34" charset="0"/>
                          <a:cs typeface="Times New Roman" pitchFamily="18" charset="0"/>
                        </a:rPr>
                        <a:t>Commenti: </a:t>
                      </a:r>
                      <a:r>
                        <a:rPr kumimoji="0" lang="it-IT" sz="900" b="1" i="0" u="none" strike="noStrike" cap="none" normalizeH="0" baseline="0" smtClean="0">
                          <a:ln>
                            <a:noFill/>
                          </a:ln>
                          <a:solidFill>
                            <a:schemeClr val="tx1"/>
                          </a:solidFill>
                          <a:effectLst/>
                          <a:latin typeface="Calibri" pitchFamily="34" charset="0"/>
                          <a:cs typeface="Times New Roman" pitchFamily="18" charset="0"/>
                        </a:rPr>
                        <a:t>L</a:t>
                      </a:r>
                      <a:r>
                        <a:rPr kumimoji="0" lang="it-IT" altLang="it-IT" sz="900" b="1" i="0" u="none" strike="noStrike" cap="none" normalizeH="0" baseline="0" smtClean="0">
                          <a:ln>
                            <a:noFill/>
                          </a:ln>
                          <a:solidFill>
                            <a:schemeClr val="tx1"/>
                          </a:solidFill>
                          <a:effectLst/>
                          <a:latin typeface="Calibri" pitchFamily="34" charset="0"/>
                          <a:cs typeface="Times New Roman" pitchFamily="18" charset="0"/>
                        </a:rPr>
                        <a:t>’</a:t>
                      </a:r>
                      <a:r>
                        <a:rPr kumimoji="0" lang="it-IT" sz="900" b="1" i="0" u="none" strike="noStrike" cap="none" normalizeH="0" baseline="0" smtClean="0">
                          <a:ln>
                            <a:noFill/>
                          </a:ln>
                          <a:solidFill>
                            <a:schemeClr val="tx1"/>
                          </a:solidFill>
                          <a:effectLst/>
                          <a:latin typeface="Calibri" pitchFamily="34" charset="0"/>
                          <a:cs typeface="Times New Roman" pitchFamily="18" charset="0"/>
                        </a:rPr>
                        <a:t>organizzazione produce informazioni scritte per promuovere partecipazione, ma questa strategia non è efficace con le persone con un basso livello di health literacy</a:t>
                      </a:r>
                      <a:endParaRPr kumimoji="0" lang="it-IT" sz="2000" b="1" i="0" u="none" strike="noStrike" cap="none" normalizeH="0" baseline="0" smtClean="0">
                        <a:ln>
                          <a:noFill/>
                        </a:ln>
                        <a:solidFill>
                          <a:schemeClr val="tx1"/>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60447" name="Rectangle 948"/>
          <p:cNvSpPr>
            <a:spLocks noChangeArrowheads="1"/>
          </p:cNvSpPr>
          <p:nvPr/>
        </p:nvSpPr>
        <p:spPr bwMode="auto">
          <a:xfrm>
            <a:off x="10991850" y="1658938"/>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60448" name="Rectangle 948"/>
          <p:cNvSpPr>
            <a:spLocks noChangeArrowheads="1"/>
          </p:cNvSpPr>
          <p:nvPr/>
        </p:nvSpPr>
        <p:spPr bwMode="auto">
          <a:xfrm>
            <a:off x="10282238" y="1676400"/>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62499" name="Rectangle 914"/>
          <p:cNvSpPr>
            <a:spLocks noChangeArrowheads="1"/>
          </p:cNvSpPr>
          <p:nvPr/>
        </p:nvSpPr>
        <p:spPr bwMode="auto">
          <a:xfrm>
            <a:off x="9545638" y="1684338"/>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60450" name="Rectangle 913"/>
          <p:cNvSpPr>
            <a:spLocks noChangeArrowheads="1"/>
          </p:cNvSpPr>
          <p:nvPr/>
        </p:nvSpPr>
        <p:spPr bwMode="auto">
          <a:xfrm>
            <a:off x="8769350" y="1676400"/>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129070" name="Rectangle 912"/>
          <p:cNvSpPr>
            <a:spLocks noChangeArrowheads="1"/>
          </p:cNvSpPr>
          <p:nvPr/>
        </p:nvSpPr>
        <p:spPr bwMode="auto">
          <a:xfrm>
            <a:off x="8018463" y="1662113"/>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graphicFrame>
        <p:nvGraphicFramePr>
          <p:cNvPr id="62542" name="Group 78"/>
          <p:cNvGraphicFramePr>
            <a:graphicFrameLocks noGrp="1"/>
          </p:cNvGraphicFramePr>
          <p:nvPr/>
        </p:nvGraphicFramePr>
        <p:xfrm>
          <a:off x="2239963" y="3146425"/>
          <a:ext cx="9240837" cy="1992200"/>
        </p:xfrm>
        <a:graphic>
          <a:graphicData uri="http://schemas.openxmlformats.org/drawingml/2006/table">
            <a:tbl>
              <a:tblPr/>
              <a:tblGrid>
                <a:gridCol w="4332287"/>
                <a:gridCol w="2355850"/>
                <a:gridCol w="2552700"/>
              </a:tblGrid>
              <a:tr h="274638">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Azioni necessarie</a:t>
                      </a:r>
                      <a:endParaRPr kumimoji="0" lang="en-GB" sz="2000" b="1" i="0" u="none" strike="noStrike" cap="none" normalizeH="0" baseline="0" smtClean="0">
                        <a:ln>
                          <a:noFill/>
                        </a:ln>
                        <a:solidFill>
                          <a:schemeClr val="tx1"/>
                        </a:solidFill>
                        <a:effectLst/>
                        <a:latin typeface="Calibri" pitchFamily="34" charset="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Fattori ostacolanti</a:t>
                      </a:r>
                      <a:endParaRPr kumimoji="0" lang="en-GB" sz="2000" b="1" i="0" u="none" strike="noStrike" cap="none" normalizeH="0" baseline="0" smtClean="0">
                        <a:ln>
                          <a:noFill/>
                        </a:ln>
                        <a:solidFill>
                          <a:schemeClr val="tx1"/>
                        </a:solidFill>
                        <a:effectLst/>
                        <a:latin typeface="Calibri" pitchFamily="34" charset="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Fattori facilitanti</a:t>
                      </a:r>
                      <a:endParaRPr kumimoji="0" lang="en-GB" sz="2000" b="1" i="0" u="none" strike="noStrike" cap="none" normalizeH="0" baseline="0" smtClean="0">
                        <a:ln>
                          <a:noFill/>
                        </a:ln>
                        <a:solidFill>
                          <a:schemeClr val="tx1"/>
                        </a:solidFill>
                        <a:effectLst/>
                        <a:latin typeface="Calibri" pitchFamily="34" charset="0"/>
                        <a:cs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658938">
                <a:tc>
                  <a:txBody>
                    <a:bodyPr/>
                    <a:lstStyle/>
                    <a:p>
                      <a:pPr marL="228600" marR="0" lvl="0" indent="-228600" algn="l" defTabSz="914400" rtl="0" eaLnBrk="0" fontAlgn="base" latinLnBrk="0" hangingPunct="0">
                        <a:lnSpc>
                          <a:spcPct val="90000"/>
                        </a:lnSpc>
                        <a:spcBef>
                          <a:spcPts val="1000"/>
                        </a:spcBef>
                        <a:spcAft>
                          <a:spcPct val="0"/>
                        </a:spcAft>
                        <a:buClrTx/>
                        <a:buSzTx/>
                        <a:buFont typeface="Arial" charset="0"/>
                        <a:buAutoNum type="arabicPeriod"/>
                        <a:tabLst/>
                      </a:pPr>
                      <a:r>
                        <a:rPr kumimoji="0" lang="it-IT" sz="900" b="0" i="0" u="none" strike="noStrike" cap="none" normalizeH="0" baseline="0" smtClean="0">
                          <a:ln>
                            <a:noFill/>
                          </a:ln>
                          <a:solidFill>
                            <a:schemeClr val="tx1"/>
                          </a:solidFill>
                          <a:effectLst/>
                          <a:latin typeface="Calibri" pitchFamily="34" charset="0"/>
                        </a:rPr>
                        <a:t>Identificare il gruppo di utenti che si vuole coinvolgere</a:t>
                      </a:r>
                    </a:p>
                    <a:p>
                      <a:pPr marL="228600" marR="0" lvl="0" indent="-228600" algn="l" defTabSz="914400" rtl="0" eaLnBrk="0" fontAlgn="base" latinLnBrk="0" hangingPunct="0">
                        <a:lnSpc>
                          <a:spcPct val="90000"/>
                        </a:lnSpc>
                        <a:spcBef>
                          <a:spcPts val="1000"/>
                        </a:spcBef>
                        <a:spcAft>
                          <a:spcPct val="0"/>
                        </a:spcAft>
                        <a:buClrTx/>
                        <a:buSzTx/>
                        <a:buFont typeface="Arial" charset="0"/>
                        <a:buAutoNum type="arabicPeriod"/>
                        <a:tabLst/>
                      </a:pPr>
                      <a:r>
                        <a:rPr kumimoji="0" lang="it-IT" sz="900" b="0" i="0" u="none" strike="noStrike" cap="none" normalizeH="0" baseline="0" smtClean="0">
                          <a:ln>
                            <a:noFill/>
                          </a:ln>
                          <a:solidFill>
                            <a:schemeClr val="tx1"/>
                          </a:solidFill>
                          <a:effectLst/>
                          <a:latin typeface="Calibri" pitchFamily="34" charset="0"/>
                        </a:rPr>
                        <a:t>Identificare quali sono I bisogni del gruppo perché possa partecipare</a:t>
                      </a:r>
                    </a:p>
                    <a:p>
                      <a:pPr marL="228600" marR="0" lvl="0" indent="-228600" algn="l" defTabSz="914400" rtl="0" eaLnBrk="0" fontAlgn="base" latinLnBrk="0" hangingPunct="0">
                        <a:lnSpc>
                          <a:spcPct val="90000"/>
                        </a:lnSpc>
                        <a:spcBef>
                          <a:spcPts val="1000"/>
                        </a:spcBef>
                        <a:spcAft>
                          <a:spcPct val="0"/>
                        </a:spcAft>
                        <a:buClrTx/>
                        <a:buSzTx/>
                        <a:buFont typeface="Arial" charset="0"/>
                        <a:buAutoNum type="arabicPeriod"/>
                        <a:tabLst/>
                      </a:pPr>
                      <a:r>
                        <a:rPr kumimoji="0" lang="it-IT" sz="900" b="0" i="0" u="none" strike="noStrike" cap="none" normalizeH="0" baseline="0" smtClean="0">
                          <a:ln>
                            <a:noFill/>
                          </a:ln>
                          <a:solidFill>
                            <a:schemeClr val="tx1"/>
                          </a:solidFill>
                          <a:effectLst/>
                          <a:latin typeface="Calibri" pitchFamily="34" charset="0"/>
                        </a:rPr>
                        <a:t>Identificare le barriere a una effettiva partecipazione</a:t>
                      </a:r>
                    </a:p>
                    <a:p>
                      <a:pPr marL="228600" marR="0" lvl="0" indent="-228600" algn="l" defTabSz="914400" rtl="0" eaLnBrk="0" fontAlgn="base" latinLnBrk="0" hangingPunct="0">
                        <a:lnSpc>
                          <a:spcPct val="90000"/>
                        </a:lnSpc>
                        <a:spcBef>
                          <a:spcPts val="1000"/>
                        </a:spcBef>
                        <a:spcAft>
                          <a:spcPct val="0"/>
                        </a:spcAft>
                        <a:buClrTx/>
                        <a:buSzTx/>
                        <a:buFont typeface="Arial" charset="0"/>
                        <a:buAutoNum type="arabicPeriod"/>
                        <a:tabLst/>
                      </a:pPr>
                      <a:r>
                        <a:rPr kumimoji="0" lang="it-IT" sz="900" b="0" i="0" u="none" strike="noStrike" cap="none" normalizeH="0" baseline="0" smtClean="0">
                          <a:ln>
                            <a:noFill/>
                          </a:ln>
                          <a:solidFill>
                            <a:schemeClr val="tx1"/>
                          </a:solidFill>
                          <a:effectLst/>
                          <a:latin typeface="Calibri" pitchFamily="34" charset="0"/>
                        </a:rPr>
                        <a:t>Analizzare gli attuali per facilitare la partecipazione</a:t>
                      </a:r>
                    </a:p>
                    <a:p>
                      <a:pPr marL="228600" marR="0" lvl="0" indent="-228600" algn="l" defTabSz="914400" rtl="0" eaLnBrk="0" fontAlgn="base" latinLnBrk="0" hangingPunct="0">
                        <a:lnSpc>
                          <a:spcPct val="90000"/>
                        </a:lnSpc>
                        <a:spcBef>
                          <a:spcPts val="1000"/>
                        </a:spcBef>
                        <a:spcAft>
                          <a:spcPct val="0"/>
                        </a:spcAft>
                        <a:buClrTx/>
                        <a:buSzTx/>
                        <a:buFont typeface="Arial" charset="0"/>
                        <a:buAutoNum type="arabicPeriod"/>
                        <a:tabLst/>
                      </a:pPr>
                      <a:r>
                        <a:rPr kumimoji="0" lang="it-IT" sz="900" b="0" i="0" u="none" strike="noStrike" cap="none" normalizeH="0" baseline="0" smtClean="0">
                          <a:ln>
                            <a:noFill/>
                          </a:ln>
                          <a:solidFill>
                            <a:schemeClr val="tx1"/>
                          </a:solidFill>
                          <a:effectLst/>
                          <a:latin typeface="Calibri" pitchFamily="34" charset="0"/>
                        </a:rPr>
                        <a:t>Identificare il ruolo e le competenze necessarie delle figure necessarie ad attivare la partecipazione (figure di prossimità)</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1.</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2.</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3.</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4.</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5.</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6.</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7.</a:t>
                      </a:r>
                      <a:endParaRPr kumimoji="0" lang="en-GB" sz="2400" b="0" i="0" u="none" strike="noStrike" cap="none" normalizeH="0" baseline="0" smtClean="0">
                        <a:ln>
                          <a:noFill/>
                        </a:ln>
                        <a:solidFill>
                          <a:schemeClr val="tx1"/>
                        </a:solidFill>
                        <a:effectLst/>
                        <a:latin typeface="Calibri" pitchFamily="34"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1.</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2.</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3.</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4.</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5.</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6.</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7.</a:t>
                      </a:r>
                      <a:endParaRPr kumimoji="0" lang="en-GB" sz="2400" b="0" i="0" u="none" strike="noStrike" cap="none" normalizeH="0" baseline="0" smtClean="0">
                        <a:ln>
                          <a:noFill/>
                        </a:ln>
                        <a:solidFill>
                          <a:schemeClr val="tx1"/>
                        </a:solidFill>
                        <a:effectLst/>
                        <a:latin typeface="Calibri" pitchFamily="34"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r>
            </a:tbl>
          </a:graphicData>
        </a:graphic>
      </p:graphicFrame>
      <p:graphicFrame>
        <p:nvGraphicFramePr>
          <p:cNvPr id="46155" name="Group 75"/>
          <p:cNvGraphicFramePr>
            <a:graphicFrameLocks noGrp="1"/>
          </p:cNvGraphicFramePr>
          <p:nvPr/>
        </p:nvGraphicFramePr>
        <p:xfrm>
          <a:off x="2241550" y="5122863"/>
          <a:ext cx="9234488" cy="2027129"/>
        </p:xfrm>
        <a:graphic>
          <a:graphicData uri="http://schemas.openxmlformats.org/drawingml/2006/table">
            <a:tbl>
              <a:tblPr/>
              <a:tblGrid>
                <a:gridCol w="9234488"/>
              </a:tblGrid>
              <a:tr h="309563">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Piano d</a:t>
                      </a:r>
                      <a:r>
                        <a:rPr kumimoji="0" lang="en-GB" altLang="it-IT" sz="1000" b="1" i="0" u="none" strike="noStrike" cap="none" normalizeH="0" baseline="0" smtClean="0">
                          <a:ln>
                            <a:noFill/>
                          </a:ln>
                          <a:solidFill>
                            <a:schemeClr val="tx1"/>
                          </a:solidFill>
                          <a:effectLst/>
                          <a:latin typeface="Calibri" pitchFamily="34" charset="0"/>
                          <a:cs typeface="Times New Roman" pitchFamily="18" charset="0"/>
                        </a:rPr>
                        <a:t>’</a:t>
                      </a:r>
                      <a:r>
                        <a:rPr kumimoji="0" lang="en-GB" sz="1000" b="1" i="0" u="none" strike="noStrike" cap="none" normalizeH="0" baseline="0" smtClean="0">
                          <a:ln>
                            <a:noFill/>
                          </a:ln>
                          <a:solidFill>
                            <a:schemeClr val="tx1"/>
                          </a:solidFill>
                          <a:effectLst/>
                          <a:latin typeface="Calibri" pitchFamily="34" charset="0"/>
                          <a:cs typeface="Times New Roman" pitchFamily="18" charset="0"/>
                        </a:rPr>
                        <a:t>azione</a:t>
                      </a:r>
                      <a:endParaRPr kumimoji="0" lang="en-GB" sz="2000" b="1" i="0" u="none" strike="noStrike" cap="none" normalizeH="0" baseline="0" smtClean="0">
                        <a:ln>
                          <a:noFill/>
                        </a:ln>
                        <a:solidFill>
                          <a:schemeClr val="tx1"/>
                        </a:solidFill>
                        <a:effectLst/>
                        <a:latin typeface="Calibri" pitchFamily="34" charset="0"/>
                      </a:endParaRP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3414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1. </a:t>
                      </a:r>
                      <a:r>
                        <a:rPr kumimoji="0" lang="it-IT" sz="900" b="0" i="0" u="none" strike="noStrike" cap="none" normalizeH="0" baseline="0" smtClean="0">
                          <a:ln>
                            <a:noFill/>
                          </a:ln>
                          <a:solidFill>
                            <a:schemeClr val="tx1"/>
                          </a:solidFill>
                          <a:effectLst/>
                          <a:latin typeface="Calibri" pitchFamily="34" charset="0"/>
                        </a:rPr>
                        <a:t>Area di miglioramento da affrontare:  </a:t>
                      </a:r>
                      <a:r>
                        <a:rPr kumimoji="0" lang="it-IT" sz="900" b="1" i="0" u="none" strike="noStrike" cap="none" normalizeH="0" baseline="0" smtClean="0">
                          <a:ln>
                            <a:noFill/>
                          </a:ln>
                          <a:solidFill>
                            <a:schemeClr val="tx1"/>
                          </a:solidFill>
                          <a:effectLst/>
                          <a:latin typeface="Calibri" pitchFamily="34" charset="0"/>
                        </a:rPr>
                        <a:t>AFFRONTARE LE BARRIERE COMUNICATIVE AD UNA EFFETTIVA PARTECIPAZIONE </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2. Descrizione degli interventi:  revisione degli strumenti comunicativi e informativi</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3. Processo di pianificazione e di sviluppo: Inserimento della figura di </a:t>
                      </a:r>
                      <a:r>
                        <a:rPr kumimoji="0" lang="it-IT" altLang="it-IT" sz="900" b="0" i="0" u="none" strike="noStrike" cap="none" normalizeH="0" baseline="0" smtClean="0">
                          <a:ln>
                            <a:noFill/>
                          </a:ln>
                          <a:solidFill>
                            <a:schemeClr val="tx1"/>
                          </a:solidFill>
                          <a:effectLst/>
                          <a:latin typeface="Calibri" pitchFamily="34" charset="0"/>
                        </a:rPr>
                        <a:t>“</a:t>
                      </a:r>
                      <a:r>
                        <a:rPr kumimoji="0" lang="it-IT" sz="900" b="0" i="0" u="none" strike="noStrike" cap="none" normalizeH="0" baseline="0" smtClean="0">
                          <a:ln>
                            <a:noFill/>
                          </a:ln>
                          <a:solidFill>
                            <a:schemeClr val="tx1"/>
                          </a:solidFill>
                          <a:effectLst/>
                          <a:latin typeface="Calibri" pitchFamily="34" charset="0"/>
                        </a:rPr>
                        <a:t>Agente di salute)</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4. Persone e servizi da coinvolgere: mediatori culturali, agenzie di volontariato, autorità locali, …</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5. Risorse e competenze necessarie: formazione dei mediatori e operatori di strada</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6. Costi e fonti di finanziamento: interni o esterni (progetti regionali)</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7. Responsabilità: Ufficio comunicazione, ricerca e sviluppo, …</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r>
            </a:tbl>
          </a:graphicData>
        </a:graphic>
      </p:graphicFrame>
      <p:sp>
        <p:nvSpPr>
          <p:cNvPr id="123912" name="Rectangle 8"/>
          <p:cNvSpPr>
            <a:spLocks noChangeArrowheads="1"/>
          </p:cNvSpPr>
          <p:nvPr/>
        </p:nvSpPr>
        <p:spPr bwMode="auto">
          <a:xfrm>
            <a:off x="127000" y="1281113"/>
            <a:ext cx="1681163" cy="950912"/>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Misurare la conformità all</a:t>
            </a:r>
            <a:r>
              <a:rPr lang="it-IT" altLang="it-IT" sz="1200" b="1">
                <a:solidFill>
                  <a:schemeClr val="bg1"/>
                </a:solidFill>
                <a:ea typeface="MS PGothic" charset="-128"/>
              </a:rPr>
              <a:t>’</a:t>
            </a:r>
            <a:r>
              <a:rPr lang="it-IT" sz="1200" b="1">
                <a:solidFill>
                  <a:schemeClr val="bg1"/>
                </a:solidFill>
                <a:ea typeface="MS PGothic" charset="-128"/>
              </a:rPr>
              <a:t>elemento misurabile</a:t>
            </a:r>
          </a:p>
        </p:txBody>
      </p:sp>
      <p:sp>
        <p:nvSpPr>
          <p:cNvPr id="123918" name="Line 14"/>
          <p:cNvSpPr>
            <a:spLocks noChangeShapeType="1"/>
          </p:cNvSpPr>
          <p:nvPr/>
        </p:nvSpPr>
        <p:spPr bwMode="auto">
          <a:xfrm>
            <a:off x="1820863" y="1928813"/>
            <a:ext cx="1092200" cy="7937"/>
          </a:xfrm>
          <a:prstGeom prst="line">
            <a:avLst/>
          </a:prstGeom>
          <a:noFill/>
          <a:ln w="25400">
            <a:solidFill>
              <a:srgbClr val="A60000"/>
            </a:solidFill>
            <a:round/>
            <a:headEnd/>
            <a:tailEnd type="triangle" w="med" len="med"/>
          </a:ln>
        </p:spPr>
        <p:txBody>
          <a:bodyPr wrap="none" anchor="ctr"/>
          <a:lstStyle/>
          <a:p>
            <a:endParaRPr lang="it-IT"/>
          </a:p>
        </p:txBody>
      </p:sp>
      <p:sp>
        <p:nvSpPr>
          <p:cNvPr id="2" name="Rectangle 8"/>
          <p:cNvSpPr>
            <a:spLocks noChangeArrowheads="1"/>
          </p:cNvSpPr>
          <p:nvPr/>
        </p:nvSpPr>
        <p:spPr bwMode="auto">
          <a:xfrm>
            <a:off x="134938" y="2530475"/>
            <a:ext cx="1681162" cy="614363"/>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Identificare  problemi e priorità</a:t>
            </a:r>
          </a:p>
        </p:txBody>
      </p:sp>
      <p:sp>
        <p:nvSpPr>
          <p:cNvPr id="3" name="Line 14"/>
          <p:cNvSpPr>
            <a:spLocks noChangeShapeType="1"/>
          </p:cNvSpPr>
          <p:nvPr/>
        </p:nvSpPr>
        <p:spPr bwMode="auto">
          <a:xfrm>
            <a:off x="1828800" y="2819400"/>
            <a:ext cx="1106488" cy="7938"/>
          </a:xfrm>
          <a:prstGeom prst="line">
            <a:avLst/>
          </a:prstGeom>
          <a:noFill/>
          <a:ln w="25400">
            <a:solidFill>
              <a:srgbClr val="A60000"/>
            </a:solidFill>
            <a:round/>
            <a:headEnd/>
            <a:tailEnd type="triangle" w="med" len="med"/>
          </a:ln>
        </p:spPr>
        <p:txBody>
          <a:bodyPr wrap="none" anchor="ctr"/>
          <a:lstStyle/>
          <a:p>
            <a:endParaRPr lang="it-IT"/>
          </a:p>
        </p:txBody>
      </p:sp>
      <p:sp>
        <p:nvSpPr>
          <p:cNvPr id="44112" name="Line 80"/>
          <p:cNvSpPr>
            <a:spLocks noChangeShapeType="1"/>
          </p:cNvSpPr>
          <p:nvPr/>
        </p:nvSpPr>
        <p:spPr bwMode="auto">
          <a:xfrm>
            <a:off x="9424988" y="1617663"/>
            <a:ext cx="536575" cy="401637"/>
          </a:xfrm>
          <a:prstGeom prst="line">
            <a:avLst/>
          </a:prstGeom>
          <a:noFill/>
          <a:ln w="25400">
            <a:solidFill>
              <a:srgbClr val="A60000"/>
            </a:solidFill>
            <a:round/>
            <a:headEnd/>
            <a:tailEnd/>
          </a:ln>
        </p:spPr>
        <p:txBody>
          <a:bodyPr wrap="none" anchor="ctr"/>
          <a:lstStyle/>
          <a:p>
            <a:endParaRPr lang="it-IT"/>
          </a:p>
        </p:txBody>
      </p:sp>
      <p:sp>
        <p:nvSpPr>
          <p:cNvPr id="44113" name="Line 81"/>
          <p:cNvSpPr>
            <a:spLocks noChangeShapeType="1"/>
          </p:cNvSpPr>
          <p:nvPr/>
        </p:nvSpPr>
        <p:spPr bwMode="auto">
          <a:xfrm flipH="1">
            <a:off x="9399588" y="1608138"/>
            <a:ext cx="584200" cy="420687"/>
          </a:xfrm>
          <a:prstGeom prst="line">
            <a:avLst/>
          </a:prstGeom>
          <a:noFill/>
          <a:ln w="25400">
            <a:solidFill>
              <a:srgbClr val="A60000"/>
            </a:solidFill>
            <a:round/>
            <a:headEnd/>
            <a:tailEnd/>
          </a:ln>
        </p:spPr>
        <p:txBody>
          <a:bodyPr wrap="none" anchor="ctr"/>
          <a:lstStyle/>
          <a:p>
            <a:endParaRPr lang="it-IT"/>
          </a:p>
        </p:txBody>
      </p:sp>
      <p:sp>
        <p:nvSpPr>
          <p:cNvPr id="4" name="Rectangle 8"/>
          <p:cNvSpPr>
            <a:spLocks noChangeArrowheads="1"/>
          </p:cNvSpPr>
          <p:nvPr/>
        </p:nvSpPr>
        <p:spPr bwMode="auto">
          <a:xfrm>
            <a:off x="144463" y="3975100"/>
            <a:ext cx="1679575" cy="620713"/>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Identificare le azioni necessarie</a:t>
            </a:r>
          </a:p>
        </p:txBody>
      </p:sp>
      <p:sp>
        <p:nvSpPr>
          <p:cNvPr id="5" name="Line 14"/>
          <p:cNvSpPr>
            <a:spLocks noChangeShapeType="1"/>
          </p:cNvSpPr>
          <p:nvPr/>
        </p:nvSpPr>
        <p:spPr bwMode="auto">
          <a:xfrm flipV="1">
            <a:off x="1836738" y="4262438"/>
            <a:ext cx="273050" cy="1587"/>
          </a:xfrm>
          <a:prstGeom prst="line">
            <a:avLst/>
          </a:prstGeom>
          <a:noFill/>
          <a:ln w="25400">
            <a:solidFill>
              <a:srgbClr val="A60000"/>
            </a:solidFill>
            <a:round/>
            <a:headEnd/>
            <a:tailEnd type="triangle" w="med" len="med"/>
          </a:ln>
        </p:spPr>
        <p:txBody>
          <a:bodyPr wrap="none" anchor="ctr"/>
          <a:lstStyle/>
          <a:p>
            <a:endParaRPr lang="it-IT"/>
          </a:p>
        </p:txBody>
      </p:sp>
      <p:sp>
        <p:nvSpPr>
          <p:cNvPr id="44116" name="AutoShape 84"/>
          <p:cNvSpPr>
            <a:spLocks/>
          </p:cNvSpPr>
          <p:nvPr/>
        </p:nvSpPr>
        <p:spPr bwMode="auto">
          <a:xfrm>
            <a:off x="2070100" y="3479800"/>
            <a:ext cx="119063" cy="1530350"/>
          </a:xfrm>
          <a:prstGeom prst="leftBrace">
            <a:avLst>
              <a:gd name="adj1" fmla="val 107111"/>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6" name="Rectangle 8"/>
          <p:cNvSpPr>
            <a:spLocks noChangeArrowheads="1"/>
          </p:cNvSpPr>
          <p:nvPr/>
        </p:nvSpPr>
        <p:spPr bwMode="auto">
          <a:xfrm>
            <a:off x="139700" y="5657850"/>
            <a:ext cx="1681163" cy="522288"/>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Definire un  piano d</a:t>
            </a:r>
            <a:r>
              <a:rPr lang="it-IT" altLang="it-IT" sz="1200" b="1">
                <a:solidFill>
                  <a:schemeClr val="bg1"/>
                </a:solidFill>
                <a:ea typeface="MS PGothic" charset="-128"/>
              </a:rPr>
              <a:t>’</a:t>
            </a:r>
            <a:r>
              <a:rPr lang="it-IT" sz="1200" b="1">
                <a:solidFill>
                  <a:schemeClr val="bg1"/>
                </a:solidFill>
                <a:ea typeface="MS PGothic" charset="-128"/>
              </a:rPr>
              <a:t>azione</a:t>
            </a:r>
          </a:p>
        </p:txBody>
      </p:sp>
      <p:sp>
        <p:nvSpPr>
          <p:cNvPr id="8" name="Line 14"/>
          <p:cNvSpPr>
            <a:spLocks noChangeShapeType="1"/>
          </p:cNvSpPr>
          <p:nvPr/>
        </p:nvSpPr>
        <p:spPr bwMode="auto">
          <a:xfrm flipV="1">
            <a:off x="1833563" y="5935663"/>
            <a:ext cx="273050" cy="11112"/>
          </a:xfrm>
          <a:prstGeom prst="line">
            <a:avLst/>
          </a:prstGeom>
          <a:noFill/>
          <a:ln w="25400">
            <a:solidFill>
              <a:srgbClr val="A60000"/>
            </a:solidFill>
            <a:round/>
            <a:headEnd/>
            <a:tailEnd type="triangle" w="med" len="med"/>
          </a:ln>
        </p:spPr>
        <p:txBody>
          <a:bodyPr wrap="none" anchor="ctr"/>
          <a:lstStyle/>
          <a:p>
            <a:endParaRPr lang="it-IT"/>
          </a:p>
        </p:txBody>
      </p:sp>
      <p:sp>
        <p:nvSpPr>
          <p:cNvPr id="44119" name="AutoShape 87"/>
          <p:cNvSpPr>
            <a:spLocks/>
          </p:cNvSpPr>
          <p:nvPr/>
        </p:nvSpPr>
        <p:spPr bwMode="auto">
          <a:xfrm>
            <a:off x="2065338" y="5162550"/>
            <a:ext cx="119062" cy="1530350"/>
          </a:xfrm>
          <a:prstGeom prst="leftBrace">
            <a:avLst>
              <a:gd name="adj1" fmla="val 107112"/>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44120" name="AutoShape 88"/>
          <p:cNvSpPr>
            <a:spLocks/>
          </p:cNvSpPr>
          <p:nvPr/>
        </p:nvSpPr>
        <p:spPr bwMode="auto">
          <a:xfrm>
            <a:off x="3021013" y="1349375"/>
            <a:ext cx="65087" cy="1179513"/>
          </a:xfrm>
          <a:prstGeom prst="leftBrace">
            <a:avLst>
              <a:gd name="adj1" fmla="val 70810"/>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44121" name="AutoShape 89"/>
          <p:cNvSpPr>
            <a:spLocks/>
          </p:cNvSpPr>
          <p:nvPr/>
        </p:nvSpPr>
        <p:spPr bwMode="auto">
          <a:xfrm>
            <a:off x="2989263" y="2619375"/>
            <a:ext cx="57150" cy="485775"/>
          </a:xfrm>
          <a:prstGeom prst="leftBrace">
            <a:avLst>
              <a:gd name="adj1" fmla="val 70833"/>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44122" name="Rectangle 90"/>
          <p:cNvSpPr>
            <a:spLocks noChangeArrowheads="1"/>
          </p:cNvSpPr>
          <p:nvPr/>
        </p:nvSpPr>
        <p:spPr bwMode="auto">
          <a:xfrm>
            <a:off x="2255838" y="5356225"/>
            <a:ext cx="8629650" cy="449263"/>
          </a:xfrm>
          <a:prstGeom prst="rect">
            <a:avLst/>
          </a:prstGeom>
          <a:noFill/>
          <a:ln w="19050">
            <a:solidFill>
              <a:srgbClr val="A60000"/>
            </a:solidFill>
            <a:miter lim="800000"/>
            <a:headEnd/>
            <a:tailEnd/>
          </a:ln>
        </p:spPr>
        <p:txBody>
          <a:bodyPr wrap="none" anchor="ctr"/>
          <a:lstStyle/>
          <a:p>
            <a:pPr algn="ctr"/>
            <a:endParaRPr lang="it-IT" sz="2400" b="1" u="sng">
              <a:ea typeface="MS PGothic"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154"/>
                                        </p:tgtEl>
                                        <p:attrNameLst>
                                          <p:attrName>style.visibility</p:attrName>
                                        </p:attrNameLst>
                                      </p:cBhvr>
                                      <p:to>
                                        <p:strVal val="visible"/>
                                      </p:to>
                                    </p:set>
                                    <p:animEffect transition="in" filter="fade">
                                      <p:cBhvr>
                                        <p:cTn id="11" dur="500"/>
                                        <p:tgtEl>
                                          <p:spTgt spid="4615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29070"/>
                                        </p:tgtEl>
                                        <p:attrNameLst>
                                          <p:attrName>style.visibility</p:attrName>
                                        </p:attrNameLst>
                                      </p:cBhvr>
                                      <p:to>
                                        <p:strVal val="visible"/>
                                      </p:to>
                                    </p:set>
                                    <p:animEffect transition="in" filter="dissolve">
                                      <p:cBhvr>
                                        <p:cTn id="14" dur="500"/>
                                        <p:tgtEl>
                                          <p:spTgt spid="12907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0450"/>
                                        </p:tgtEl>
                                        <p:attrNameLst>
                                          <p:attrName>style.visibility</p:attrName>
                                        </p:attrNameLst>
                                      </p:cBhvr>
                                      <p:to>
                                        <p:strVal val="visible"/>
                                      </p:to>
                                    </p:set>
                                    <p:animEffect transition="in" filter="dissolve">
                                      <p:cBhvr>
                                        <p:cTn id="17" dur="500"/>
                                        <p:tgtEl>
                                          <p:spTgt spid="6045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2499"/>
                                        </p:tgtEl>
                                        <p:attrNameLst>
                                          <p:attrName>style.visibility</p:attrName>
                                        </p:attrNameLst>
                                      </p:cBhvr>
                                      <p:to>
                                        <p:strVal val="visible"/>
                                      </p:to>
                                    </p:set>
                                    <p:animEffect transition="in" filter="fade">
                                      <p:cBhvr>
                                        <p:cTn id="20" dur="500"/>
                                        <p:tgtEl>
                                          <p:spTgt spid="6249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0448"/>
                                        </p:tgtEl>
                                        <p:attrNameLst>
                                          <p:attrName>style.visibility</p:attrName>
                                        </p:attrNameLst>
                                      </p:cBhvr>
                                      <p:to>
                                        <p:strVal val="visible"/>
                                      </p:to>
                                    </p:set>
                                    <p:animEffect transition="in" filter="dissolve">
                                      <p:cBhvr>
                                        <p:cTn id="23" dur="500"/>
                                        <p:tgtEl>
                                          <p:spTgt spid="6044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0447"/>
                                        </p:tgtEl>
                                        <p:attrNameLst>
                                          <p:attrName>style.visibility</p:attrName>
                                        </p:attrNameLst>
                                      </p:cBhvr>
                                      <p:to>
                                        <p:strVal val="visible"/>
                                      </p:to>
                                    </p:set>
                                    <p:animEffect transition="in" filter="dissolve">
                                      <p:cBhvr>
                                        <p:cTn id="26" dur="500"/>
                                        <p:tgtEl>
                                          <p:spTgt spid="604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3912"/>
                                        </p:tgtEl>
                                        <p:attrNameLst>
                                          <p:attrName>style.visibility</p:attrName>
                                        </p:attrNameLst>
                                      </p:cBhvr>
                                      <p:to>
                                        <p:strVal val="visible"/>
                                      </p:to>
                                    </p:set>
                                    <p:animEffect transition="in" filter="fade">
                                      <p:cBhvr>
                                        <p:cTn id="31" dur="500"/>
                                        <p:tgtEl>
                                          <p:spTgt spid="1239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3918"/>
                                        </p:tgtEl>
                                        <p:attrNameLst>
                                          <p:attrName>style.visibility</p:attrName>
                                        </p:attrNameLst>
                                      </p:cBhvr>
                                      <p:to>
                                        <p:strVal val="visible"/>
                                      </p:to>
                                    </p:set>
                                    <p:animEffect transition="in" filter="fade">
                                      <p:cBhvr>
                                        <p:cTn id="34" dur="2000"/>
                                        <p:tgtEl>
                                          <p:spTgt spid="1239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120"/>
                                        </p:tgtEl>
                                        <p:attrNameLst>
                                          <p:attrName>style.visibility</p:attrName>
                                        </p:attrNameLst>
                                      </p:cBhvr>
                                      <p:to>
                                        <p:strVal val="visible"/>
                                      </p:to>
                                    </p:set>
                                    <p:animEffect transition="in" filter="fade">
                                      <p:cBhvr>
                                        <p:cTn id="37" dur="2000"/>
                                        <p:tgtEl>
                                          <p:spTgt spid="441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4113"/>
                                        </p:tgtEl>
                                        <p:attrNameLst>
                                          <p:attrName>style.visibility</p:attrName>
                                        </p:attrNameLst>
                                      </p:cBhvr>
                                      <p:to>
                                        <p:strVal val="visible"/>
                                      </p:to>
                                    </p:set>
                                    <p:animEffect transition="in" filter="fade">
                                      <p:cBhvr>
                                        <p:cTn id="40" dur="2000"/>
                                        <p:tgtEl>
                                          <p:spTgt spid="441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112"/>
                                        </p:tgtEl>
                                        <p:attrNameLst>
                                          <p:attrName>style.visibility</p:attrName>
                                        </p:attrNameLst>
                                      </p:cBhvr>
                                      <p:to>
                                        <p:strVal val="visible"/>
                                      </p:to>
                                    </p:set>
                                    <p:animEffect transition="in" filter="fade">
                                      <p:cBhvr>
                                        <p:cTn id="43" dur="2000"/>
                                        <p:tgtEl>
                                          <p:spTgt spid="441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121"/>
                                        </p:tgtEl>
                                        <p:attrNameLst>
                                          <p:attrName>style.visibility</p:attrName>
                                        </p:attrNameLst>
                                      </p:cBhvr>
                                      <p:to>
                                        <p:strVal val="visible"/>
                                      </p:to>
                                    </p:set>
                                    <p:animEffect transition="in" filter="fade">
                                      <p:cBhvr>
                                        <p:cTn id="54" dur="1000"/>
                                        <p:tgtEl>
                                          <p:spTgt spid="441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2542"/>
                                        </p:tgtEl>
                                        <p:attrNameLst>
                                          <p:attrName>style.visibility</p:attrName>
                                        </p:attrNameLst>
                                      </p:cBhvr>
                                      <p:to>
                                        <p:strVal val="visible"/>
                                      </p:to>
                                    </p:set>
                                    <p:animEffect transition="in" filter="fade">
                                      <p:cBhvr>
                                        <p:cTn id="59" dur="500"/>
                                        <p:tgtEl>
                                          <p:spTgt spid="6254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116"/>
                                        </p:tgtEl>
                                        <p:attrNameLst>
                                          <p:attrName>style.visibility</p:attrName>
                                        </p:attrNameLst>
                                      </p:cBhvr>
                                      <p:to>
                                        <p:strVal val="visible"/>
                                      </p:to>
                                    </p:set>
                                    <p:animEffect transition="in" filter="fade">
                                      <p:cBhvr>
                                        <p:cTn id="68" dur="1000"/>
                                        <p:tgtEl>
                                          <p:spTgt spid="4411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4122"/>
                                        </p:tgtEl>
                                        <p:attrNameLst>
                                          <p:attrName>style.visibility</p:attrName>
                                        </p:attrNameLst>
                                      </p:cBhvr>
                                      <p:to>
                                        <p:strVal val="visible"/>
                                      </p:to>
                                    </p:set>
                                    <p:animEffect transition="in" filter="fade">
                                      <p:cBhvr>
                                        <p:cTn id="79" dur="1000"/>
                                        <p:tgtEl>
                                          <p:spTgt spid="4412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119"/>
                                        </p:tgtEl>
                                        <p:attrNameLst>
                                          <p:attrName>style.visibility</p:attrName>
                                        </p:attrNameLst>
                                      </p:cBhvr>
                                      <p:to>
                                        <p:strVal val="visible"/>
                                      </p:to>
                                    </p:set>
                                    <p:animEffect transition="in" filter="fade">
                                      <p:cBhvr>
                                        <p:cTn id="82" dur="1000"/>
                                        <p:tgtEl>
                                          <p:spTgt spid="44119"/>
                                        </p:tgtEl>
                                      </p:cBhvr>
                                    </p:animEffect>
                                  </p:childTnLst>
                                </p:cTn>
                              </p:par>
                              <p:par>
                                <p:cTn id="83" presetID="10" presetClass="entr" presetSubtype="0" fill="hold" nodeType="withEffect">
                                  <p:stCondLst>
                                    <p:cond delay="0"/>
                                  </p:stCondLst>
                                  <p:childTnLst>
                                    <p:set>
                                      <p:cBhvr>
                                        <p:cTn id="84" dur="1" fill="hold">
                                          <p:stCondLst>
                                            <p:cond delay="0"/>
                                          </p:stCondLst>
                                        </p:cTn>
                                        <p:tgtEl>
                                          <p:spTgt spid="46155"/>
                                        </p:tgtEl>
                                        <p:attrNameLst>
                                          <p:attrName>style.visibility</p:attrName>
                                        </p:attrNameLst>
                                      </p:cBhvr>
                                      <p:to>
                                        <p:strVal val="visible"/>
                                      </p:to>
                                    </p:set>
                                    <p:animEffect transition="in" filter="fade">
                                      <p:cBhvr>
                                        <p:cTn id="85" dur="500"/>
                                        <p:tgtEl>
                                          <p:spTgt spid="4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0447" grpId="0" animBg="1"/>
      <p:bldP spid="60448" grpId="0" animBg="1"/>
      <p:bldP spid="62499" grpId="0" animBg="1"/>
      <p:bldP spid="60450" grpId="0" animBg="1"/>
      <p:bldP spid="129070" grpId="0" animBg="1"/>
      <p:bldP spid="123912" grpId="0" animBg="1"/>
      <p:bldP spid="123918" grpId="0" animBg="1"/>
      <p:bldP spid="2" grpId="0" animBg="1"/>
      <p:bldP spid="3" grpId="0" animBg="1"/>
      <p:bldP spid="44112" grpId="0" animBg="1"/>
      <p:bldP spid="44113" grpId="0" animBg="1"/>
      <p:bldP spid="4" grpId="0" animBg="1"/>
      <p:bldP spid="5" grpId="0" animBg="1"/>
      <p:bldP spid="44116" grpId="0" animBg="1"/>
      <p:bldP spid="6" grpId="0" animBg="1"/>
      <p:bldP spid="8" grpId="0" animBg="1"/>
      <p:bldP spid="44119" grpId="0" animBg="1"/>
      <p:bldP spid="44120" grpId="0" animBg="1"/>
      <p:bldP spid="44121" grpId="0" animBg="1"/>
      <p:bldP spid="441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9" descr="Immagine1"/>
          <p:cNvPicPr>
            <a:picLocks noChangeAspect="1" noChangeArrowheads="1"/>
          </p:cNvPicPr>
          <p:nvPr/>
        </p:nvPicPr>
        <p:blipFill>
          <a:blip r:embed="rId2"/>
          <a:srcRect/>
          <a:stretch>
            <a:fillRect/>
          </a:stretch>
        </p:blipFill>
        <p:spPr bwMode="auto">
          <a:xfrm>
            <a:off x="5218113" y="1844675"/>
            <a:ext cx="6638925" cy="2701925"/>
          </a:xfrm>
          <a:prstGeom prst="rect">
            <a:avLst/>
          </a:prstGeom>
          <a:noFill/>
          <a:ln w="9525">
            <a:noFill/>
            <a:miter lim="800000"/>
            <a:headEnd/>
            <a:tailEnd/>
          </a:ln>
        </p:spPr>
      </p:pic>
      <p:sp>
        <p:nvSpPr>
          <p:cNvPr id="6" name="Titolo 1"/>
          <p:cNvSpPr>
            <a:spLocks/>
          </p:cNvSpPr>
          <p:nvPr/>
        </p:nvSpPr>
        <p:spPr bwMode="auto">
          <a:xfrm>
            <a:off x="431800" y="1208088"/>
            <a:ext cx="11425238" cy="636587"/>
          </a:xfrm>
          <a:prstGeom prst="rect">
            <a:avLst/>
          </a:prstGeom>
          <a:noFill/>
          <a:ln w="9525">
            <a:noFill/>
            <a:miter lim="800000"/>
            <a:headEnd/>
            <a:tailEnd/>
          </a:ln>
        </p:spPr>
        <p:txBody>
          <a:bodyPr anchor="b"/>
          <a:lstStyle/>
          <a:p>
            <a:pPr algn="ctr" eaLnBrk="0" hangingPunct="0"/>
            <a:r>
              <a:rPr lang="it-IT" sz="2400">
                <a:solidFill>
                  <a:srgbClr val="0D0E53"/>
                </a:solidFill>
                <a:ea typeface="MS PGothic" charset="-128"/>
              </a:rPr>
              <a:t>Coinvolgere gli utenti per aumentare l</a:t>
            </a:r>
            <a:r>
              <a:rPr lang="it-IT" altLang="it-IT" sz="2400">
                <a:solidFill>
                  <a:srgbClr val="0D0E53"/>
                </a:solidFill>
                <a:ea typeface="MS PGothic" charset="-128"/>
              </a:rPr>
              <a:t>’</a:t>
            </a:r>
            <a:r>
              <a:rPr lang="it-IT" sz="2400">
                <a:solidFill>
                  <a:srgbClr val="0D0E53"/>
                </a:solidFill>
                <a:ea typeface="MS PGothic" charset="-128"/>
              </a:rPr>
              <a:t>adesione agli screening</a:t>
            </a:r>
            <a:br>
              <a:rPr lang="it-IT" sz="2400">
                <a:solidFill>
                  <a:srgbClr val="0D0E53"/>
                </a:solidFill>
                <a:ea typeface="MS PGothic" charset="-128"/>
              </a:rPr>
            </a:br>
            <a:r>
              <a:rPr lang="it-IT" sz="2000" b="1">
                <a:solidFill>
                  <a:srgbClr val="0D0E53"/>
                </a:solidFill>
                <a:ea typeface="MS PGothic" charset="-128"/>
              </a:rPr>
              <a:t>Utilizzo dell</a:t>
            </a:r>
            <a:r>
              <a:rPr lang="it-IT" altLang="it-IT" sz="2000" b="1">
                <a:solidFill>
                  <a:srgbClr val="0D0E53"/>
                </a:solidFill>
                <a:ea typeface="MS PGothic" charset="-128"/>
              </a:rPr>
              <a:t>’</a:t>
            </a:r>
            <a:r>
              <a:rPr lang="it-IT" sz="2000" b="1">
                <a:solidFill>
                  <a:srgbClr val="0D0E53"/>
                </a:solidFill>
                <a:ea typeface="MS PGothic" charset="-128"/>
              </a:rPr>
              <a:t>Agente di salute</a:t>
            </a:r>
          </a:p>
        </p:txBody>
      </p:sp>
      <p:sp>
        <p:nvSpPr>
          <p:cNvPr id="10" name="CasellaDiTesto 9"/>
          <p:cNvSpPr txBox="1">
            <a:spLocks noChangeArrowheads="1"/>
          </p:cNvSpPr>
          <p:nvPr/>
        </p:nvSpPr>
        <p:spPr bwMode="auto">
          <a:xfrm>
            <a:off x="6996113" y="5373688"/>
            <a:ext cx="4059237" cy="1006475"/>
          </a:xfrm>
          <a:prstGeom prst="rect">
            <a:avLst/>
          </a:prstGeom>
          <a:solidFill>
            <a:srgbClr val="14085A"/>
          </a:solidFill>
          <a:ln w="9525">
            <a:noFill/>
            <a:miter lim="800000"/>
            <a:headEnd/>
            <a:tailEnd/>
          </a:ln>
        </p:spPr>
        <p:txBody>
          <a:bodyPr>
            <a:spAutoFit/>
          </a:bodyPr>
          <a:lstStyle/>
          <a:p>
            <a:pPr algn="ctr">
              <a:defRPr/>
            </a:pPr>
            <a:r>
              <a:rPr lang="it-IT" sz="2000">
                <a:solidFill>
                  <a:schemeClr val="bg1"/>
                </a:solidFill>
                <a:effectLst>
                  <a:outerShdw blurRad="38100" dist="38100" dir="2700000" algn="tl">
                    <a:srgbClr val="000000"/>
                  </a:outerShdw>
                </a:effectLst>
                <a:ea typeface="ＭＳ Ｐゴシック"/>
                <a:cs typeface="ＭＳ Ｐゴシック"/>
              </a:rPr>
              <a:t>L</a:t>
            </a:r>
            <a:r>
              <a:rPr lang="it-IT" altLang="it-IT" sz="2000">
                <a:solidFill>
                  <a:schemeClr val="bg1"/>
                </a:solidFill>
                <a:effectLst>
                  <a:outerShdw blurRad="38100" dist="38100" dir="2700000" algn="tl">
                    <a:srgbClr val="000000"/>
                  </a:outerShdw>
                </a:effectLst>
                <a:ea typeface="ＭＳ Ｐゴシック"/>
                <a:cs typeface="ＭＳ Ｐゴシック"/>
              </a:rPr>
              <a:t>’</a:t>
            </a:r>
            <a:r>
              <a:rPr lang="it-IT" sz="2000">
                <a:solidFill>
                  <a:schemeClr val="bg1"/>
                </a:solidFill>
                <a:effectLst>
                  <a:outerShdw blurRad="38100" dist="38100" dir="2700000" algn="tl">
                    <a:srgbClr val="000000"/>
                  </a:outerShdw>
                </a:effectLst>
                <a:ea typeface="ＭＳ Ｐゴシック"/>
                <a:cs typeface="ＭＳ Ｐゴシック"/>
              </a:rPr>
              <a:t>Agente di salute può spiegare perché si è stati invitati allo screening</a:t>
            </a:r>
          </a:p>
        </p:txBody>
      </p:sp>
      <p:sp>
        <p:nvSpPr>
          <p:cNvPr id="12" name="Text Box 10"/>
          <p:cNvSpPr txBox="1">
            <a:spLocks noChangeArrowheads="1"/>
          </p:cNvSpPr>
          <p:nvPr/>
        </p:nvSpPr>
        <p:spPr bwMode="auto">
          <a:xfrm>
            <a:off x="719138" y="2028825"/>
            <a:ext cx="3171825" cy="1616075"/>
          </a:xfrm>
          <a:prstGeom prst="rect">
            <a:avLst/>
          </a:prstGeom>
          <a:solidFill>
            <a:srgbClr val="14085A"/>
          </a:solidFill>
          <a:ln w="9525">
            <a:noFill/>
            <a:miter lim="800000"/>
            <a:headEnd/>
            <a:tailEnd/>
          </a:ln>
        </p:spPr>
        <p:txBody>
          <a:bodyPr>
            <a:spAutoFit/>
          </a:bodyPr>
          <a:lstStyle/>
          <a:p>
            <a:pPr algn="ctr">
              <a:spcBef>
                <a:spcPct val="50000"/>
              </a:spcBef>
              <a:defRPr/>
            </a:pPr>
            <a:r>
              <a:rPr lang="it-IT" sz="2000">
                <a:solidFill>
                  <a:schemeClr val="bg1"/>
                </a:solidFill>
                <a:effectLst>
                  <a:outerShdw blurRad="38100" dist="38100" dir="2700000" algn="tl">
                    <a:srgbClr val="000000"/>
                  </a:outerShdw>
                </a:effectLst>
                <a:ea typeface="ＭＳ Ｐゴシック"/>
                <a:cs typeface="ＭＳ Ｐゴシック"/>
              </a:rPr>
              <a:t>La lettera d</a:t>
            </a:r>
            <a:r>
              <a:rPr lang="it-IT" altLang="it-IT" sz="2000">
                <a:solidFill>
                  <a:schemeClr val="bg1"/>
                </a:solidFill>
                <a:effectLst>
                  <a:outerShdw blurRad="38100" dist="38100" dir="2700000" algn="tl">
                    <a:srgbClr val="000000"/>
                  </a:outerShdw>
                </a:effectLst>
                <a:ea typeface="ＭＳ Ｐゴシック"/>
                <a:cs typeface="ＭＳ Ｐゴシック"/>
              </a:rPr>
              <a:t>’</a:t>
            </a:r>
            <a:r>
              <a:rPr lang="it-IT" sz="2000">
                <a:solidFill>
                  <a:schemeClr val="bg1"/>
                </a:solidFill>
                <a:effectLst>
                  <a:outerShdw blurRad="38100" dist="38100" dir="2700000" algn="tl">
                    <a:srgbClr val="000000"/>
                  </a:outerShdw>
                </a:effectLst>
                <a:ea typeface="ＭＳ Ｐゴシック"/>
                <a:cs typeface="ＭＳ Ｐゴシック"/>
              </a:rPr>
              <a:t>invito allo screening non considera i diversi livelli di health literacy</a:t>
            </a:r>
          </a:p>
        </p:txBody>
      </p:sp>
      <p:pic>
        <p:nvPicPr>
          <p:cNvPr id="1026" name="Picture 2" descr="X:\Progetti modernizzazione\2010-2011-2012\PROGETTO EQUITA'\FASE DI INTERVENTO\AREA COMUNICAZIONE\INCONTRI COMUNITA'\foto\2015-03-21 17.5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9" y="3798277"/>
            <a:ext cx="3889944" cy="2917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537"/>
                                        </p:tgtEl>
                                        <p:attrNameLst>
                                          <p:attrName>style.visibility</p:attrName>
                                        </p:attrNameLst>
                                      </p:cBhvr>
                                      <p:to>
                                        <p:strVal val="visible"/>
                                      </p:to>
                                    </p:set>
                                    <p:animEffect transition="in" filter="fade">
                                      <p:cBhvr>
                                        <p:cTn id="11" dur="500"/>
                                        <p:tgtEl>
                                          <p:spTgt spid="6553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 "/>
          <p:cNvPicPr>
            <a:picLocks noChangeAspect="1" noChangeArrowheads="1"/>
          </p:cNvPicPr>
          <p:nvPr/>
        </p:nvPicPr>
        <p:blipFill>
          <a:blip r:embed="rId3">
            <a:lum bright="70000" contrast="-70000"/>
          </a:blip>
          <a:srcRect/>
          <a:stretch>
            <a:fillRect/>
          </a:stretch>
        </p:blipFill>
        <p:spPr bwMode="auto">
          <a:xfrm>
            <a:off x="5327650" y="1916113"/>
            <a:ext cx="6864350" cy="1322387"/>
          </a:xfrm>
          <a:prstGeom prst="rect">
            <a:avLst/>
          </a:prstGeom>
          <a:noFill/>
          <a:ln w="9525">
            <a:noFill/>
            <a:miter lim="800000"/>
            <a:headEnd/>
            <a:tailEnd/>
          </a:ln>
        </p:spPr>
      </p:pic>
      <p:sp>
        <p:nvSpPr>
          <p:cNvPr id="45059" name="Rectangle 4"/>
          <p:cNvSpPr>
            <a:spLocks noChangeArrowheads="1"/>
          </p:cNvSpPr>
          <p:nvPr/>
        </p:nvSpPr>
        <p:spPr bwMode="auto">
          <a:xfrm>
            <a:off x="623888" y="1576388"/>
            <a:ext cx="10934700" cy="366712"/>
          </a:xfrm>
          <a:prstGeom prst="rect">
            <a:avLst/>
          </a:prstGeom>
          <a:solidFill>
            <a:srgbClr val="FFFFFF"/>
          </a:solidFill>
          <a:ln w="9525">
            <a:noFill/>
            <a:miter lim="800000"/>
            <a:headEnd/>
            <a:tailEnd/>
          </a:ln>
        </p:spPr>
        <p:txBody>
          <a:bodyPr anchor="ctr">
            <a:spAutoFit/>
          </a:bodyPr>
          <a:lstStyle/>
          <a:p>
            <a:endParaRPr lang="en-US">
              <a:ea typeface="MS PGothic" charset="-128"/>
              <a:cs typeface="Arial" charset="0"/>
            </a:endParaRPr>
          </a:p>
        </p:txBody>
      </p:sp>
      <p:sp>
        <p:nvSpPr>
          <p:cNvPr id="45060" name="CuadroTexto 1"/>
          <p:cNvSpPr txBox="1">
            <a:spLocks noChangeArrowheads="1"/>
          </p:cNvSpPr>
          <p:nvPr/>
        </p:nvSpPr>
        <p:spPr bwMode="auto">
          <a:xfrm>
            <a:off x="242888" y="1196975"/>
            <a:ext cx="11315700" cy="671513"/>
          </a:xfrm>
          <a:prstGeom prst="rect">
            <a:avLst/>
          </a:prstGeom>
          <a:noFill/>
          <a:ln w="9525">
            <a:noFill/>
            <a:miter lim="800000"/>
            <a:headEnd/>
            <a:tailEnd/>
          </a:ln>
        </p:spPr>
        <p:txBody>
          <a:bodyPr>
            <a:spAutoFit/>
          </a:bodyPr>
          <a:lstStyle/>
          <a:p>
            <a:pPr algn="ctr"/>
            <a:r>
              <a:rPr lang="es-ES" sz="2000" b="1">
                <a:solidFill>
                  <a:srgbClr val="14085A"/>
                </a:solidFill>
                <a:ea typeface="MS PGothic" charset="-128"/>
              </a:rPr>
              <a:t>Attività</a:t>
            </a:r>
            <a:endParaRPr lang="it-IT" sz="2000" b="1">
              <a:solidFill>
                <a:srgbClr val="14085A"/>
              </a:solidFill>
              <a:ea typeface="MS PGothic" charset="-128"/>
            </a:endParaRPr>
          </a:p>
          <a:p>
            <a:pPr algn="ctr"/>
            <a:r>
              <a:rPr lang="es-ES" b="1">
                <a:solidFill>
                  <a:srgbClr val="14085A"/>
                </a:solidFill>
                <a:ea typeface="MS PGothic" charset="-128"/>
              </a:rPr>
              <a:t>Valutazione dell'assistenza sanitaria orientata alla diversità</a:t>
            </a:r>
            <a:endParaRPr lang="it-IT" b="1">
              <a:solidFill>
                <a:srgbClr val="14085A"/>
              </a:solidFill>
              <a:ea typeface="MS PGothic" charset="-128"/>
            </a:endParaRPr>
          </a:p>
        </p:txBody>
      </p:sp>
      <p:sp>
        <p:nvSpPr>
          <p:cNvPr id="45061" name="CuadroTexto 3"/>
          <p:cNvSpPr txBox="1">
            <a:spLocks noChangeArrowheads="1"/>
          </p:cNvSpPr>
          <p:nvPr/>
        </p:nvSpPr>
        <p:spPr bwMode="auto">
          <a:xfrm>
            <a:off x="912813" y="2133600"/>
            <a:ext cx="10269537" cy="4365625"/>
          </a:xfrm>
          <a:prstGeom prst="rect">
            <a:avLst/>
          </a:prstGeom>
          <a:noFill/>
          <a:ln w="9525">
            <a:noFill/>
            <a:miter lim="800000"/>
            <a:headEnd/>
            <a:tailEnd/>
          </a:ln>
        </p:spPr>
        <p:txBody>
          <a:bodyPr>
            <a:spAutoFit/>
          </a:bodyPr>
          <a:lstStyle/>
          <a:p>
            <a:pPr algn="just">
              <a:lnSpc>
                <a:spcPct val="130000"/>
              </a:lnSpc>
              <a:buClr>
                <a:srgbClr val="D6631A"/>
              </a:buClr>
              <a:buSzPct val="150000"/>
            </a:pPr>
            <a:endParaRPr lang="it-IT">
              <a:latin typeface="Arial Narrow" pitchFamily="34" charset="0"/>
              <a:ea typeface="MS PGothic" charset="-128"/>
            </a:endParaRPr>
          </a:p>
          <a:p>
            <a:pPr algn="just">
              <a:lnSpc>
                <a:spcPct val="130000"/>
              </a:lnSpc>
              <a:buClr>
                <a:srgbClr val="D6631A"/>
              </a:buClr>
              <a:buSzPct val="120000"/>
              <a:buFont typeface="Arial" charset="0"/>
              <a:buChar char="•"/>
            </a:pPr>
            <a:r>
              <a:rPr lang="it-IT">
                <a:latin typeface="Arial Narrow" pitchFamily="34" charset="0"/>
                <a:ea typeface="MS PGothic" charset="-128"/>
              </a:rPr>
              <a:t>  A gruppi di 4-5</a:t>
            </a:r>
          </a:p>
          <a:p>
            <a:pPr marL="800100" lvl="1" indent="-342900" algn="just">
              <a:lnSpc>
                <a:spcPct val="130000"/>
              </a:lnSpc>
              <a:buClr>
                <a:srgbClr val="D6631A"/>
              </a:buClr>
              <a:buSzPct val="120000"/>
              <a:buFont typeface="Wingdings" pitchFamily="2" charset="2"/>
              <a:buChar char="ü"/>
            </a:pPr>
            <a:r>
              <a:rPr lang="it-IT" sz="1600">
                <a:latin typeface="Arial Narrow" pitchFamily="34" charset="0"/>
                <a:ea typeface="MS PGothic" charset="-128"/>
              </a:rPr>
              <a:t>Identificate gli aspetti pertinenti alla qualità dell'assistenza sanitaria orientata alla diversità culturale (e non solo) nel vostro contesto, stilando un elenco di criteri di valutazione.</a:t>
            </a:r>
          </a:p>
          <a:p>
            <a:pPr marL="800100" lvl="1" indent="-342900" algn="just">
              <a:lnSpc>
                <a:spcPct val="130000"/>
              </a:lnSpc>
              <a:buClr>
                <a:srgbClr val="D6631A"/>
              </a:buClr>
              <a:buSzPct val="120000"/>
              <a:buFont typeface="Wingdings" pitchFamily="2" charset="2"/>
              <a:buChar char="ü"/>
            </a:pPr>
            <a:r>
              <a:rPr lang="it-IT" sz="1600">
                <a:latin typeface="Arial Narrow" pitchFamily="34" charset="0"/>
                <a:ea typeface="MS PGothic" charset="-128"/>
              </a:rPr>
              <a:t>Fate riferimento a un intervento di assistenza sanitaria orientato alla diversità all'interno del vostro contesto professionale.</a:t>
            </a:r>
          </a:p>
          <a:p>
            <a:pPr marL="800100" lvl="1" indent="-342900" algn="just">
              <a:lnSpc>
                <a:spcPct val="130000"/>
              </a:lnSpc>
              <a:buClr>
                <a:srgbClr val="D6631A"/>
              </a:buClr>
              <a:buSzPct val="120000"/>
              <a:buFont typeface="Wingdings" pitchFamily="2" charset="2"/>
              <a:buChar char="ü"/>
            </a:pPr>
            <a:r>
              <a:rPr lang="it-IT" sz="1600">
                <a:latin typeface="Arial Narrow" pitchFamily="34" charset="0"/>
                <a:ea typeface="MS PGothic" charset="-128"/>
              </a:rPr>
              <a:t>Applicate all'intervento i criteri di valutazione della qualità che avete individuato. </a:t>
            </a:r>
          </a:p>
          <a:p>
            <a:pPr algn="just">
              <a:lnSpc>
                <a:spcPct val="130000"/>
              </a:lnSpc>
              <a:buClr>
                <a:srgbClr val="D6631A"/>
              </a:buClr>
              <a:buSzPct val="120000"/>
            </a:pPr>
            <a:endParaRPr lang="it-IT">
              <a:latin typeface="Arial Narrow" pitchFamily="34" charset="0"/>
              <a:ea typeface="MS PGothic" charset="-128"/>
            </a:endParaRPr>
          </a:p>
          <a:p>
            <a:pPr algn="just">
              <a:lnSpc>
                <a:spcPct val="130000"/>
              </a:lnSpc>
              <a:buClr>
                <a:srgbClr val="D6631A"/>
              </a:buClr>
              <a:buSzPct val="120000"/>
              <a:buFont typeface="Arial" charset="0"/>
              <a:buChar char="•"/>
            </a:pPr>
            <a:r>
              <a:rPr lang="it-IT">
                <a:latin typeface="Arial Narrow" pitchFamily="34" charset="0"/>
                <a:ea typeface="MS PGothic" charset="-128"/>
              </a:rPr>
              <a:t> Discussione di gruppo</a:t>
            </a:r>
          </a:p>
          <a:p>
            <a:pPr marL="800100" lvl="1" indent="-342900" algn="just">
              <a:lnSpc>
                <a:spcPct val="130000"/>
              </a:lnSpc>
              <a:buClr>
                <a:srgbClr val="D6631A"/>
              </a:buClr>
              <a:buSzPct val="120000"/>
              <a:buFont typeface="Wingdings" pitchFamily="2" charset="2"/>
              <a:buChar char="ü"/>
            </a:pPr>
            <a:r>
              <a:rPr lang="it-IT" altLang="ja-JP" sz="1600">
                <a:latin typeface="Arial Narrow" pitchFamily="34" charset="0"/>
              </a:rPr>
              <a:t>Condividete l'esperienza dello sviluppo dei criteri di valutazione e applicate quei criteri a un esempio concreto di assistenza sanitaria orientata alla diversità culturale (e non solo), indicando anche eventuali dubbi e difficoltà. </a:t>
            </a:r>
            <a:endParaRPr lang="it-IT" altLang="ja-JP">
              <a:latin typeface="Arial Narrow" pitchFamily="34" charset="0"/>
            </a:endParaRPr>
          </a:p>
          <a:p>
            <a:pPr algn="just">
              <a:buClr>
                <a:srgbClr val="D6631A"/>
              </a:buClr>
              <a:buSzPct val="150000"/>
            </a:pPr>
            <a:endParaRPr lang="it-IT" sz="2000">
              <a:latin typeface="Arial Narrow" pitchFamily="34" charset="0"/>
              <a:ea typeface="MS PGothic"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lum bright="70000" contrast="-70000"/>
          </a:blip>
          <a:srcRect/>
          <a:stretch>
            <a:fillRect/>
          </a:stretch>
        </p:blipFill>
        <p:spPr bwMode="auto">
          <a:xfrm>
            <a:off x="0" y="1844675"/>
            <a:ext cx="12192000" cy="3222625"/>
          </a:xfrm>
          <a:prstGeom prst="rect">
            <a:avLst/>
          </a:prstGeom>
          <a:noFill/>
          <a:ln w="9525">
            <a:noFill/>
            <a:miter lim="800000"/>
            <a:headEnd/>
            <a:tailEnd/>
          </a:ln>
        </p:spPr>
      </p:pic>
      <p:sp>
        <p:nvSpPr>
          <p:cNvPr id="47107" name="Rectangle 4"/>
          <p:cNvSpPr>
            <a:spLocks noChangeArrowheads="1"/>
          </p:cNvSpPr>
          <p:nvPr/>
        </p:nvSpPr>
        <p:spPr bwMode="auto">
          <a:xfrm>
            <a:off x="623888" y="1385888"/>
            <a:ext cx="10934700" cy="366712"/>
          </a:xfrm>
          <a:prstGeom prst="rect">
            <a:avLst/>
          </a:prstGeom>
          <a:solidFill>
            <a:srgbClr val="FFFFFF"/>
          </a:solidFill>
          <a:ln w="9525">
            <a:noFill/>
            <a:miter lim="800000"/>
            <a:headEnd/>
            <a:tailEnd/>
          </a:ln>
        </p:spPr>
        <p:txBody>
          <a:bodyPr anchor="ctr">
            <a:spAutoFit/>
          </a:bodyPr>
          <a:lstStyle/>
          <a:p>
            <a:endParaRPr lang="en-US">
              <a:latin typeface="Arial Narrow" pitchFamily="34" charset="0"/>
              <a:ea typeface="MS PGothic" charset="-128"/>
            </a:endParaRPr>
          </a:p>
        </p:txBody>
      </p:sp>
      <p:sp>
        <p:nvSpPr>
          <p:cNvPr id="47108" name="CuadroTexto 1"/>
          <p:cNvSpPr txBox="1">
            <a:spLocks noChangeArrowheads="1"/>
          </p:cNvSpPr>
          <p:nvPr/>
        </p:nvSpPr>
        <p:spPr bwMode="auto">
          <a:xfrm>
            <a:off x="719138" y="3068638"/>
            <a:ext cx="10753725" cy="830262"/>
          </a:xfrm>
          <a:prstGeom prst="rect">
            <a:avLst/>
          </a:prstGeom>
          <a:noFill/>
          <a:ln w="9525">
            <a:noFill/>
            <a:miter lim="800000"/>
            <a:headEnd/>
            <a:tailEnd/>
          </a:ln>
        </p:spPr>
        <p:txBody>
          <a:bodyPr>
            <a:spAutoFit/>
          </a:bodyPr>
          <a:lstStyle/>
          <a:p>
            <a:pPr algn="ctr"/>
            <a:r>
              <a:rPr lang="es-ES" sz="2400" b="1">
                <a:solidFill>
                  <a:srgbClr val="000090"/>
                </a:solidFill>
                <a:latin typeface="Arial Narrow" pitchFamily="34" charset="0"/>
                <a:ea typeface="MS PGothic" charset="-128"/>
              </a:rPr>
              <a:t>Grazie per l’attenzione.</a:t>
            </a:r>
          </a:p>
          <a:p>
            <a:pPr algn="ctr"/>
            <a:r>
              <a:rPr lang="es-ES" sz="2400" b="1">
                <a:solidFill>
                  <a:srgbClr val="000090"/>
                </a:solidFill>
                <a:latin typeface="Arial Narrow" pitchFamily="34" charset="0"/>
                <a:ea typeface="MS PGothic" charset="-128"/>
              </a:rPr>
              <a:t>Domande?</a:t>
            </a:r>
          </a:p>
        </p:txBody>
      </p:sp>
      <p:sp>
        <p:nvSpPr>
          <p:cNvPr id="47109" name="CuadroTexto 4"/>
          <p:cNvSpPr txBox="1">
            <a:spLocks noChangeArrowheads="1"/>
          </p:cNvSpPr>
          <p:nvPr/>
        </p:nvSpPr>
        <p:spPr bwMode="auto">
          <a:xfrm>
            <a:off x="4078288" y="6237288"/>
            <a:ext cx="7826375" cy="466725"/>
          </a:xfrm>
          <a:prstGeom prst="rect">
            <a:avLst/>
          </a:prstGeom>
          <a:noFill/>
          <a:ln w="9525">
            <a:solidFill>
              <a:srgbClr val="C57600"/>
            </a:solidFill>
            <a:miter lim="800000"/>
            <a:headEnd/>
            <a:tailEnd/>
          </a:ln>
        </p:spPr>
        <p:txBody>
          <a:bodyPr>
            <a:spAutoFit/>
          </a:bodyPr>
          <a:lstStyle/>
          <a:p>
            <a:pPr algn="r"/>
            <a:r>
              <a:rPr lang="es-ES" sz="1200" i="1">
                <a:solidFill>
                  <a:srgbClr val="606060"/>
                </a:solidFill>
                <a:latin typeface="Arial Narrow" pitchFamily="34" charset="0"/>
                <a:ea typeface="MS PGothic" charset="-128"/>
              </a:rPr>
              <a:t>Immagini: Andalusian Childhood Observatory (OIA, Observatorio de la Infancia de Andalucía) 2014; Josefa Marín Vega 2014; RedIsir 2014; Morguefile 2014.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295400" y="93663"/>
            <a:ext cx="10896600" cy="457200"/>
          </a:xfrm>
          <a:prstGeom prst="rect">
            <a:avLst/>
          </a:prstGeom>
          <a:solidFill>
            <a:schemeClr val="bg1"/>
          </a:solidFill>
          <a:ln w="9525">
            <a:noFill/>
            <a:miter lim="800000"/>
            <a:headEnd/>
            <a:tailEnd/>
          </a:ln>
        </p:spPr>
        <p:txBody>
          <a:bodyPr>
            <a:spAutoFit/>
          </a:bodyPr>
          <a:lstStyle/>
          <a:p>
            <a:pPr algn="ctr">
              <a:spcBef>
                <a:spcPct val="50000"/>
              </a:spcBef>
            </a:pPr>
            <a:r>
              <a:rPr lang="it-IT" sz="2400" b="1">
                <a:solidFill>
                  <a:srgbClr val="0D0E53"/>
                </a:solidFill>
                <a:ea typeface="MS PGothic" charset="-128"/>
              </a:rPr>
              <a:t>Valutazione della qualità e continuità delle cure</a:t>
            </a:r>
          </a:p>
        </p:txBody>
      </p:sp>
      <p:graphicFrame>
        <p:nvGraphicFramePr>
          <p:cNvPr id="60492" name="Group 76"/>
          <p:cNvGraphicFramePr>
            <a:graphicFrameLocks noGrp="1"/>
          </p:cNvGraphicFramePr>
          <p:nvPr/>
        </p:nvGraphicFramePr>
        <p:xfrm>
          <a:off x="2336800" y="608013"/>
          <a:ext cx="9221788" cy="2530476"/>
        </p:xfrm>
        <a:graphic>
          <a:graphicData uri="http://schemas.openxmlformats.org/drawingml/2006/table">
            <a:tbl>
              <a:tblPr/>
              <a:tblGrid>
                <a:gridCol w="858838"/>
                <a:gridCol w="4741862"/>
                <a:gridCol w="681038"/>
                <a:gridCol w="808037"/>
                <a:gridCol w="768350"/>
                <a:gridCol w="736600"/>
                <a:gridCol w="627063"/>
              </a:tblGrid>
              <a:tr h="731838">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1400" b="1" i="0" u="none" strike="noStrike" cap="none" normalizeH="0" baseline="0" smtClean="0">
                          <a:ln>
                            <a:noFill/>
                          </a:ln>
                          <a:solidFill>
                            <a:schemeClr val="tx1"/>
                          </a:solidFill>
                          <a:effectLst/>
                          <a:latin typeface="Calibri" pitchFamily="34" charset="0"/>
                          <a:cs typeface="Times New Roman" pitchFamily="18" charset="0"/>
                        </a:rPr>
                        <a:t>3.4.</a:t>
                      </a:r>
                      <a:endParaRPr kumimoji="0" lang="en-GB" sz="2000" b="1" i="0" u="none" strike="noStrike" cap="none" normalizeH="0" baseline="0" smtClean="0">
                        <a:ln>
                          <a:noFill/>
                        </a:ln>
                        <a:solidFill>
                          <a:schemeClr val="tx1"/>
                        </a:solidFill>
                        <a:effectLst/>
                        <a:latin typeface="Calibri" pitchFamily="34"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gridSpan="6">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it-IT" sz="1200" b="1" i="0" u="none" strike="noStrike" cap="none" normalizeH="0" baseline="0" smtClean="0">
                          <a:ln>
                            <a:noFill/>
                          </a:ln>
                          <a:solidFill>
                            <a:schemeClr val="tx1"/>
                          </a:solidFill>
                          <a:effectLst/>
                          <a:latin typeface="Calibri" pitchFamily="34" charset="0"/>
                        </a:rPr>
                        <a:t>L'organizzazione considera le caratteristiche, le esperienze e le condizioni di vita del singolo paziente e della sua famiglia per garantire una dimissione efficace e la continuità della cura.</a:t>
                      </a:r>
                      <a:r>
                        <a:rPr kumimoji="0" lang="it-IT" sz="1000" b="0" i="0" u="none" strike="noStrike" cap="none" normalizeH="0" baseline="0" smtClean="0">
                          <a:ln>
                            <a:noFill/>
                          </a:ln>
                          <a:solidFill>
                            <a:schemeClr val="tx1"/>
                          </a:solidFill>
                          <a:effectLst/>
                          <a:latin typeface="Calibri" pitchFamily="34" charset="0"/>
                        </a:rPr>
                        <a:t> </a:t>
                      </a:r>
                      <a:endParaRPr kumimoji="0" lang="en-GB" sz="500" b="1" i="0" u="sng" strike="noStrike" cap="none" normalizeH="0" baseline="0" smtClean="0">
                        <a:ln>
                          <a:noFill/>
                        </a:ln>
                        <a:solidFill>
                          <a:schemeClr val="tx1"/>
                        </a:solidFill>
                        <a:effectLst/>
                        <a:latin typeface="Calibri"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235075">
                <a:tc rowSpan="2">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3.4.2</a:t>
                      </a:r>
                      <a:endParaRPr kumimoji="0" lang="en-GB" sz="2000" b="1" i="0" u="none" strike="noStrike" cap="none" normalizeH="0" baseline="0" smtClean="0">
                        <a:ln>
                          <a:noFill/>
                        </a:ln>
                        <a:solidFill>
                          <a:schemeClr val="tx1"/>
                        </a:solidFill>
                        <a:effectLst/>
                        <a:latin typeface="Calibri"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it-IT" sz="1000" b="1" i="0" u="none" strike="noStrike" cap="none" normalizeH="0" baseline="0" smtClean="0">
                          <a:ln>
                            <a:noFill/>
                          </a:ln>
                          <a:solidFill>
                            <a:schemeClr val="tx1"/>
                          </a:solidFill>
                          <a:effectLst/>
                          <a:latin typeface="Calibri" pitchFamily="34" charset="0"/>
                        </a:rPr>
                        <a:t>L'organizzazione è dotata di un approccio pianificato alla collaborazione con altri fornitori di servizi sanitari e organizzazioni per garantire la continuità della cura.</a:t>
                      </a:r>
                      <a:r>
                        <a:rPr kumimoji="0" lang="it-IT" sz="1000" b="0" i="0" u="none" strike="noStrike" cap="none" normalizeH="0" baseline="0" smtClean="0">
                          <a:ln>
                            <a:noFill/>
                          </a:ln>
                          <a:solidFill>
                            <a:schemeClr val="tx1"/>
                          </a:solidFill>
                          <a:effectLst/>
                          <a:latin typeface="Calibri" pitchFamily="34" charset="0"/>
                        </a:rPr>
                        <a:t> [Evidenza: programmi scritti per la collaborazione con i partner al fine di migliorare la continuità della cura dei pazienti </a:t>
                      </a:r>
                      <a:r>
                        <a:rPr kumimoji="0" lang="it-IT" sz="800" b="0" i="0" u="none" strike="noStrike" cap="none" normalizeH="0" baseline="0" smtClean="0">
                          <a:ln>
                            <a:noFill/>
                          </a:ln>
                          <a:solidFill>
                            <a:schemeClr val="tx1"/>
                          </a:solidFill>
                          <a:effectLst/>
                          <a:latin typeface="Calibri" pitchFamily="34" charset="0"/>
                        </a:rPr>
                        <a:t>(ad esempio, un programma per la dimissione, Dimissioni protette per pazienti alcolisti o senza fissa dimora).] </a:t>
                      </a:r>
                      <a:endParaRPr kumimoji="0" lang="en-GB" sz="800" b="1" i="0" u="sng" strike="noStrike" cap="none" normalizeH="0" baseline="0" smtClean="0">
                        <a:ln>
                          <a:noFill/>
                        </a:ln>
                        <a:solidFill>
                          <a:schemeClr val="tx1"/>
                        </a:solidFill>
                        <a:effectLst/>
                        <a:latin typeface="Calibri"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Fully</a:t>
                      </a:r>
                      <a:endParaRPr kumimoji="0" lang="en-GB" sz="2000" b="1" i="0" u="none" strike="noStrike" cap="none" normalizeH="0" baseline="0" smtClean="0">
                        <a:ln>
                          <a:noFill/>
                        </a:ln>
                        <a:solidFill>
                          <a:schemeClr val="tx1"/>
                        </a:solidFill>
                        <a:effectLst/>
                        <a:latin typeface="Calibri"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Mostly</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Partly</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Hardly</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en-GB" sz="900" b="1" i="0" u="none" strike="noStrike" cap="none" normalizeH="0" baseline="0" smtClean="0">
                          <a:ln>
                            <a:noFill/>
                          </a:ln>
                          <a:solidFill>
                            <a:schemeClr val="tx1"/>
                          </a:solidFill>
                          <a:effectLst/>
                          <a:latin typeface="Arial Narrow" pitchFamily="34" charset="0"/>
                          <a:cs typeface="Times New Roman" pitchFamily="18" charset="0"/>
                        </a:rPr>
                        <a:t>No</a:t>
                      </a:r>
                      <a:endParaRPr kumimoji="0" lang="it-IT" sz="900" b="1" i="0" u="none" strike="noStrike" cap="none" normalizeH="0" baseline="0" smtClean="0">
                        <a:ln>
                          <a:noFill/>
                        </a:ln>
                        <a:solidFill>
                          <a:schemeClr val="tx1"/>
                        </a:solidFill>
                        <a:effectLst/>
                        <a:latin typeface="Times New Roman" pitchFamily="18" charset="0"/>
                        <a:cs typeface="Times New Roman" pitchFamily="18"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r>
              <a:tr h="563563">
                <a:tc vMerge="1">
                  <a:txBody>
                    <a:bodyPr/>
                    <a:lstStyle/>
                    <a:p>
                      <a:endParaRPr lang="it-IT"/>
                    </a:p>
                  </a:txBody>
                  <a:tcPr/>
                </a:tc>
                <a:tc gridSpan="6">
                  <a:txBody>
                    <a:bodyPr/>
                    <a:lstStyle/>
                    <a:p>
                      <a:pPr marL="0" marR="0" lvl="0" indent="0" algn="l" defTabSz="914400" rtl="0" eaLnBrk="0" fontAlgn="base" latinLnBrk="0" hangingPunct="0">
                        <a:lnSpc>
                          <a:spcPct val="90000"/>
                        </a:lnSpc>
                        <a:spcBef>
                          <a:spcPct val="0"/>
                        </a:spcBef>
                        <a:spcAft>
                          <a:spcPct val="0"/>
                        </a:spcAft>
                        <a:buClrTx/>
                        <a:buSzTx/>
                        <a:buFont typeface="Arial" charset="0"/>
                        <a:buNone/>
                        <a:tabLst/>
                      </a:pPr>
                      <a:r>
                        <a:rPr kumimoji="0" lang="it-IT" sz="900" b="1" i="1" u="none" strike="noStrike" cap="none" normalizeH="0" baseline="0" smtClean="0">
                          <a:ln>
                            <a:noFill/>
                          </a:ln>
                          <a:solidFill>
                            <a:schemeClr val="tx1"/>
                          </a:solidFill>
                          <a:effectLst/>
                          <a:latin typeface="Calibri" pitchFamily="34" charset="0"/>
                          <a:cs typeface="Times New Roman" pitchFamily="18" charset="0"/>
                        </a:rPr>
                        <a:t>CommentI: </a:t>
                      </a:r>
                      <a:r>
                        <a:rPr kumimoji="0" lang="it-IT" sz="900" b="1" i="0" u="none" strike="noStrike" cap="none" normalizeH="0" baseline="0" smtClean="0">
                          <a:ln>
                            <a:noFill/>
                          </a:ln>
                          <a:solidFill>
                            <a:schemeClr val="tx1"/>
                          </a:solidFill>
                          <a:effectLst/>
                          <a:latin typeface="Calibri" pitchFamily="34" charset="0"/>
                          <a:cs typeface="Times New Roman" pitchFamily="18" charset="0"/>
                        </a:rPr>
                        <a:t>L</a:t>
                      </a:r>
                      <a:r>
                        <a:rPr kumimoji="0" lang="it-IT" altLang="it-IT" sz="900" b="1" i="0" u="none" strike="noStrike" cap="none" normalizeH="0" baseline="0" smtClean="0">
                          <a:ln>
                            <a:noFill/>
                          </a:ln>
                          <a:solidFill>
                            <a:schemeClr val="tx1"/>
                          </a:solidFill>
                          <a:effectLst/>
                          <a:latin typeface="Calibri" pitchFamily="34" charset="0"/>
                          <a:cs typeface="Times New Roman" pitchFamily="18" charset="0"/>
                        </a:rPr>
                        <a:t>’</a:t>
                      </a:r>
                      <a:r>
                        <a:rPr kumimoji="0" lang="it-IT" sz="900" b="1" i="0" u="none" strike="noStrike" cap="none" normalizeH="0" baseline="0" smtClean="0">
                          <a:ln>
                            <a:noFill/>
                          </a:ln>
                          <a:solidFill>
                            <a:schemeClr val="tx1"/>
                          </a:solidFill>
                          <a:effectLst/>
                          <a:latin typeface="Calibri" pitchFamily="34" charset="0"/>
                          <a:cs typeface="Times New Roman" pitchFamily="18" charset="0"/>
                        </a:rPr>
                        <a:t>organizzazione ha diversi protocolli sulla continuità delle cure, ma non ce ne è uno che definisca le dimissioni protette delle persone socialmente vulnerabili dal Pronto Soccorso</a:t>
                      </a:r>
                      <a:endParaRPr kumimoji="0" lang="it-IT" sz="2000" b="1" i="0" u="none" strike="noStrike" cap="none" normalizeH="0" baseline="0" smtClean="0">
                        <a:ln>
                          <a:noFill/>
                        </a:ln>
                        <a:solidFill>
                          <a:schemeClr val="tx1"/>
                        </a:solidFill>
                        <a:effectLst/>
                        <a:latin typeface="Calibri" pitchFamily="34" charset="0"/>
                      </a:endParaRPr>
                    </a:p>
                  </a:txBody>
                  <a:tcPr marT="45737" marB="4573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
        <p:nvSpPr>
          <p:cNvPr id="45087" name="Rectangle 948"/>
          <p:cNvSpPr>
            <a:spLocks noChangeArrowheads="1"/>
          </p:cNvSpPr>
          <p:nvPr/>
        </p:nvSpPr>
        <p:spPr bwMode="auto">
          <a:xfrm>
            <a:off x="11079163" y="1644650"/>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45088" name="Rectangle 948"/>
          <p:cNvSpPr>
            <a:spLocks noChangeArrowheads="1"/>
          </p:cNvSpPr>
          <p:nvPr/>
        </p:nvSpPr>
        <p:spPr bwMode="auto">
          <a:xfrm>
            <a:off x="10369550" y="1662113"/>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45089" name="Rectangle 914"/>
          <p:cNvSpPr>
            <a:spLocks noChangeArrowheads="1"/>
          </p:cNvSpPr>
          <p:nvPr/>
        </p:nvSpPr>
        <p:spPr bwMode="auto">
          <a:xfrm>
            <a:off x="9632950" y="1670050"/>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45090" name="Rectangle 913"/>
          <p:cNvSpPr>
            <a:spLocks noChangeArrowheads="1"/>
          </p:cNvSpPr>
          <p:nvPr/>
        </p:nvSpPr>
        <p:spPr bwMode="auto">
          <a:xfrm>
            <a:off x="8856663" y="1662113"/>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sp>
        <p:nvSpPr>
          <p:cNvPr id="129070" name="Rectangle 912"/>
          <p:cNvSpPr>
            <a:spLocks noChangeArrowheads="1"/>
          </p:cNvSpPr>
          <p:nvPr/>
        </p:nvSpPr>
        <p:spPr bwMode="auto">
          <a:xfrm>
            <a:off x="8104188" y="1647825"/>
            <a:ext cx="304800" cy="228600"/>
          </a:xfrm>
          <a:prstGeom prst="rect">
            <a:avLst/>
          </a:prstGeom>
          <a:solidFill>
            <a:srgbClr val="FFFFFF"/>
          </a:solidFill>
          <a:ln w="9525">
            <a:solidFill>
              <a:srgbClr val="000000"/>
            </a:solidFill>
            <a:miter lim="800000"/>
            <a:headEnd/>
            <a:tailEnd/>
          </a:ln>
        </p:spPr>
        <p:txBody>
          <a:bodyPr/>
          <a:lstStyle/>
          <a:p>
            <a:pPr algn="ctr"/>
            <a:endParaRPr lang="it-IT" sz="2400" b="1" u="sng">
              <a:ea typeface="MS PGothic" charset="-128"/>
            </a:endParaRPr>
          </a:p>
        </p:txBody>
      </p:sp>
      <p:graphicFrame>
        <p:nvGraphicFramePr>
          <p:cNvPr id="60493" name="Group 77"/>
          <p:cNvGraphicFramePr>
            <a:graphicFrameLocks noGrp="1"/>
          </p:cNvGraphicFramePr>
          <p:nvPr/>
        </p:nvGraphicFramePr>
        <p:xfrm>
          <a:off x="2325688" y="3132138"/>
          <a:ext cx="9242425" cy="1865220"/>
        </p:xfrm>
        <a:graphic>
          <a:graphicData uri="http://schemas.openxmlformats.org/drawingml/2006/table">
            <a:tbl>
              <a:tblPr/>
              <a:tblGrid>
                <a:gridCol w="4333875"/>
                <a:gridCol w="2355850"/>
                <a:gridCol w="2552700"/>
              </a:tblGrid>
              <a:tr h="274638">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Azioni necessarie</a:t>
                      </a:r>
                      <a:endParaRPr kumimoji="0" lang="en-GB" sz="2000" b="1" i="0" u="none" strike="noStrike" cap="none" normalizeH="0" baseline="0" smtClean="0">
                        <a:ln>
                          <a:noFill/>
                        </a:ln>
                        <a:solidFill>
                          <a:schemeClr val="tx1"/>
                        </a:solidFill>
                        <a:effectLst/>
                        <a:latin typeface="Calibri" pitchFamily="34"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Fattori ostacolanti</a:t>
                      </a:r>
                      <a:endParaRPr kumimoji="0" lang="en-GB" sz="2000" b="1" i="0" u="none" strike="noStrike" cap="none" normalizeH="0" baseline="0" smtClean="0">
                        <a:ln>
                          <a:noFill/>
                        </a:ln>
                        <a:solidFill>
                          <a:schemeClr val="tx1"/>
                        </a:solidFill>
                        <a:effectLst/>
                        <a:latin typeface="Calibri" pitchFamily="34"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Fattori facilitanti</a:t>
                      </a:r>
                      <a:endParaRPr kumimoji="0" lang="en-GB" sz="2000" b="1" i="0" u="none" strike="noStrike" cap="none" normalizeH="0" baseline="0" smtClean="0">
                        <a:ln>
                          <a:noFill/>
                        </a:ln>
                        <a:solidFill>
                          <a:schemeClr val="tx1"/>
                        </a:solidFill>
                        <a:effectLst/>
                        <a:latin typeface="Calibri" pitchFamily="34" charset="0"/>
                        <a:cs typeface="Times New Roman" pitchFamily="18" charset="0"/>
                      </a:endParaRP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50653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1. Identificare I gruppi di pazienti a maggiore rischio</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2. Analizzare le esistenti procedure di dimissioni protette</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3. Identificare le organizzazioni di supporto sociale nel territorio</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4. Stabilire forme di collaborazione o convenzioni: condivisione di informazioni, percorsi, …</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5. Definire procedure per le dimissioni di gruppi a rischio</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6. …</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1.</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2.</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3.</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4.</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5.</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1.</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2.</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3.</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4.</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5.</a:t>
                      </a:r>
                    </a:p>
                  </a:txBody>
                  <a:tcPr marT="45737" marB="4573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r>
            </a:tbl>
          </a:graphicData>
        </a:graphic>
      </p:graphicFrame>
      <p:graphicFrame>
        <p:nvGraphicFramePr>
          <p:cNvPr id="60494" name="Group 78"/>
          <p:cNvGraphicFramePr>
            <a:graphicFrameLocks noGrp="1"/>
          </p:cNvGraphicFramePr>
          <p:nvPr/>
        </p:nvGraphicFramePr>
        <p:xfrm>
          <a:off x="2328863" y="5157788"/>
          <a:ext cx="9234487" cy="2008079"/>
        </p:xfrm>
        <a:graphic>
          <a:graphicData uri="http://schemas.openxmlformats.org/drawingml/2006/table">
            <a:tbl>
              <a:tblPr/>
              <a:tblGrid>
                <a:gridCol w="9234487"/>
              </a:tblGrid>
              <a:tr h="290513">
                <a:tc>
                  <a:txBody>
                    <a:bodyPr/>
                    <a:lstStyle/>
                    <a:p>
                      <a:pPr marL="0" marR="0" lvl="0" indent="0" algn="ctr" defTabSz="914400" rtl="0" eaLnBrk="0" fontAlgn="base" latinLnBrk="0" hangingPunct="0">
                        <a:lnSpc>
                          <a:spcPct val="90000"/>
                        </a:lnSpc>
                        <a:spcBef>
                          <a:spcPct val="0"/>
                        </a:spcBef>
                        <a:spcAft>
                          <a:spcPct val="0"/>
                        </a:spcAft>
                        <a:buClrTx/>
                        <a:buSzTx/>
                        <a:buFont typeface="Arial" charset="0"/>
                        <a:buNone/>
                        <a:tabLst/>
                      </a:pPr>
                      <a:r>
                        <a:rPr kumimoji="0" lang="en-GB" sz="1000" b="1" i="0" u="none" strike="noStrike" cap="none" normalizeH="0" baseline="0" smtClean="0">
                          <a:ln>
                            <a:noFill/>
                          </a:ln>
                          <a:solidFill>
                            <a:schemeClr val="tx1"/>
                          </a:solidFill>
                          <a:effectLst/>
                          <a:latin typeface="Calibri" pitchFamily="34" charset="0"/>
                          <a:cs typeface="Times New Roman" pitchFamily="18" charset="0"/>
                        </a:rPr>
                        <a:t>Piano d</a:t>
                      </a:r>
                      <a:r>
                        <a:rPr kumimoji="0" lang="en-GB" altLang="it-IT" sz="1000" b="1" i="0" u="none" strike="noStrike" cap="none" normalizeH="0" baseline="0" smtClean="0">
                          <a:ln>
                            <a:noFill/>
                          </a:ln>
                          <a:solidFill>
                            <a:schemeClr val="tx1"/>
                          </a:solidFill>
                          <a:effectLst/>
                          <a:latin typeface="Calibri" pitchFamily="34" charset="0"/>
                          <a:cs typeface="Times New Roman" pitchFamily="18" charset="0"/>
                        </a:rPr>
                        <a:t>’</a:t>
                      </a:r>
                      <a:r>
                        <a:rPr kumimoji="0" lang="en-GB" sz="1000" b="1" i="0" u="none" strike="noStrike" cap="none" normalizeH="0" baseline="0" smtClean="0">
                          <a:ln>
                            <a:noFill/>
                          </a:ln>
                          <a:solidFill>
                            <a:schemeClr val="tx1"/>
                          </a:solidFill>
                          <a:effectLst/>
                          <a:latin typeface="Calibri" pitchFamily="34" charset="0"/>
                          <a:cs typeface="Times New Roman" pitchFamily="18" charset="0"/>
                        </a:rPr>
                        <a:t>azione</a:t>
                      </a:r>
                      <a:endParaRPr kumimoji="0" lang="en-GB" sz="2000" b="1" i="0" u="none" strike="noStrike" cap="none" normalizeH="0" baseline="0" smtClean="0">
                        <a:ln>
                          <a:noFill/>
                        </a:ln>
                        <a:solidFill>
                          <a:schemeClr val="tx1"/>
                        </a:solidFill>
                        <a:effectLst/>
                        <a:latin typeface="Calibri" pitchFamily="34" charset="0"/>
                      </a:endParaRP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34302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GB" sz="900" b="0" i="0" u="none" strike="noStrike" cap="none" normalizeH="0" baseline="0" smtClean="0">
                          <a:ln>
                            <a:noFill/>
                          </a:ln>
                          <a:solidFill>
                            <a:schemeClr val="tx1"/>
                          </a:solidFill>
                          <a:effectLst/>
                          <a:latin typeface="Calibri" pitchFamily="34" charset="0"/>
                        </a:rPr>
                        <a:t>1. </a:t>
                      </a:r>
                      <a:r>
                        <a:rPr kumimoji="0" lang="it-IT" sz="900" b="0" i="0" u="none" strike="noStrike" cap="none" normalizeH="0" baseline="0" smtClean="0">
                          <a:ln>
                            <a:noFill/>
                          </a:ln>
                          <a:solidFill>
                            <a:schemeClr val="tx1"/>
                          </a:solidFill>
                          <a:effectLst/>
                          <a:latin typeface="Calibri" pitchFamily="34" charset="0"/>
                        </a:rPr>
                        <a:t>Area di miglioramento da affrontare:</a:t>
                      </a:r>
                      <a:r>
                        <a:rPr kumimoji="0" lang="en-GB" sz="900" b="0" i="0" u="none" strike="noStrike" cap="none" normalizeH="0" baseline="0" smtClean="0">
                          <a:ln>
                            <a:noFill/>
                          </a:ln>
                          <a:solidFill>
                            <a:schemeClr val="tx1"/>
                          </a:solidFill>
                          <a:effectLst/>
                          <a:latin typeface="Calibri" pitchFamily="34" charset="0"/>
                        </a:rPr>
                        <a:t>  </a:t>
                      </a:r>
                      <a:r>
                        <a:rPr kumimoji="0" lang="en-GB" sz="900" b="1" i="0" u="none" strike="noStrike" cap="none" normalizeH="0" baseline="0" smtClean="0">
                          <a:ln>
                            <a:noFill/>
                          </a:ln>
                          <a:solidFill>
                            <a:schemeClr val="tx1"/>
                          </a:solidFill>
                          <a:effectLst/>
                          <a:latin typeface="Calibri" pitchFamily="34" charset="0"/>
                        </a:rPr>
                        <a:t>DIMISSIONI PROTETTE PER PERSONE SOCIALMENTE VULNERABILI</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2. Descrizione degli interventi</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3. Processo di pianificazione e di sviluppo</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4. Persone e servizi da coinvolgere</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5. Risorse e competenze necessarie</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6. Costi e fonti di finanziamento</a:t>
                      </a:r>
                    </a:p>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it-IT" sz="900" b="0" i="0" u="none" strike="noStrike" cap="none" normalizeH="0" baseline="0" smtClean="0">
                          <a:ln>
                            <a:noFill/>
                          </a:ln>
                          <a:solidFill>
                            <a:schemeClr val="tx1"/>
                          </a:solidFill>
                          <a:effectLst/>
                          <a:latin typeface="Calibri" pitchFamily="34" charset="0"/>
                        </a:rPr>
                        <a:t>7. Responsabilità</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7DCE3"/>
                    </a:solidFill>
                  </a:tcPr>
                </a:tc>
              </a:tr>
            </a:tbl>
          </a:graphicData>
        </a:graphic>
      </p:graphicFrame>
      <p:sp>
        <p:nvSpPr>
          <p:cNvPr id="123912" name="Rectangle 8"/>
          <p:cNvSpPr>
            <a:spLocks noChangeArrowheads="1"/>
          </p:cNvSpPr>
          <p:nvPr/>
        </p:nvSpPr>
        <p:spPr bwMode="auto">
          <a:xfrm>
            <a:off x="214313" y="1266825"/>
            <a:ext cx="1679575" cy="950913"/>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Misurare la conformità all</a:t>
            </a:r>
            <a:r>
              <a:rPr lang="it-IT" altLang="it-IT" sz="1200" b="1">
                <a:solidFill>
                  <a:schemeClr val="bg1"/>
                </a:solidFill>
                <a:ea typeface="MS PGothic" charset="-128"/>
              </a:rPr>
              <a:t>’</a:t>
            </a:r>
            <a:r>
              <a:rPr lang="it-IT" sz="1200" b="1">
                <a:solidFill>
                  <a:schemeClr val="bg1"/>
                </a:solidFill>
                <a:ea typeface="MS PGothic" charset="-128"/>
              </a:rPr>
              <a:t>elemento misurabile</a:t>
            </a:r>
          </a:p>
        </p:txBody>
      </p:sp>
      <p:sp>
        <p:nvSpPr>
          <p:cNvPr id="123918" name="Line 14"/>
          <p:cNvSpPr>
            <a:spLocks noChangeShapeType="1"/>
          </p:cNvSpPr>
          <p:nvPr/>
        </p:nvSpPr>
        <p:spPr bwMode="auto">
          <a:xfrm>
            <a:off x="1906588" y="2017713"/>
            <a:ext cx="1092200" cy="7937"/>
          </a:xfrm>
          <a:prstGeom prst="line">
            <a:avLst/>
          </a:prstGeom>
          <a:noFill/>
          <a:ln w="25400">
            <a:solidFill>
              <a:srgbClr val="A60000"/>
            </a:solidFill>
            <a:round/>
            <a:headEnd/>
            <a:tailEnd type="triangle" w="med" len="med"/>
          </a:ln>
        </p:spPr>
        <p:txBody>
          <a:bodyPr wrap="none" anchor="ctr"/>
          <a:lstStyle/>
          <a:p>
            <a:endParaRPr lang="it-IT"/>
          </a:p>
        </p:txBody>
      </p:sp>
      <p:sp>
        <p:nvSpPr>
          <p:cNvPr id="2" name="Rectangle 8"/>
          <p:cNvSpPr>
            <a:spLocks noChangeArrowheads="1"/>
          </p:cNvSpPr>
          <p:nvPr/>
        </p:nvSpPr>
        <p:spPr bwMode="auto">
          <a:xfrm>
            <a:off x="222250" y="2562225"/>
            <a:ext cx="1681163" cy="650875"/>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Identificare  problemi e priorità</a:t>
            </a:r>
          </a:p>
        </p:txBody>
      </p:sp>
      <p:sp>
        <p:nvSpPr>
          <p:cNvPr id="3" name="Line 14"/>
          <p:cNvSpPr>
            <a:spLocks noChangeShapeType="1"/>
          </p:cNvSpPr>
          <p:nvPr/>
        </p:nvSpPr>
        <p:spPr bwMode="auto">
          <a:xfrm>
            <a:off x="1916113" y="2890838"/>
            <a:ext cx="1106487" cy="7937"/>
          </a:xfrm>
          <a:prstGeom prst="line">
            <a:avLst/>
          </a:prstGeom>
          <a:noFill/>
          <a:ln w="25400">
            <a:solidFill>
              <a:srgbClr val="A60000"/>
            </a:solidFill>
            <a:round/>
            <a:headEnd/>
            <a:tailEnd type="triangle" w="med" len="med"/>
          </a:ln>
        </p:spPr>
        <p:txBody>
          <a:bodyPr wrap="none" anchor="ctr"/>
          <a:lstStyle/>
          <a:p>
            <a:endParaRPr lang="it-IT"/>
          </a:p>
        </p:txBody>
      </p:sp>
      <p:sp>
        <p:nvSpPr>
          <p:cNvPr id="40013" name="Line 77"/>
          <p:cNvSpPr>
            <a:spLocks noChangeShapeType="1"/>
          </p:cNvSpPr>
          <p:nvPr/>
        </p:nvSpPr>
        <p:spPr bwMode="auto">
          <a:xfrm>
            <a:off x="8737600" y="1584325"/>
            <a:ext cx="534988" cy="401638"/>
          </a:xfrm>
          <a:prstGeom prst="line">
            <a:avLst/>
          </a:prstGeom>
          <a:noFill/>
          <a:ln w="25400">
            <a:solidFill>
              <a:srgbClr val="A60000"/>
            </a:solidFill>
            <a:round/>
            <a:headEnd/>
            <a:tailEnd/>
          </a:ln>
        </p:spPr>
        <p:txBody>
          <a:bodyPr wrap="none" anchor="ctr"/>
          <a:lstStyle/>
          <a:p>
            <a:endParaRPr lang="it-IT"/>
          </a:p>
        </p:txBody>
      </p:sp>
      <p:sp>
        <p:nvSpPr>
          <p:cNvPr id="40014" name="Line 78"/>
          <p:cNvSpPr>
            <a:spLocks noChangeShapeType="1"/>
          </p:cNvSpPr>
          <p:nvPr/>
        </p:nvSpPr>
        <p:spPr bwMode="auto">
          <a:xfrm flipH="1">
            <a:off x="8712200" y="1574800"/>
            <a:ext cx="584200" cy="420688"/>
          </a:xfrm>
          <a:prstGeom prst="line">
            <a:avLst/>
          </a:prstGeom>
          <a:noFill/>
          <a:ln w="25400">
            <a:solidFill>
              <a:srgbClr val="A60000"/>
            </a:solidFill>
            <a:round/>
            <a:headEnd/>
            <a:tailEnd/>
          </a:ln>
        </p:spPr>
        <p:txBody>
          <a:bodyPr wrap="none" anchor="ctr"/>
          <a:lstStyle/>
          <a:p>
            <a:endParaRPr lang="it-IT"/>
          </a:p>
        </p:txBody>
      </p:sp>
      <p:sp>
        <p:nvSpPr>
          <p:cNvPr id="4" name="Rectangle 8"/>
          <p:cNvSpPr>
            <a:spLocks noChangeArrowheads="1"/>
          </p:cNvSpPr>
          <p:nvPr/>
        </p:nvSpPr>
        <p:spPr bwMode="auto">
          <a:xfrm>
            <a:off x="230188" y="3960813"/>
            <a:ext cx="1681162" cy="644525"/>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Identificare le azioni necessarie</a:t>
            </a:r>
          </a:p>
        </p:txBody>
      </p:sp>
      <p:sp>
        <p:nvSpPr>
          <p:cNvPr id="5" name="Line 14"/>
          <p:cNvSpPr>
            <a:spLocks noChangeShapeType="1"/>
          </p:cNvSpPr>
          <p:nvPr/>
        </p:nvSpPr>
        <p:spPr bwMode="auto">
          <a:xfrm flipV="1">
            <a:off x="1924050" y="4248150"/>
            <a:ext cx="273050" cy="1588"/>
          </a:xfrm>
          <a:prstGeom prst="line">
            <a:avLst/>
          </a:prstGeom>
          <a:noFill/>
          <a:ln w="25400">
            <a:solidFill>
              <a:srgbClr val="A60000"/>
            </a:solidFill>
            <a:round/>
            <a:headEnd/>
            <a:tailEnd type="triangle" w="med" len="med"/>
          </a:ln>
        </p:spPr>
        <p:txBody>
          <a:bodyPr wrap="none" anchor="ctr"/>
          <a:lstStyle/>
          <a:p>
            <a:endParaRPr lang="it-IT"/>
          </a:p>
        </p:txBody>
      </p:sp>
      <p:sp>
        <p:nvSpPr>
          <p:cNvPr id="40017" name="AutoShape 81"/>
          <p:cNvSpPr>
            <a:spLocks/>
          </p:cNvSpPr>
          <p:nvPr/>
        </p:nvSpPr>
        <p:spPr bwMode="auto">
          <a:xfrm>
            <a:off x="2157413" y="3465513"/>
            <a:ext cx="117475" cy="1530350"/>
          </a:xfrm>
          <a:prstGeom prst="leftBrace">
            <a:avLst>
              <a:gd name="adj1" fmla="val 108559"/>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6" name="Rectangle 8"/>
          <p:cNvSpPr>
            <a:spLocks noChangeArrowheads="1"/>
          </p:cNvSpPr>
          <p:nvPr/>
        </p:nvSpPr>
        <p:spPr bwMode="auto">
          <a:xfrm>
            <a:off x="227013" y="5643563"/>
            <a:ext cx="1679575" cy="522287"/>
          </a:xfrm>
          <a:prstGeom prst="rect">
            <a:avLst/>
          </a:prstGeom>
          <a:solidFill>
            <a:srgbClr val="950000"/>
          </a:solidFill>
          <a:ln w="9525">
            <a:solidFill>
              <a:srgbClr val="A60000"/>
            </a:solidFill>
            <a:miter lim="800000"/>
            <a:headEnd/>
            <a:tailEnd/>
          </a:ln>
        </p:spPr>
        <p:txBody>
          <a:bodyPr anchor="ctr"/>
          <a:lstStyle/>
          <a:p>
            <a:pPr algn="ctr"/>
            <a:r>
              <a:rPr lang="it-IT" sz="1200" b="1">
                <a:solidFill>
                  <a:schemeClr val="bg1"/>
                </a:solidFill>
                <a:ea typeface="MS PGothic" charset="-128"/>
              </a:rPr>
              <a:t>Definire un  piano d</a:t>
            </a:r>
            <a:r>
              <a:rPr lang="it-IT" altLang="it-IT" sz="1200" b="1">
                <a:solidFill>
                  <a:schemeClr val="bg1"/>
                </a:solidFill>
                <a:ea typeface="MS PGothic" charset="-128"/>
              </a:rPr>
              <a:t>’</a:t>
            </a:r>
            <a:r>
              <a:rPr lang="it-IT" sz="1200" b="1">
                <a:solidFill>
                  <a:schemeClr val="bg1"/>
                </a:solidFill>
                <a:ea typeface="MS PGothic" charset="-128"/>
              </a:rPr>
              <a:t>azione</a:t>
            </a:r>
          </a:p>
        </p:txBody>
      </p:sp>
      <p:sp>
        <p:nvSpPr>
          <p:cNvPr id="8" name="Line 14"/>
          <p:cNvSpPr>
            <a:spLocks noChangeShapeType="1"/>
          </p:cNvSpPr>
          <p:nvPr/>
        </p:nvSpPr>
        <p:spPr bwMode="auto">
          <a:xfrm flipV="1">
            <a:off x="1919288" y="5938838"/>
            <a:ext cx="273050" cy="11112"/>
          </a:xfrm>
          <a:prstGeom prst="line">
            <a:avLst/>
          </a:prstGeom>
          <a:noFill/>
          <a:ln w="25400">
            <a:solidFill>
              <a:srgbClr val="A60000"/>
            </a:solidFill>
            <a:round/>
            <a:headEnd/>
            <a:tailEnd type="triangle" w="med" len="med"/>
          </a:ln>
        </p:spPr>
        <p:txBody>
          <a:bodyPr wrap="none" anchor="ctr"/>
          <a:lstStyle/>
          <a:p>
            <a:endParaRPr lang="it-IT"/>
          </a:p>
        </p:txBody>
      </p:sp>
      <p:sp>
        <p:nvSpPr>
          <p:cNvPr id="40020" name="AutoShape 84"/>
          <p:cNvSpPr>
            <a:spLocks/>
          </p:cNvSpPr>
          <p:nvPr/>
        </p:nvSpPr>
        <p:spPr bwMode="auto">
          <a:xfrm>
            <a:off x="2152650" y="5211763"/>
            <a:ext cx="119063" cy="1530350"/>
          </a:xfrm>
          <a:prstGeom prst="leftBrace">
            <a:avLst>
              <a:gd name="adj1" fmla="val 107111"/>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40021" name="AutoShape 85"/>
          <p:cNvSpPr>
            <a:spLocks/>
          </p:cNvSpPr>
          <p:nvPr/>
        </p:nvSpPr>
        <p:spPr bwMode="auto">
          <a:xfrm>
            <a:off x="3054350" y="1516063"/>
            <a:ext cx="119063" cy="998537"/>
          </a:xfrm>
          <a:prstGeom prst="leftBrace">
            <a:avLst>
              <a:gd name="adj1" fmla="val 69889"/>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40022" name="AutoShape 86"/>
          <p:cNvSpPr>
            <a:spLocks/>
          </p:cNvSpPr>
          <p:nvPr/>
        </p:nvSpPr>
        <p:spPr bwMode="auto">
          <a:xfrm>
            <a:off x="3074988" y="2655888"/>
            <a:ext cx="57150" cy="485775"/>
          </a:xfrm>
          <a:prstGeom prst="leftBrace">
            <a:avLst>
              <a:gd name="adj1" fmla="val 70833"/>
              <a:gd name="adj2" fmla="val 50000"/>
            </a:avLst>
          </a:prstGeom>
          <a:noFill/>
          <a:ln w="25400">
            <a:solidFill>
              <a:srgbClr val="A60000"/>
            </a:solidFill>
            <a:round/>
            <a:headEnd/>
            <a:tailEnd/>
          </a:ln>
        </p:spPr>
        <p:txBody>
          <a:bodyPr wrap="none" anchor="ctr"/>
          <a:lstStyle/>
          <a:p>
            <a:pPr algn="ctr"/>
            <a:endParaRPr lang="it-IT" sz="2400" b="1" u="sng">
              <a:ea typeface="MS PGothic" charset="-128"/>
            </a:endParaRPr>
          </a:p>
        </p:txBody>
      </p:sp>
      <p:sp>
        <p:nvSpPr>
          <p:cNvPr id="40023" name="Rectangle 87"/>
          <p:cNvSpPr>
            <a:spLocks noChangeArrowheads="1"/>
          </p:cNvSpPr>
          <p:nvPr/>
        </p:nvSpPr>
        <p:spPr bwMode="auto">
          <a:xfrm>
            <a:off x="5327650" y="5373688"/>
            <a:ext cx="5856288" cy="295275"/>
          </a:xfrm>
          <a:prstGeom prst="rect">
            <a:avLst/>
          </a:prstGeom>
          <a:noFill/>
          <a:ln w="19050">
            <a:solidFill>
              <a:srgbClr val="A60000"/>
            </a:solidFill>
            <a:miter lim="800000"/>
            <a:headEnd/>
            <a:tailEnd/>
          </a:ln>
        </p:spPr>
        <p:txBody>
          <a:bodyPr wrap="none" anchor="ctr"/>
          <a:lstStyle/>
          <a:p>
            <a:pPr algn="ctr"/>
            <a:endParaRPr lang="it-IT" sz="2400" b="1" u="sng">
              <a:ea typeface="MS PGothic"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492"/>
                                        </p:tgtEl>
                                        <p:attrNameLst>
                                          <p:attrName>style.visibility</p:attrName>
                                        </p:attrNameLst>
                                      </p:cBhvr>
                                      <p:to>
                                        <p:strVal val="visible"/>
                                      </p:to>
                                    </p:set>
                                    <p:animEffect transition="in" filter="fade">
                                      <p:cBhvr>
                                        <p:cTn id="12" dur="500"/>
                                        <p:tgtEl>
                                          <p:spTgt spid="6049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9070"/>
                                        </p:tgtEl>
                                        <p:attrNameLst>
                                          <p:attrName>style.visibility</p:attrName>
                                        </p:attrNameLst>
                                      </p:cBhvr>
                                      <p:to>
                                        <p:strVal val="visible"/>
                                      </p:to>
                                    </p:set>
                                    <p:animEffect transition="in" filter="fade">
                                      <p:cBhvr>
                                        <p:cTn id="15" dur="500"/>
                                        <p:tgtEl>
                                          <p:spTgt spid="12907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090"/>
                                        </p:tgtEl>
                                        <p:attrNameLst>
                                          <p:attrName>style.visibility</p:attrName>
                                        </p:attrNameLst>
                                      </p:cBhvr>
                                      <p:to>
                                        <p:strVal val="visible"/>
                                      </p:to>
                                    </p:set>
                                    <p:animEffect transition="in" filter="fade">
                                      <p:cBhvr>
                                        <p:cTn id="18" dur="500"/>
                                        <p:tgtEl>
                                          <p:spTgt spid="450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089"/>
                                        </p:tgtEl>
                                        <p:attrNameLst>
                                          <p:attrName>style.visibility</p:attrName>
                                        </p:attrNameLst>
                                      </p:cBhvr>
                                      <p:to>
                                        <p:strVal val="visible"/>
                                      </p:to>
                                    </p:set>
                                    <p:animEffect transition="in" filter="fade">
                                      <p:cBhvr>
                                        <p:cTn id="21" dur="500"/>
                                        <p:tgtEl>
                                          <p:spTgt spid="4508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088"/>
                                        </p:tgtEl>
                                        <p:attrNameLst>
                                          <p:attrName>style.visibility</p:attrName>
                                        </p:attrNameLst>
                                      </p:cBhvr>
                                      <p:to>
                                        <p:strVal val="visible"/>
                                      </p:to>
                                    </p:set>
                                    <p:animEffect transition="in" filter="fade">
                                      <p:cBhvr>
                                        <p:cTn id="24" dur="500"/>
                                        <p:tgtEl>
                                          <p:spTgt spid="4508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087"/>
                                        </p:tgtEl>
                                        <p:attrNameLst>
                                          <p:attrName>style.visibility</p:attrName>
                                        </p:attrNameLst>
                                      </p:cBhvr>
                                      <p:to>
                                        <p:strVal val="visible"/>
                                      </p:to>
                                    </p:set>
                                    <p:animEffect transition="in" filter="fade">
                                      <p:cBhvr>
                                        <p:cTn id="27" dur="500"/>
                                        <p:tgtEl>
                                          <p:spTgt spid="4508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3912"/>
                                        </p:tgtEl>
                                        <p:attrNameLst>
                                          <p:attrName>style.visibility</p:attrName>
                                        </p:attrNameLst>
                                      </p:cBhvr>
                                      <p:to>
                                        <p:strVal val="visible"/>
                                      </p:to>
                                    </p:set>
                                    <p:animEffect transition="in" filter="fade">
                                      <p:cBhvr>
                                        <p:cTn id="32" dur="500"/>
                                        <p:tgtEl>
                                          <p:spTgt spid="1239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3918"/>
                                        </p:tgtEl>
                                        <p:attrNameLst>
                                          <p:attrName>style.visibility</p:attrName>
                                        </p:attrNameLst>
                                      </p:cBhvr>
                                      <p:to>
                                        <p:strVal val="visible"/>
                                      </p:to>
                                    </p:set>
                                    <p:animEffect transition="in" filter="fade">
                                      <p:cBhvr>
                                        <p:cTn id="35" dur="2000"/>
                                        <p:tgtEl>
                                          <p:spTgt spid="1239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0021"/>
                                        </p:tgtEl>
                                        <p:attrNameLst>
                                          <p:attrName>style.visibility</p:attrName>
                                        </p:attrNameLst>
                                      </p:cBhvr>
                                      <p:to>
                                        <p:strVal val="visible"/>
                                      </p:to>
                                    </p:set>
                                    <p:animEffect transition="in" filter="fade">
                                      <p:cBhvr>
                                        <p:cTn id="38" dur="2000"/>
                                        <p:tgtEl>
                                          <p:spTgt spid="400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0013"/>
                                        </p:tgtEl>
                                        <p:attrNameLst>
                                          <p:attrName>style.visibility</p:attrName>
                                        </p:attrNameLst>
                                      </p:cBhvr>
                                      <p:to>
                                        <p:strVal val="visible"/>
                                      </p:to>
                                    </p:set>
                                    <p:animEffect transition="in" filter="fade">
                                      <p:cBhvr>
                                        <p:cTn id="41" dur="2000"/>
                                        <p:tgtEl>
                                          <p:spTgt spid="400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0014"/>
                                        </p:tgtEl>
                                        <p:attrNameLst>
                                          <p:attrName>style.visibility</p:attrName>
                                        </p:attrNameLst>
                                      </p:cBhvr>
                                      <p:to>
                                        <p:strVal val="visible"/>
                                      </p:to>
                                    </p:set>
                                    <p:animEffect transition="in" filter="fade">
                                      <p:cBhvr>
                                        <p:cTn id="44" dur="2000"/>
                                        <p:tgtEl>
                                          <p:spTgt spid="4001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0022"/>
                                        </p:tgtEl>
                                        <p:attrNameLst>
                                          <p:attrName>style.visibility</p:attrName>
                                        </p:attrNameLst>
                                      </p:cBhvr>
                                      <p:to>
                                        <p:strVal val="visible"/>
                                      </p:to>
                                    </p:set>
                                    <p:animEffect transition="in" filter="fade">
                                      <p:cBhvr>
                                        <p:cTn id="54" dur="1000"/>
                                        <p:tgtEl>
                                          <p:spTgt spid="400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0493"/>
                                        </p:tgtEl>
                                        <p:attrNameLst>
                                          <p:attrName>style.visibility</p:attrName>
                                        </p:attrNameLst>
                                      </p:cBhvr>
                                      <p:to>
                                        <p:strVal val="visible"/>
                                      </p:to>
                                    </p:set>
                                    <p:animEffect transition="in" filter="fade">
                                      <p:cBhvr>
                                        <p:cTn id="59" dur="500"/>
                                        <p:tgtEl>
                                          <p:spTgt spid="604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0017"/>
                                        </p:tgtEl>
                                        <p:attrNameLst>
                                          <p:attrName>style.visibility</p:attrName>
                                        </p:attrNameLst>
                                      </p:cBhvr>
                                      <p:to>
                                        <p:strVal val="visible"/>
                                      </p:to>
                                    </p:set>
                                    <p:animEffect transition="in" filter="fade">
                                      <p:cBhvr>
                                        <p:cTn id="65" dur="1000"/>
                                        <p:tgtEl>
                                          <p:spTgt spid="400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0494"/>
                                        </p:tgtEl>
                                        <p:attrNameLst>
                                          <p:attrName>style.visibility</p:attrName>
                                        </p:attrNameLst>
                                      </p:cBhvr>
                                      <p:to>
                                        <p:strVal val="visible"/>
                                      </p:to>
                                    </p:set>
                                    <p:animEffect transition="in" filter="fade">
                                      <p:cBhvr>
                                        <p:cTn id="78" dur="500"/>
                                        <p:tgtEl>
                                          <p:spTgt spid="6049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020"/>
                                        </p:tgtEl>
                                        <p:attrNameLst>
                                          <p:attrName>style.visibility</p:attrName>
                                        </p:attrNameLst>
                                      </p:cBhvr>
                                      <p:to>
                                        <p:strVal val="visible"/>
                                      </p:to>
                                    </p:set>
                                    <p:animEffect transition="in" filter="fade">
                                      <p:cBhvr>
                                        <p:cTn id="81" dur="1000"/>
                                        <p:tgtEl>
                                          <p:spTgt spid="400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0023"/>
                                        </p:tgtEl>
                                        <p:attrNameLst>
                                          <p:attrName>style.visibility</p:attrName>
                                        </p:attrNameLst>
                                      </p:cBhvr>
                                      <p:to>
                                        <p:strVal val="visible"/>
                                      </p:to>
                                    </p:set>
                                    <p:animEffect transition="in" filter="fade">
                                      <p:cBhvr>
                                        <p:cTn id="92" dur="1000"/>
                                        <p:tgtEl>
                                          <p:spTgt spid="40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5087" grpId="0" animBg="1"/>
      <p:bldP spid="45088" grpId="0" animBg="1"/>
      <p:bldP spid="45089" grpId="0" animBg="1"/>
      <p:bldP spid="45090" grpId="0" animBg="1"/>
      <p:bldP spid="129070" grpId="0" animBg="1"/>
      <p:bldP spid="123912" grpId="0" animBg="1"/>
      <p:bldP spid="123918" grpId="0" animBg="1"/>
      <p:bldP spid="2" grpId="0" animBg="1"/>
      <p:bldP spid="3" grpId="0" animBg="1"/>
      <p:bldP spid="40013" grpId="0" animBg="1"/>
      <p:bldP spid="40014" grpId="0" animBg="1"/>
      <p:bldP spid="4" grpId="0" animBg="1"/>
      <p:bldP spid="5" grpId="0" animBg="1"/>
      <p:bldP spid="40017" grpId="0" animBg="1"/>
      <p:bldP spid="6" grpId="0" animBg="1"/>
      <p:bldP spid="8" grpId="0" animBg="1"/>
      <p:bldP spid="40020" grpId="0" animBg="1"/>
      <p:bldP spid="40021" grpId="0" animBg="1"/>
      <p:bldP spid="40022" grpId="0" animBg="1"/>
      <p:bldP spid="400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7"/>
          <p:cNvPicPr>
            <a:picLocks noChangeAspect="1" noChangeArrowheads="1"/>
          </p:cNvPicPr>
          <p:nvPr/>
        </p:nvPicPr>
        <p:blipFill>
          <a:blip r:embed="rId2"/>
          <a:srcRect/>
          <a:stretch>
            <a:fillRect/>
          </a:stretch>
        </p:blipFill>
        <p:spPr bwMode="auto">
          <a:xfrm>
            <a:off x="623888" y="1831975"/>
            <a:ext cx="4705350" cy="2676525"/>
          </a:xfrm>
          <a:prstGeom prst="rect">
            <a:avLst/>
          </a:prstGeom>
          <a:noFill/>
          <a:ln w="9525">
            <a:noFill/>
            <a:miter lim="800000"/>
            <a:headEnd/>
            <a:tailEnd/>
          </a:ln>
        </p:spPr>
      </p:pic>
      <p:sp>
        <p:nvSpPr>
          <p:cNvPr id="7" name="Rettangolo 6"/>
          <p:cNvSpPr/>
          <p:nvPr/>
        </p:nvSpPr>
        <p:spPr>
          <a:xfrm>
            <a:off x="768350" y="4748213"/>
            <a:ext cx="4895850" cy="647700"/>
          </a:xfrm>
          <a:prstGeom prst="rect">
            <a:avLst/>
          </a:prstGeom>
          <a:solidFill>
            <a:srgbClr val="567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a:solidFill>
                  <a:srgbClr val="0D0E53"/>
                </a:solidFill>
                <a:latin typeface="Bookman Old Style" pitchFamily="18" charset="0"/>
                <a:cs typeface="ＭＳ Ｐゴシック"/>
              </a:rPr>
              <a:t>1. Introduzione della voce: </a:t>
            </a:r>
            <a:r>
              <a:rPr lang="it-IT" altLang="it-IT" sz="1400" b="1">
                <a:solidFill>
                  <a:srgbClr val="0D0E53"/>
                </a:solidFill>
                <a:latin typeface="Bookman Old Style" pitchFamily="18" charset="0"/>
                <a:cs typeface="ＭＳ Ｐゴシック"/>
              </a:rPr>
              <a:t>“</a:t>
            </a:r>
            <a:r>
              <a:rPr lang="it-IT" sz="1400" b="1">
                <a:solidFill>
                  <a:srgbClr val="0D0E53"/>
                </a:solidFill>
                <a:latin typeface="Bookman Old Style" pitchFamily="18" charset="0"/>
                <a:cs typeface="ＭＳ Ｐゴシック"/>
              </a:rPr>
              <a:t>Bisogno sociale</a:t>
            </a:r>
            <a:r>
              <a:rPr lang="it-IT" altLang="it-IT" sz="1400" b="1">
                <a:solidFill>
                  <a:srgbClr val="0D0E53"/>
                </a:solidFill>
                <a:latin typeface="Bookman Old Style" pitchFamily="18" charset="0"/>
                <a:cs typeface="ＭＳ Ｐゴシック"/>
              </a:rPr>
              <a:t>”</a:t>
            </a:r>
            <a:r>
              <a:rPr lang="it-IT" sz="1400" b="1">
                <a:solidFill>
                  <a:srgbClr val="0D0E53"/>
                </a:solidFill>
                <a:latin typeface="Bookman Old Style" pitchFamily="18" charset="0"/>
                <a:cs typeface="ＭＳ Ｐゴシック"/>
              </a:rPr>
              <a:t> nel sistema informativo</a:t>
            </a:r>
          </a:p>
        </p:txBody>
      </p:sp>
      <p:cxnSp>
        <p:nvCxnSpPr>
          <p:cNvPr id="46085" name="Connettore 2 21"/>
          <p:cNvCxnSpPr>
            <a:cxnSpLocks noChangeShapeType="1"/>
            <a:stCxn id="7" idx="0"/>
          </p:cNvCxnSpPr>
          <p:nvPr/>
        </p:nvCxnSpPr>
        <p:spPr bwMode="auto">
          <a:xfrm flipV="1">
            <a:off x="2413000" y="3246438"/>
            <a:ext cx="261938" cy="1501775"/>
          </a:xfrm>
          <a:prstGeom prst="straightConnector1">
            <a:avLst/>
          </a:prstGeom>
          <a:noFill/>
          <a:ln w="38100">
            <a:solidFill>
              <a:srgbClr val="5677A1"/>
            </a:solidFill>
            <a:round/>
            <a:headEnd/>
            <a:tailEnd type="arrow" w="med" len="med"/>
          </a:ln>
        </p:spPr>
      </p:cxnSp>
      <p:pic>
        <p:nvPicPr>
          <p:cNvPr id="46086" name="Picture 8"/>
          <p:cNvPicPr>
            <a:picLocks noChangeAspect="1" noChangeArrowheads="1"/>
          </p:cNvPicPr>
          <p:nvPr/>
        </p:nvPicPr>
        <p:blipFill>
          <a:blip r:embed="rId3"/>
          <a:srcRect/>
          <a:stretch>
            <a:fillRect/>
          </a:stretch>
        </p:blipFill>
        <p:spPr bwMode="auto">
          <a:xfrm>
            <a:off x="6083300" y="1863725"/>
            <a:ext cx="4813300" cy="1852613"/>
          </a:xfrm>
          <a:prstGeom prst="rect">
            <a:avLst/>
          </a:prstGeom>
          <a:noFill/>
          <a:ln w="9525">
            <a:noFill/>
            <a:miter lim="800000"/>
            <a:headEnd/>
            <a:tailEnd/>
          </a:ln>
        </p:spPr>
      </p:pic>
      <p:sp>
        <p:nvSpPr>
          <p:cNvPr id="10" name="Rettangolo 9"/>
          <p:cNvSpPr/>
          <p:nvPr/>
        </p:nvSpPr>
        <p:spPr>
          <a:xfrm>
            <a:off x="5999163" y="3789363"/>
            <a:ext cx="5473700" cy="647700"/>
          </a:xfrm>
          <a:prstGeom prst="rect">
            <a:avLst/>
          </a:prstGeom>
          <a:solidFill>
            <a:srgbClr val="567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a:solidFill>
                  <a:srgbClr val="0D0E53"/>
                </a:solidFill>
                <a:latin typeface="Bookman Old Style" pitchFamily="18" charset="0"/>
                <a:cs typeface="ＭＳ Ｐゴシック"/>
              </a:rPr>
              <a:t>2. Identificazione dei bisogni sociali da parte del personale del PS</a:t>
            </a:r>
          </a:p>
        </p:txBody>
      </p:sp>
      <p:pic>
        <p:nvPicPr>
          <p:cNvPr id="46088" name="Picture 10"/>
          <p:cNvPicPr>
            <a:picLocks noChangeAspect="1" noChangeArrowheads="1"/>
          </p:cNvPicPr>
          <p:nvPr/>
        </p:nvPicPr>
        <p:blipFill>
          <a:blip r:embed="rId4"/>
          <a:srcRect/>
          <a:stretch>
            <a:fillRect/>
          </a:stretch>
        </p:blipFill>
        <p:spPr bwMode="auto">
          <a:xfrm>
            <a:off x="6450013" y="4437063"/>
            <a:ext cx="4064000" cy="2373312"/>
          </a:xfrm>
          <a:prstGeom prst="rect">
            <a:avLst/>
          </a:prstGeom>
          <a:noFill/>
          <a:ln w="9525">
            <a:noFill/>
            <a:miter lim="800000"/>
            <a:headEnd/>
            <a:tailEnd/>
          </a:ln>
        </p:spPr>
      </p:pic>
      <p:sp>
        <p:nvSpPr>
          <p:cNvPr id="13" name="Rettangolo 12"/>
          <p:cNvSpPr/>
          <p:nvPr/>
        </p:nvSpPr>
        <p:spPr>
          <a:xfrm>
            <a:off x="687388" y="6070600"/>
            <a:ext cx="5473700" cy="647700"/>
          </a:xfrm>
          <a:prstGeom prst="rect">
            <a:avLst/>
          </a:prstGeom>
          <a:solidFill>
            <a:srgbClr val="5677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1400" b="1">
                <a:solidFill>
                  <a:srgbClr val="0D0E53"/>
                </a:solidFill>
                <a:latin typeface="Bookman Old Style" pitchFamily="18" charset="0"/>
                <a:cs typeface="ＭＳ Ｐゴシック"/>
              </a:rPr>
              <a:t>3. Identificazione dell</a:t>
            </a:r>
            <a:r>
              <a:rPr lang="it-IT" altLang="it-IT" sz="1400" b="1">
                <a:solidFill>
                  <a:srgbClr val="0D0E53"/>
                </a:solidFill>
                <a:latin typeface="Bookman Old Style" pitchFamily="18" charset="0"/>
                <a:cs typeface="ＭＳ Ｐゴシック"/>
              </a:rPr>
              <a:t>’</a:t>
            </a:r>
            <a:r>
              <a:rPr lang="it-IT" sz="1400" b="1">
                <a:solidFill>
                  <a:srgbClr val="0D0E53"/>
                </a:solidFill>
                <a:latin typeface="Bookman Old Style" pitchFamily="18" charset="0"/>
                <a:cs typeface="ＭＳ Ｐゴシック"/>
              </a:rPr>
              <a:t>organizzazione che fornirà il supporto sociale dopo la dimissione</a:t>
            </a:r>
          </a:p>
        </p:txBody>
      </p:sp>
      <p:cxnSp>
        <p:nvCxnSpPr>
          <p:cNvPr id="14" name="Connettore 2 13"/>
          <p:cNvCxnSpPr>
            <a:stCxn id="13" idx="0"/>
          </p:cNvCxnSpPr>
          <p:nvPr/>
        </p:nvCxnSpPr>
        <p:spPr>
          <a:xfrm flipV="1">
            <a:off x="2568575" y="5538788"/>
            <a:ext cx="2268538" cy="531812"/>
          </a:xfrm>
          <a:prstGeom prst="straightConnector1">
            <a:avLst/>
          </a:prstGeom>
          <a:ln w="38100">
            <a:solidFill>
              <a:srgbClr val="5677A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3"/>
          <p:cNvSpPr txBox="1">
            <a:spLocks noChangeArrowheads="1"/>
          </p:cNvSpPr>
          <p:nvPr/>
        </p:nvSpPr>
        <p:spPr bwMode="auto">
          <a:xfrm>
            <a:off x="725488" y="1022350"/>
            <a:ext cx="9877425" cy="822325"/>
          </a:xfrm>
          <a:prstGeom prst="rect">
            <a:avLst/>
          </a:prstGeom>
          <a:noFill/>
          <a:ln w="9525">
            <a:noFill/>
            <a:miter lim="800000"/>
            <a:headEnd/>
            <a:tailEnd/>
          </a:ln>
        </p:spPr>
        <p:txBody>
          <a:bodyPr>
            <a:spAutoFit/>
          </a:bodyPr>
          <a:lstStyle/>
          <a:p>
            <a:pPr algn="ctr">
              <a:spcBef>
                <a:spcPct val="50000"/>
              </a:spcBef>
            </a:pPr>
            <a:r>
              <a:rPr lang="it-IT" sz="2400" b="1">
                <a:solidFill>
                  <a:srgbClr val="0D0E53"/>
                </a:solidFill>
                <a:ea typeface="MS PGothic" charset="-128"/>
              </a:rPr>
              <a:t>Dimissioni protette dal Pronto soccorso per le persone socialmente vulnerabili</a:t>
            </a:r>
          </a:p>
        </p:txBody>
      </p:sp>
      <p:cxnSp>
        <p:nvCxnSpPr>
          <p:cNvPr id="46092" name="Connettore 2 21"/>
          <p:cNvCxnSpPr>
            <a:cxnSpLocks noChangeShapeType="1"/>
            <a:stCxn id="10" idx="0"/>
          </p:cNvCxnSpPr>
          <p:nvPr/>
        </p:nvCxnSpPr>
        <p:spPr bwMode="auto">
          <a:xfrm flipH="1" flipV="1">
            <a:off x="6392863" y="2862263"/>
            <a:ext cx="158750" cy="927100"/>
          </a:xfrm>
          <a:prstGeom prst="straightConnector1">
            <a:avLst/>
          </a:prstGeom>
          <a:noFill/>
          <a:ln w="38100">
            <a:solidFill>
              <a:srgbClr val="5677A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strips(downLeft)">
                                      <p:cBhvr>
                                        <p:cTn id="12" dur="500"/>
                                        <p:tgtEl>
                                          <p:spTgt spid="4608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6086"/>
                                        </p:tgtEl>
                                        <p:attrNameLst>
                                          <p:attrName>style.visibility</p:attrName>
                                        </p:attrNameLst>
                                      </p:cBhvr>
                                      <p:to>
                                        <p:strVal val="visible"/>
                                      </p:to>
                                    </p:set>
                                    <p:animEffect transition="in" filter="strips(downLeft)">
                                      <p:cBhvr>
                                        <p:cTn id="17" dur="500"/>
                                        <p:tgtEl>
                                          <p:spTgt spid="4608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6088"/>
                                        </p:tgtEl>
                                        <p:attrNameLst>
                                          <p:attrName>style.visibility</p:attrName>
                                        </p:attrNameLst>
                                      </p:cBhvr>
                                      <p:to>
                                        <p:strVal val="visible"/>
                                      </p:to>
                                    </p:set>
                                    <p:animEffect transition="in" filter="strips(downLeft)">
                                      <p:cBhvr>
                                        <p:cTn id="22" dur="500"/>
                                        <p:tgtEl>
                                          <p:spTgt spid="4608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nodeType="withEffect">
                                  <p:stCondLst>
                                    <p:cond delay="0"/>
                                  </p:stCondLst>
                                  <p:childTnLst>
                                    <p:set>
                                      <p:cBhvr>
                                        <p:cTn id="29" dur="1" fill="hold">
                                          <p:stCondLst>
                                            <p:cond delay="0"/>
                                          </p:stCondLst>
                                        </p:cTn>
                                        <p:tgtEl>
                                          <p:spTgt spid="46085"/>
                                        </p:tgtEl>
                                        <p:attrNameLst>
                                          <p:attrName>style.visibility</p:attrName>
                                        </p:attrNameLst>
                                      </p:cBhvr>
                                      <p:to>
                                        <p:strVal val="visible"/>
                                      </p:to>
                                    </p:set>
                                    <p:animEffect transition="in" filter="dissolve">
                                      <p:cBhvr>
                                        <p:cTn id="30" dur="500"/>
                                        <p:tgtEl>
                                          <p:spTgt spid="4608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par>
                                <p:cTn id="36" presetID="9" presetClass="entr" presetSubtype="0" fill="hold" nodeType="withEffect">
                                  <p:stCondLst>
                                    <p:cond delay="0"/>
                                  </p:stCondLst>
                                  <p:childTnLst>
                                    <p:set>
                                      <p:cBhvr>
                                        <p:cTn id="37" dur="1" fill="hold">
                                          <p:stCondLst>
                                            <p:cond delay="0"/>
                                          </p:stCondLst>
                                        </p:cTn>
                                        <p:tgtEl>
                                          <p:spTgt spid="46092"/>
                                        </p:tgtEl>
                                        <p:attrNameLst>
                                          <p:attrName>style.visibility</p:attrName>
                                        </p:attrNameLst>
                                      </p:cBhvr>
                                      <p:to>
                                        <p:strVal val="visible"/>
                                      </p:to>
                                    </p:set>
                                    <p:animEffect transition="in" filter="dissolve">
                                      <p:cBhvr>
                                        <p:cTn id="38" dur="500"/>
                                        <p:tgtEl>
                                          <p:spTgt spid="4609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7"/>
          <p:cNvPicPr>
            <a:picLocks noChangeAspect="1"/>
          </p:cNvPicPr>
          <p:nvPr/>
        </p:nvPicPr>
        <p:blipFill>
          <a:blip r:embed="rId2"/>
          <a:srcRect/>
          <a:stretch>
            <a:fillRect/>
          </a:stretch>
        </p:blipFill>
        <p:spPr bwMode="auto">
          <a:xfrm>
            <a:off x="3276600" y="330200"/>
            <a:ext cx="6819900" cy="63134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23888" y="1385888"/>
            <a:ext cx="10934700" cy="366712"/>
          </a:xfrm>
          <a:prstGeom prst="rect">
            <a:avLst/>
          </a:prstGeom>
          <a:solidFill>
            <a:srgbClr val="FFFFFF"/>
          </a:solidFill>
          <a:ln w="9525">
            <a:noFill/>
            <a:miter lim="800000"/>
            <a:headEnd/>
            <a:tailEnd/>
          </a:ln>
        </p:spPr>
        <p:txBody>
          <a:bodyPr anchor="ctr">
            <a:spAutoFit/>
          </a:bodyPr>
          <a:lstStyle/>
          <a:p>
            <a:endParaRPr lang="en-US">
              <a:ea typeface="MS PGothic" charset="-128"/>
            </a:endParaRPr>
          </a:p>
        </p:txBody>
      </p:sp>
      <p:sp>
        <p:nvSpPr>
          <p:cNvPr id="18435" name="CuadroTexto 1"/>
          <p:cNvSpPr txBox="1">
            <a:spLocks noChangeArrowheads="1"/>
          </p:cNvSpPr>
          <p:nvPr/>
        </p:nvSpPr>
        <p:spPr bwMode="auto">
          <a:xfrm>
            <a:off x="814388" y="1196975"/>
            <a:ext cx="10464800" cy="671513"/>
          </a:xfrm>
          <a:prstGeom prst="rect">
            <a:avLst/>
          </a:prstGeom>
          <a:noFill/>
          <a:ln w="9525">
            <a:noFill/>
            <a:miter lim="800000"/>
            <a:headEnd/>
            <a:tailEnd/>
          </a:ln>
        </p:spPr>
        <p:txBody>
          <a:bodyPr>
            <a:spAutoFit/>
          </a:bodyPr>
          <a:lstStyle/>
          <a:p>
            <a:pPr algn="ctr"/>
            <a:r>
              <a:rPr lang="es-ES" sz="2000" b="1">
                <a:solidFill>
                  <a:srgbClr val="0D0E53"/>
                </a:solidFill>
                <a:ea typeface="MS PGothic" charset="-128"/>
              </a:rPr>
              <a:t>Qualità dell'assistenza sanitaria orientata alla diversità:</a:t>
            </a:r>
          </a:p>
          <a:p>
            <a:pPr algn="ctr"/>
            <a:r>
              <a:rPr lang="es-ES" b="1">
                <a:solidFill>
                  <a:srgbClr val="0D0E53"/>
                </a:solidFill>
                <a:ea typeface="MS PGothic" charset="-128"/>
              </a:rPr>
              <a:t>aspetti pertinenti</a:t>
            </a:r>
          </a:p>
        </p:txBody>
      </p:sp>
      <p:sp>
        <p:nvSpPr>
          <p:cNvPr id="18436" name="CuadroTexto 75"/>
          <p:cNvSpPr txBox="1">
            <a:spLocks noChangeArrowheads="1"/>
          </p:cNvSpPr>
          <p:nvPr/>
        </p:nvSpPr>
        <p:spPr bwMode="auto">
          <a:xfrm>
            <a:off x="242888" y="6583363"/>
            <a:ext cx="11950700"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a:t>
            </a:r>
            <a:r>
              <a:rPr lang="it-IT" sz="2000">
                <a:ea typeface="MS PGothic" charset="-128"/>
              </a:rPr>
              <a:t> </a:t>
            </a:r>
          </a:p>
        </p:txBody>
      </p:sp>
      <p:sp>
        <p:nvSpPr>
          <p:cNvPr id="18437" name="CuadroTexto 5"/>
          <p:cNvSpPr txBox="1">
            <a:spLocks noChangeArrowheads="1"/>
          </p:cNvSpPr>
          <p:nvPr/>
        </p:nvSpPr>
        <p:spPr bwMode="auto">
          <a:xfrm>
            <a:off x="814388" y="6581775"/>
            <a:ext cx="11377612"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Donabedian 1988; Mock-Muñoz de Luna et al. 2015a. </a:t>
            </a:r>
          </a:p>
        </p:txBody>
      </p:sp>
      <p:sp>
        <p:nvSpPr>
          <p:cNvPr id="18438" name="12 CuadroTexto"/>
          <p:cNvSpPr txBox="1">
            <a:spLocks noChangeArrowheads="1"/>
          </p:cNvSpPr>
          <p:nvPr/>
        </p:nvSpPr>
        <p:spPr bwMode="auto">
          <a:xfrm>
            <a:off x="336550" y="2033588"/>
            <a:ext cx="11328400" cy="4121150"/>
          </a:xfrm>
          <a:prstGeom prst="rect">
            <a:avLst/>
          </a:prstGeom>
          <a:noFill/>
          <a:ln w="9525">
            <a:noFill/>
            <a:miter lim="800000"/>
            <a:headEnd/>
            <a:tailEnd/>
          </a:ln>
        </p:spPr>
        <p:txBody>
          <a:bodyPr>
            <a:spAutoFit/>
          </a:bodyPr>
          <a:lstStyle/>
          <a:p>
            <a:pPr>
              <a:buClr>
                <a:srgbClr val="C57600"/>
              </a:buClr>
              <a:buSzPct val="150000"/>
            </a:pPr>
            <a:endParaRPr lang="it-IT" altLang="es-ES" sz="1600">
              <a:solidFill>
                <a:srgbClr val="000000"/>
              </a:solidFill>
              <a:ea typeface="MS PGothic" charset="-128"/>
            </a:endParaRPr>
          </a:p>
          <a:p>
            <a:pPr>
              <a:lnSpc>
                <a:spcPct val="130000"/>
              </a:lnSpc>
              <a:buClr>
                <a:srgbClr val="C57600"/>
              </a:buClr>
              <a:buSzPct val="120000"/>
              <a:buFont typeface="Arial" charset="0"/>
              <a:buChar char="•"/>
            </a:pPr>
            <a:r>
              <a:rPr lang="it-IT" sz="1600">
                <a:ea typeface="MS PGothic" charset="-128"/>
              </a:rPr>
              <a:t> </a:t>
            </a:r>
            <a:r>
              <a:rPr lang="es-ES_tradnl" altLang="es-ES" sz="1600">
                <a:solidFill>
                  <a:srgbClr val="000000"/>
                </a:solidFill>
                <a:ea typeface="MS PGothic" charset="-128"/>
              </a:rPr>
              <a:t>Aspetti della qualità (modello di</a:t>
            </a:r>
            <a:r>
              <a:rPr lang="it-IT" sz="1600">
                <a:ea typeface="MS PGothic" charset="-128"/>
              </a:rPr>
              <a:t> </a:t>
            </a:r>
            <a:r>
              <a:rPr lang="es-ES_tradnl" altLang="es-ES" sz="1600">
                <a:solidFill>
                  <a:srgbClr val="000000"/>
                </a:solidFill>
                <a:ea typeface="MS PGothic" charset="-128"/>
              </a:rPr>
              <a:t>Donabedian)</a:t>
            </a:r>
          </a:p>
          <a:p>
            <a:pPr marL="742950" lvl="1" indent="-379413">
              <a:lnSpc>
                <a:spcPct val="130000"/>
              </a:lnSpc>
              <a:buClr>
                <a:srgbClr val="C57600"/>
              </a:buClr>
              <a:buSzPct val="120000"/>
              <a:buFont typeface="Wingdings" pitchFamily="2" charset="2"/>
              <a:buChar char="ü"/>
            </a:pPr>
            <a:r>
              <a:rPr lang="es-ES" altLang="es-ES" sz="1600" b="1">
                <a:solidFill>
                  <a:srgbClr val="000000"/>
                </a:solidFill>
                <a:ea typeface="MS PGothic" charset="-128"/>
              </a:rPr>
              <a:t>Struttura</a:t>
            </a:r>
            <a:r>
              <a:rPr lang="es-ES" altLang="es-ES" sz="1600">
                <a:solidFill>
                  <a:srgbClr val="000000"/>
                </a:solidFill>
                <a:ea typeface="MS PGothic" charset="-128"/>
              </a:rPr>
              <a:t>: servizi, attrezzature, personale</a:t>
            </a:r>
            <a:endParaRPr lang="it-IT" altLang="es-ES" sz="1600">
              <a:solidFill>
                <a:srgbClr val="000000"/>
              </a:solidFill>
              <a:ea typeface="MS PGothic" charset="-128"/>
            </a:endParaRPr>
          </a:p>
          <a:p>
            <a:pPr marL="742950" lvl="1" indent="-379413">
              <a:lnSpc>
                <a:spcPct val="130000"/>
              </a:lnSpc>
              <a:buClr>
                <a:srgbClr val="C57600"/>
              </a:buClr>
              <a:buSzPct val="120000"/>
              <a:buFont typeface="Wingdings" pitchFamily="2" charset="2"/>
              <a:buChar char="ü"/>
            </a:pPr>
            <a:r>
              <a:rPr lang="es-ES" altLang="es-ES" sz="1600" b="1">
                <a:solidFill>
                  <a:srgbClr val="000000"/>
                </a:solidFill>
                <a:ea typeface="MS PGothic" charset="-128"/>
              </a:rPr>
              <a:t>Processo</a:t>
            </a:r>
            <a:r>
              <a:rPr lang="es-ES" altLang="es-ES" sz="1600">
                <a:solidFill>
                  <a:srgbClr val="000000"/>
                </a:solidFill>
                <a:ea typeface="MS PGothic" charset="-128"/>
              </a:rPr>
              <a:t>: erogazione</a:t>
            </a:r>
            <a:r>
              <a:rPr lang="it-IT" sz="1600">
                <a:ea typeface="MS PGothic" charset="-128"/>
              </a:rPr>
              <a:t> </a:t>
            </a:r>
            <a:r>
              <a:rPr lang="es-ES" altLang="es-ES" sz="1600">
                <a:solidFill>
                  <a:srgbClr val="000000"/>
                </a:solidFill>
                <a:ea typeface="MS PGothic" charset="-128"/>
              </a:rPr>
              <a:t>del servizio</a:t>
            </a:r>
            <a:endParaRPr lang="it-IT" altLang="es-ES" sz="1600">
              <a:solidFill>
                <a:srgbClr val="000000"/>
              </a:solidFill>
              <a:ea typeface="MS PGothic" charset="-128"/>
            </a:endParaRPr>
          </a:p>
          <a:p>
            <a:pPr marL="742950" lvl="1" indent="-379413">
              <a:lnSpc>
                <a:spcPct val="130000"/>
              </a:lnSpc>
              <a:buClr>
                <a:srgbClr val="C57600"/>
              </a:buClr>
              <a:buSzPct val="120000"/>
              <a:buFont typeface="Wingdings" pitchFamily="2" charset="2"/>
              <a:buChar char="ü"/>
            </a:pPr>
            <a:r>
              <a:rPr lang="es-ES" altLang="es-ES" sz="1600" b="1">
                <a:solidFill>
                  <a:srgbClr val="000000"/>
                </a:solidFill>
                <a:ea typeface="MS PGothic" charset="-128"/>
              </a:rPr>
              <a:t>Esito</a:t>
            </a:r>
            <a:r>
              <a:rPr lang="es-ES" altLang="es-ES" sz="1600">
                <a:solidFill>
                  <a:srgbClr val="000000"/>
                </a:solidFill>
                <a:ea typeface="MS PGothic" charset="-128"/>
              </a:rPr>
              <a:t>: risultati di salute</a:t>
            </a:r>
            <a:endParaRPr lang="it-IT" altLang="es-ES" sz="1600">
              <a:solidFill>
                <a:srgbClr val="000000"/>
              </a:solidFill>
              <a:ea typeface="MS PGothic" charset="-128"/>
            </a:endParaRPr>
          </a:p>
          <a:p>
            <a:pPr>
              <a:lnSpc>
                <a:spcPct val="130000"/>
              </a:lnSpc>
              <a:buClr>
                <a:srgbClr val="C57600"/>
              </a:buClr>
              <a:buSzPct val="120000"/>
            </a:pPr>
            <a:endParaRPr lang="it-IT" altLang="es-ES" sz="1600">
              <a:solidFill>
                <a:srgbClr val="000000"/>
              </a:solidFill>
              <a:ea typeface="MS PGothic" charset="-128"/>
            </a:endParaRPr>
          </a:p>
          <a:p>
            <a:pPr marL="742950" lvl="1" indent="-379413">
              <a:lnSpc>
                <a:spcPct val="130000"/>
              </a:lnSpc>
              <a:buClr>
                <a:srgbClr val="C57600"/>
              </a:buClr>
              <a:buSzPct val="120000"/>
              <a:buFont typeface="Arial" charset="0"/>
              <a:buNone/>
            </a:pPr>
            <a:r>
              <a:rPr lang="it-IT" sz="1600">
                <a:ea typeface="MS PGothic" charset="-128"/>
              </a:rPr>
              <a:t> </a:t>
            </a:r>
            <a:r>
              <a:rPr lang="es-ES_tradnl" altLang="es-ES" sz="1600">
                <a:solidFill>
                  <a:srgbClr val="000000"/>
                </a:solidFill>
                <a:ea typeface="MS PGothic" charset="-128"/>
              </a:rPr>
              <a:t>Problem</a:t>
            </a:r>
            <a:r>
              <a:rPr lang="es-ES" altLang="es-ES" sz="1600">
                <a:solidFill>
                  <a:srgbClr val="000000"/>
                </a:solidFill>
                <a:ea typeface="MS PGothic" charset="-128"/>
              </a:rPr>
              <a:t>a: qualità per tutti?</a:t>
            </a:r>
            <a:endParaRPr lang="es-ES_tradnl" altLang="es-ES" sz="1600">
              <a:solidFill>
                <a:srgbClr val="000000"/>
              </a:solidFill>
              <a:ea typeface="MS PGothic" charset="-128"/>
            </a:endParaRPr>
          </a:p>
          <a:p>
            <a:pPr marL="742950" lvl="1" indent="-379413">
              <a:lnSpc>
                <a:spcPct val="130000"/>
              </a:lnSpc>
              <a:buClr>
                <a:srgbClr val="C57600"/>
              </a:buClr>
              <a:buSzPct val="120000"/>
              <a:buFont typeface="Arial" charset="0"/>
              <a:buChar char="•"/>
            </a:pPr>
            <a:r>
              <a:rPr lang="it-IT" sz="1600">
                <a:ea typeface="MS PGothic" charset="-128"/>
              </a:rPr>
              <a:t>Garantire a tutti gli utenti i medesimi livelli di qualità dell’assistenza se non si affronta la diversità.</a:t>
            </a:r>
          </a:p>
          <a:p>
            <a:pPr marL="742950" lvl="1" indent="-379413">
              <a:lnSpc>
                <a:spcPct val="130000"/>
              </a:lnSpc>
              <a:buClr>
                <a:srgbClr val="C57600"/>
              </a:buClr>
              <a:buSzPct val="120000"/>
              <a:buFont typeface="Arial" charset="0"/>
              <a:buChar char="•"/>
            </a:pPr>
            <a:r>
              <a:rPr lang="es-ES_tradnl" altLang="es-ES" sz="1600">
                <a:solidFill>
                  <a:srgbClr val="000000"/>
                </a:solidFill>
                <a:ea typeface="MS PGothic" charset="-128"/>
              </a:rPr>
              <a:t>Impatto della</a:t>
            </a:r>
            <a:r>
              <a:rPr lang="es-ES" altLang="es-ES" sz="1600">
                <a:solidFill>
                  <a:srgbClr val="000000"/>
                </a:solidFill>
                <a:ea typeface="MS PGothic" charset="-128"/>
              </a:rPr>
              <a:t> diversità</a:t>
            </a:r>
            <a:r>
              <a:rPr lang="es-ES_tradnl" altLang="es-ES" sz="1600">
                <a:solidFill>
                  <a:srgbClr val="000000"/>
                </a:solidFill>
                <a:ea typeface="MS PGothic" charset="-128"/>
              </a:rPr>
              <a:t>: </a:t>
            </a:r>
            <a:r>
              <a:rPr lang="es-ES_tradnl" altLang="es-ES" sz="1600" i="1">
                <a:solidFill>
                  <a:srgbClr val="000000"/>
                </a:solidFill>
                <a:ea typeface="MS PGothic" charset="-128"/>
              </a:rPr>
              <a:t>"Fornire</a:t>
            </a:r>
            <a:r>
              <a:rPr lang="it-IT" sz="1600">
                <a:ea typeface="MS PGothic" charset="-128"/>
              </a:rPr>
              <a:t> </a:t>
            </a:r>
            <a:r>
              <a:rPr lang="es-ES_tradnl" altLang="es-ES" sz="1600" i="1">
                <a:solidFill>
                  <a:srgbClr val="000000"/>
                </a:solidFill>
                <a:ea typeface="MS PGothic" charset="-128"/>
              </a:rPr>
              <a:t>la</a:t>
            </a:r>
            <a:r>
              <a:rPr lang="it-IT" sz="1600">
                <a:ea typeface="MS PGothic" charset="-128"/>
              </a:rPr>
              <a:t> </a:t>
            </a:r>
            <a:r>
              <a:rPr lang="es-ES_tradnl" altLang="es-ES" sz="1600" i="1">
                <a:solidFill>
                  <a:srgbClr val="000000"/>
                </a:solidFill>
                <a:ea typeface="MS PGothic" charset="-128"/>
              </a:rPr>
              <a:t>stessa</a:t>
            </a:r>
            <a:r>
              <a:rPr lang="it-IT" sz="1600">
                <a:ea typeface="MS PGothic" charset="-128"/>
              </a:rPr>
              <a:t> </a:t>
            </a:r>
            <a:r>
              <a:rPr lang="es-ES_tradnl" altLang="es-ES" sz="1600" i="1">
                <a:solidFill>
                  <a:srgbClr val="000000"/>
                </a:solidFill>
                <a:ea typeface="MS PGothic" charset="-128"/>
              </a:rPr>
              <a:t>assistenza</a:t>
            </a:r>
            <a:r>
              <a:rPr lang="it-IT" sz="1600">
                <a:ea typeface="MS PGothic" charset="-128"/>
              </a:rPr>
              <a:t> </a:t>
            </a:r>
            <a:r>
              <a:rPr lang="es-ES_tradnl" altLang="es-ES" sz="1600" i="1">
                <a:solidFill>
                  <a:srgbClr val="000000"/>
                </a:solidFill>
                <a:ea typeface="MS PGothic" charset="-128"/>
              </a:rPr>
              <a:t>a</a:t>
            </a:r>
            <a:r>
              <a:rPr lang="it-IT" sz="1600">
                <a:ea typeface="MS PGothic" charset="-128"/>
              </a:rPr>
              <a:t> </a:t>
            </a:r>
            <a:r>
              <a:rPr lang="es-ES_tradnl" altLang="es-ES" sz="1600" i="1">
                <a:solidFill>
                  <a:srgbClr val="000000"/>
                </a:solidFill>
                <a:ea typeface="MS PGothic" charset="-128"/>
              </a:rPr>
              <a:t>tutti</a:t>
            </a:r>
            <a:r>
              <a:rPr lang="it-IT" sz="1600">
                <a:ea typeface="MS PGothic" charset="-128"/>
              </a:rPr>
              <a:t> </a:t>
            </a:r>
            <a:r>
              <a:rPr lang="es-ES_tradnl" altLang="es-ES" sz="1600" i="1">
                <a:solidFill>
                  <a:srgbClr val="000000"/>
                </a:solidFill>
                <a:ea typeface="MS PGothic" charset="-128"/>
              </a:rPr>
              <a:t>equivale</a:t>
            </a:r>
            <a:r>
              <a:rPr lang="it-IT" sz="1600">
                <a:ea typeface="MS PGothic" charset="-128"/>
              </a:rPr>
              <a:t> </a:t>
            </a:r>
            <a:r>
              <a:rPr lang="es-ES_tradnl" altLang="es-ES" sz="1600" i="1">
                <a:solidFill>
                  <a:srgbClr val="000000"/>
                </a:solidFill>
                <a:ea typeface="MS PGothic" charset="-128"/>
              </a:rPr>
              <a:t>a</a:t>
            </a:r>
            <a:r>
              <a:rPr lang="it-IT" sz="1600">
                <a:ea typeface="MS PGothic" charset="-128"/>
              </a:rPr>
              <a:t> </a:t>
            </a:r>
            <a:r>
              <a:rPr lang="es-ES_tradnl" altLang="es-ES" sz="1600" i="1">
                <a:solidFill>
                  <a:srgbClr val="000000"/>
                </a:solidFill>
                <a:ea typeface="MS PGothic" charset="-128"/>
              </a:rPr>
              <a:t>fornire</a:t>
            </a:r>
            <a:r>
              <a:rPr lang="it-IT" sz="1600">
                <a:ea typeface="MS PGothic" charset="-128"/>
              </a:rPr>
              <a:t> </a:t>
            </a:r>
            <a:r>
              <a:rPr lang="es-ES_tradnl" altLang="es-ES" sz="1600" i="1">
                <a:solidFill>
                  <a:srgbClr val="000000"/>
                </a:solidFill>
                <a:ea typeface="MS PGothic" charset="-128"/>
              </a:rPr>
              <a:t>un'assistenza più scadente</a:t>
            </a:r>
            <a:r>
              <a:rPr lang="it-IT" sz="1600">
                <a:ea typeface="MS PGothic" charset="-128"/>
              </a:rPr>
              <a:t> </a:t>
            </a:r>
            <a:r>
              <a:rPr lang="es-ES_tradnl" altLang="es-ES" sz="1600" i="1">
                <a:solidFill>
                  <a:srgbClr val="000000"/>
                </a:solidFill>
                <a:ea typeface="MS PGothic" charset="-128"/>
              </a:rPr>
              <a:t>ad</a:t>
            </a:r>
            <a:r>
              <a:rPr lang="it-IT" sz="1600">
                <a:ea typeface="MS PGothic" charset="-128"/>
              </a:rPr>
              <a:t> </a:t>
            </a:r>
            <a:r>
              <a:rPr lang="es-ES_tradnl" altLang="es-ES" sz="1600" i="1">
                <a:solidFill>
                  <a:srgbClr val="000000"/>
                </a:solidFill>
                <a:ea typeface="MS PGothic" charset="-128"/>
              </a:rPr>
              <a:t>alcuni"</a:t>
            </a:r>
            <a:r>
              <a:rPr lang="it-IT" sz="1600">
                <a:ea typeface="MS PGothic" charset="-128"/>
              </a:rPr>
              <a:t> </a:t>
            </a:r>
            <a:r>
              <a:rPr lang="es-ES" altLang="es-ES" sz="1600">
                <a:solidFill>
                  <a:srgbClr val="000000"/>
                </a:solidFill>
                <a:ea typeface="MS PGothic" charset="-128"/>
              </a:rPr>
              <a:t>(Mock-Muñoz de Luna et al. 2015a: 96).</a:t>
            </a:r>
          </a:p>
          <a:p>
            <a:pPr marL="742950" lvl="1" indent="-379413" algn="just" eaLnBrk="0" hangingPunct="0">
              <a:buClr>
                <a:srgbClr val="D6631A"/>
              </a:buClr>
              <a:buSzPct val="120000"/>
              <a:buFont typeface="Symbol" pitchFamily="18" charset="2"/>
              <a:buChar char="Þ"/>
            </a:pPr>
            <a:r>
              <a:rPr lang="es-ES" altLang="es-ES" sz="2000">
                <a:ea typeface="MS PGothic" charset="-128"/>
              </a:rPr>
              <a:t> </a:t>
            </a:r>
            <a:r>
              <a:rPr lang="es-ES_tradnl" altLang="es-ES">
                <a:solidFill>
                  <a:srgbClr val="000000"/>
                </a:solidFill>
                <a:ea typeface="MS PGothic" charset="-128"/>
              </a:rPr>
              <a:t>Necessità di un'assistenza sanitaria centrata sull</a:t>
            </a:r>
            <a:r>
              <a:rPr lang="es-ES" altLang="es-ES">
                <a:solidFill>
                  <a:srgbClr val="000000"/>
                </a:solidFill>
                <a:ea typeface="MS PGothic" charset="-128"/>
              </a:rPr>
              <a:t>e</a:t>
            </a:r>
            <a:r>
              <a:rPr lang="es-ES_tradnl" altLang="es-ES">
                <a:solidFill>
                  <a:srgbClr val="000000"/>
                </a:solidFill>
                <a:ea typeface="MS PGothic" charset="-128"/>
              </a:rPr>
              <a:t> person</a:t>
            </a:r>
            <a:r>
              <a:rPr lang="es-ES" altLang="es-ES">
                <a:solidFill>
                  <a:srgbClr val="000000"/>
                </a:solidFill>
                <a:ea typeface="MS PGothic" charset="-128"/>
              </a:rPr>
              <a:t>e</a:t>
            </a:r>
            <a:r>
              <a:rPr lang="es-ES_tradnl" altLang="es-ES">
                <a:solidFill>
                  <a:srgbClr val="000000"/>
                </a:solidFill>
                <a:ea typeface="MS PGothic" charset="-128"/>
              </a:rPr>
              <a:t> e in grado di riconoscere e valorizzare le differenze.</a:t>
            </a:r>
            <a:r>
              <a:rPr lang="es-ES_tradnl" altLang="es-ES" sz="2000">
                <a:ea typeface="MS PGothic" charset="-128"/>
              </a:rPr>
              <a:t> </a:t>
            </a:r>
            <a:endParaRPr lang="it-IT" altLang="es-ES" sz="2000">
              <a:ea typeface="MS PGothic" charset="-128"/>
            </a:endParaRPr>
          </a:p>
        </p:txBody>
      </p:sp>
      <p:pic>
        <p:nvPicPr>
          <p:cNvPr id="18439" name="Imagen 1" descr="8096607960_90f8833bda_o.jpg"/>
          <p:cNvPicPr>
            <a:picLocks noChangeAspect="1"/>
          </p:cNvPicPr>
          <p:nvPr/>
        </p:nvPicPr>
        <p:blipFill>
          <a:blip r:embed="rId2">
            <a:lum bright="70000" contrast="-70000"/>
          </a:blip>
          <a:srcRect/>
          <a:stretch>
            <a:fillRect/>
          </a:stretch>
        </p:blipFill>
        <p:spPr bwMode="auto">
          <a:xfrm>
            <a:off x="8667750" y="1844675"/>
            <a:ext cx="3524250" cy="214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12 Imagen" descr="mapa 2 gradual turquesa.jpg"/>
          <p:cNvPicPr>
            <a:picLocks noChangeAspect="1"/>
          </p:cNvPicPr>
          <p:nvPr/>
        </p:nvPicPr>
        <p:blipFill>
          <a:blip r:embed="rId2">
            <a:lum bright="70000" contrast="-70000"/>
          </a:blip>
          <a:srcRect/>
          <a:stretch>
            <a:fillRect/>
          </a:stretch>
        </p:blipFill>
        <p:spPr bwMode="auto">
          <a:xfrm>
            <a:off x="6196013" y="1125538"/>
            <a:ext cx="6000750" cy="2303462"/>
          </a:xfrm>
          <a:prstGeom prst="rect">
            <a:avLst/>
          </a:prstGeom>
          <a:noFill/>
          <a:ln w="9525">
            <a:noFill/>
            <a:miter lim="800000"/>
            <a:headEnd/>
            <a:tailEnd/>
          </a:ln>
        </p:spPr>
      </p:pic>
      <p:sp>
        <p:nvSpPr>
          <p:cNvPr id="19459" name="CuadroTexto 1"/>
          <p:cNvSpPr txBox="1">
            <a:spLocks noChangeArrowheads="1"/>
          </p:cNvSpPr>
          <p:nvPr/>
        </p:nvSpPr>
        <p:spPr bwMode="auto">
          <a:xfrm>
            <a:off x="814388" y="1125538"/>
            <a:ext cx="10464800" cy="671512"/>
          </a:xfrm>
          <a:prstGeom prst="rect">
            <a:avLst/>
          </a:prstGeom>
          <a:noFill/>
          <a:ln w="9525">
            <a:noFill/>
            <a:miter lim="800000"/>
            <a:headEnd/>
            <a:tailEnd/>
          </a:ln>
        </p:spPr>
        <p:txBody>
          <a:bodyPr>
            <a:spAutoFit/>
          </a:bodyPr>
          <a:lstStyle/>
          <a:p>
            <a:pPr algn="ctr"/>
            <a:r>
              <a:rPr lang="es-ES" sz="2000" b="1">
                <a:solidFill>
                  <a:srgbClr val="0D0E53"/>
                </a:solidFill>
                <a:ea typeface="MS PGothic" charset="-128"/>
              </a:rPr>
              <a:t>Qualità dell'assistenza sanitaria orientata alla diversità:</a:t>
            </a:r>
          </a:p>
          <a:p>
            <a:pPr algn="ctr"/>
            <a:r>
              <a:rPr lang="es-ES" b="1">
                <a:solidFill>
                  <a:srgbClr val="0D0E53"/>
                </a:solidFill>
                <a:ea typeface="MS PGothic" charset="-128"/>
              </a:rPr>
              <a:t>aspetti pertinenti</a:t>
            </a:r>
          </a:p>
        </p:txBody>
      </p:sp>
      <p:sp>
        <p:nvSpPr>
          <p:cNvPr id="19460" name="CuadroTexto 75"/>
          <p:cNvSpPr txBox="1">
            <a:spLocks noChangeArrowheads="1"/>
          </p:cNvSpPr>
          <p:nvPr/>
        </p:nvSpPr>
        <p:spPr bwMode="auto">
          <a:xfrm>
            <a:off x="242888" y="6583363"/>
            <a:ext cx="11950700"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a:t>
            </a:r>
            <a:r>
              <a:rPr lang="it-IT" sz="2000">
                <a:ea typeface="MS PGothic" charset="-128"/>
              </a:rPr>
              <a:t> </a:t>
            </a:r>
          </a:p>
        </p:txBody>
      </p:sp>
      <p:sp>
        <p:nvSpPr>
          <p:cNvPr id="19461" name="CuadroTexto 5"/>
          <p:cNvSpPr txBox="1">
            <a:spLocks noChangeArrowheads="1"/>
          </p:cNvSpPr>
          <p:nvPr/>
        </p:nvSpPr>
        <p:spPr bwMode="auto">
          <a:xfrm>
            <a:off x="814388" y="6581775"/>
            <a:ext cx="11377612"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UN 2000. </a:t>
            </a:r>
          </a:p>
        </p:txBody>
      </p:sp>
      <p:sp>
        <p:nvSpPr>
          <p:cNvPr id="19462" name="12 CuadroTexto"/>
          <p:cNvSpPr txBox="1">
            <a:spLocks noChangeArrowheads="1"/>
          </p:cNvSpPr>
          <p:nvPr/>
        </p:nvSpPr>
        <p:spPr bwMode="auto">
          <a:xfrm>
            <a:off x="528638" y="1989138"/>
            <a:ext cx="10848975" cy="4397375"/>
          </a:xfrm>
          <a:prstGeom prst="rect">
            <a:avLst/>
          </a:prstGeom>
          <a:noFill/>
          <a:ln w="9525">
            <a:noFill/>
            <a:miter lim="800000"/>
            <a:headEnd/>
            <a:tailEnd/>
          </a:ln>
        </p:spPr>
        <p:txBody>
          <a:bodyPr>
            <a:spAutoFit/>
          </a:bodyPr>
          <a:lstStyle/>
          <a:p>
            <a:pPr algn="ctr"/>
            <a:r>
              <a:rPr lang="es-ES" altLang="es-ES" sz="1600" b="1">
                <a:solidFill>
                  <a:srgbClr val="000000"/>
                </a:solidFill>
                <a:ea typeface="MS PGothic" charset="-128"/>
              </a:rPr>
              <a:t>Committee on Economic, Social and Cultural Rights, General Comment Nº. 14, </a:t>
            </a:r>
            <a:r>
              <a:rPr lang="es-ES" altLang="es-ES" sz="1600" b="1" u="sng">
                <a:solidFill>
                  <a:srgbClr val="000000"/>
                </a:solidFill>
                <a:ea typeface="MS PGothic" charset="-128"/>
              </a:rPr>
              <a:t>The right to the highest attainable standard of health</a:t>
            </a:r>
          </a:p>
          <a:p>
            <a:pPr algn="ctr"/>
            <a:r>
              <a:rPr lang="es-ES" altLang="es-ES" sz="1600" b="1" u="sng">
                <a:solidFill>
                  <a:srgbClr val="000000"/>
                </a:solidFill>
                <a:ea typeface="MS PGothic" charset="-128"/>
              </a:rPr>
              <a:t>Il diritto di raggiungere il più alto standard di salute </a:t>
            </a:r>
          </a:p>
          <a:p>
            <a:pPr algn="just"/>
            <a:endParaRPr lang="it-IT" altLang="es-ES" sz="1600" b="1">
              <a:solidFill>
                <a:srgbClr val="000000"/>
              </a:solidFill>
              <a:ea typeface="MS PGothic" charset="-128"/>
            </a:endParaRPr>
          </a:p>
          <a:p>
            <a:pPr>
              <a:buClr>
                <a:srgbClr val="C57600"/>
              </a:buClr>
              <a:buSzPct val="120000"/>
              <a:buFont typeface="Arial" charset="0"/>
              <a:buChar char="•"/>
            </a:pPr>
            <a:r>
              <a:rPr lang="es-ES_tradnl" altLang="es-ES" sz="1600">
                <a:solidFill>
                  <a:srgbClr val="000000"/>
                </a:solidFill>
                <a:ea typeface="MS PGothic" charset="-128"/>
              </a:rPr>
              <a:t> La salute come diritto umano fondamentale, </a:t>
            </a:r>
            <a:r>
              <a:rPr lang="es-ES_tradnl" altLang="es-ES" sz="1600" i="1">
                <a:solidFill>
                  <a:srgbClr val="000000"/>
                </a:solidFill>
                <a:ea typeface="MS PGothic" charset="-128"/>
              </a:rPr>
              <a:t>“</a:t>
            </a:r>
            <a:r>
              <a:rPr lang="es-ES_tradnl" altLang="ja-JP" sz="1600" i="1">
                <a:solidFill>
                  <a:srgbClr val="000000"/>
                </a:solidFill>
              </a:rPr>
              <a:t>strettamente correlato alla realizzazione degli altri diritti umani e interdipendente da essi</a:t>
            </a:r>
            <a:r>
              <a:rPr lang="es-ES_tradnl" altLang="es-ES" sz="1600" i="1">
                <a:solidFill>
                  <a:srgbClr val="000000"/>
                </a:solidFill>
                <a:ea typeface="MS PGothic" charset="-128"/>
              </a:rPr>
              <a:t>"</a:t>
            </a:r>
            <a:r>
              <a:rPr lang="es-ES_tradnl" altLang="ja-JP" sz="1600" i="1">
                <a:solidFill>
                  <a:srgbClr val="000000"/>
                </a:solidFill>
              </a:rPr>
              <a:t>. </a:t>
            </a:r>
          </a:p>
          <a:p>
            <a:pPr>
              <a:buClr>
                <a:srgbClr val="C57600"/>
              </a:buClr>
              <a:buSzPct val="120000"/>
              <a:buFont typeface="Arial" charset="0"/>
              <a:buChar char="•"/>
            </a:pPr>
            <a:endParaRPr lang="it-IT" altLang="es-ES" sz="1600">
              <a:solidFill>
                <a:srgbClr val="000000"/>
              </a:solidFill>
              <a:ea typeface="MS PGothic" charset="-128"/>
            </a:endParaRPr>
          </a:p>
          <a:p>
            <a:pPr>
              <a:buClr>
                <a:srgbClr val="C57600"/>
              </a:buClr>
              <a:buSzPct val="120000"/>
              <a:buFont typeface="Arial" charset="0"/>
              <a:buChar char="•"/>
            </a:pPr>
            <a:r>
              <a:rPr lang="es-ES_tradnl" altLang="es-ES" sz="1600">
                <a:solidFill>
                  <a:srgbClr val="000000"/>
                </a:solidFill>
                <a:ea typeface="MS PGothic" charset="-128"/>
              </a:rPr>
              <a:t> Elementi essenziali:</a:t>
            </a:r>
          </a:p>
          <a:p>
            <a:pPr marL="742950" lvl="1" indent="-285750">
              <a:lnSpc>
                <a:spcPct val="120000"/>
              </a:lnSpc>
              <a:buClr>
                <a:srgbClr val="C57600"/>
              </a:buClr>
              <a:buSzPct val="120000"/>
              <a:buFont typeface="Wingdings" pitchFamily="2" charset="2"/>
              <a:buChar char="ü"/>
            </a:pPr>
            <a:r>
              <a:rPr lang="es-ES_tradnl" altLang="es-ES" sz="1600" b="1">
                <a:solidFill>
                  <a:srgbClr val="000000"/>
                </a:solidFill>
                <a:ea typeface="MS PGothic" charset="-128"/>
              </a:rPr>
              <a:t>Disponibilità</a:t>
            </a:r>
            <a:r>
              <a:rPr lang="es-ES_tradnl" altLang="es-ES" sz="1600">
                <a:solidFill>
                  <a:srgbClr val="000000"/>
                </a:solidFill>
                <a:ea typeface="MS PGothic" charset="-128"/>
              </a:rPr>
              <a:t>, </a:t>
            </a:r>
            <a:r>
              <a:rPr lang="es-ES_tradnl" altLang="es-ES" sz="1600" i="1">
                <a:solidFill>
                  <a:srgbClr val="000000"/>
                </a:solidFill>
                <a:ea typeface="MS PGothic" charset="-128"/>
              </a:rPr>
              <a:t>delle stru</a:t>
            </a:r>
            <a:r>
              <a:rPr lang="es-ES" altLang="es-ES" sz="1600" i="1">
                <a:solidFill>
                  <a:srgbClr val="000000"/>
                </a:solidFill>
                <a:ea typeface="MS PGothic" charset="-128"/>
              </a:rPr>
              <a:t>tture sanitarie, personale, risorse e servizi in tutte le aree geografiche del territorio servito.</a:t>
            </a:r>
            <a:endParaRPr lang="es-ES_tradnl" altLang="es-ES" sz="1600" i="1">
              <a:solidFill>
                <a:srgbClr val="000000"/>
              </a:solidFill>
              <a:ea typeface="MS PGothic" charset="-128"/>
            </a:endParaRPr>
          </a:p>
          <a:p>
            <a:pPr marL="742950" lvl="1" indent="-285750">
              <a:lnSpc>
                <a:spcPct val="120000"/>
              </a:lnSpc>
              <a:buClr>
                <a:srgbClr val="C57600"/>
              </a:buClr>
              <a:buSzPct val="120000"/>
              <a:buFont typeface="Wingdings" pitchFamily="2" charset="2"/>
              <a:buChar char="ü"/>
            </a:pPr>
            <a:r>
              <a:rPr lang="es-ES_tradnl" altLang="es-ES" sz="1600" b="1">
                <a:solidFill>
                  <a:srgbClr val="000000"/>
                </a:solidFill>
                <a:ea typeface="MS PGothic" charset="-128"/>
              </a:rPr>
              <a:t>Accessibilità</a:t>
            </a:r>
            <a:r>
              <a:rPr lang="es-ES_tradnl" altLang="es-ES" sz="1600">
                <a:solidFill>
                  <a:srgbClr val="000000"/>
                </a:solidFill>
                <a:ea typeface="MS PGothic" charset="-128"/>
              </a:rPr>
              <a:t>, </a:t>
            </a:r>
            <a:r>
              <a:rPr lang="es-ES_tradnl" altLang="es-ES" sz="1600" i="1">
                <a:solidFill>
                  <a:srgbClr val="000000"/>
                </a:solidFill>
                <a:ea typeface="MS PGothic" charset="-128"/>
              </a:rPr>
              <a:t>dell’assistenza sanitaria</a:t>
            </a:r>
            <a:r>
              <a:rPr lang="es-ES" altLang="es-ES" sz="1600" i="1">
                <a:solidFill>
                  <a:srgbClr val="000000"/>
                </a:solidFill>
                <a:ea typeface="MS PGothic" charset="-128"/>
              </a:rPr>
              <a:t> escludendo ogniforma di discriminazione su base fisica ed economica</a:t>
            </a:r>
            <a:endParaRPr lang="es-ES_tradnl" altLang="es-ES" sz="1600" i="1">
              <a:solidFill>
                <a:srgbClr val="000000"/>
              </a:solidFill>
              <a:ea typeface="MS PGothic" charset="-128"/>
            </a:endParaRPr>
          </a:p>
          <a:p>
            <a:pPr marL="742950" lvl="1" indent="-285750">
              <a:lnSpc>
                <a:spcPct val="120000"/>
              </a:lnSpc>
              <a:buClr>
                <a:srgbClr val="C57600"/>
              </a:buClr>
              <a:buSzPct val="120000"/>
              <a:buFont typeface="Wingdings" pitchFamily="2" charset="2"/>
              <a:buChar char="ü"/>
            </a:pPr>
            <a:r>
              <a:rPr lang="es-ES_tradnl" altLang="es-ES" sz="1600" b="1">
                <a:solidFill>
                  <a:srgbClr val="000000"/>
                </a:solidFill>
                <a:ea typeface="MS PGothic" charset="-128"/>
              </a:rPr>
              <a:t>Accettabilità,</a:t>
            </a:r>
            <a:r>
              <a:rPr lang="es-ES" altLang="es-ES" sz="1600">
                <a:solidFill>
                  <a:srgbClr val="000000"/>
                </a:solidFill>
                <a:ea typeface="MS PGothic" charset="-128"/>
              </a:rPr>
              <a:t> </a:t>
            </a:r>
            <a:r>
              <a:rPr lang="es-ES" altLang="es-ES" sz="1600" i="1">
                <a:solidFill>
                  <a:srgbClr val="000000"/>
                </a:solidFill>
                <a:ea typeface="MS PGothic" charset="-128"/>
              </a:rPr>
              <a:t>dell’assistenza sanitaria rispetto ai diversi bisogni dei pazienti in base alla diversità culturale, di genere, età, abilità fisica, stato sociale.</a:t>
            </a:r>
            <a:endParaRPr lang="it-IT" altLang="ja-JP" sz="1600" i="1">
              <a:solidFill>
                <a:srgbClr val="000000"/>
              </a:solidFill>
            </a:endParaRPr>
          </a:p>
          <a:p>
            <a:pPr marL="742950" lvl="1" indent="-285750">
              <a:lnSpc>
                <a:spcPct val="120000"/>
              </a:lnSpc>
              <a:buClr>
                <a:srgbClr val="C57600"/>
              </a:buClr>
              <a:buSzPct val="120000"/>
              <a:buFont typeface="Wingdings" pitchFamily="2" charset="2"/>
              <a:buChar char="ü"/>
            </a:pPr>
            <a:r>
              <a:rPr lang="es-ES_tradnl" altLang="es-ES" sz="1600" b="1">
                <a:solidFill>
                  <a:srgbClr val="000000"/>
                </a:solidFill>
                <a:ea typeface="MS PGothic" charset="-128"/>
              </a:rPr>
              <a:t>Qualità</a:t>
            </a:r>
            <a:r>
              <a:rPr lang="es-ES_tradnl" altLang="es-ES" sz="1600">
                <a:solidFill>
                  <a:srgbClr val="000000"/>
                </a:solidFill>
                <a:ea typeface="MS PGothic" charset="-128"/>
              </a:rPr>
              <a:t>, </a:t>
            </a:r>
            <a:r>
              <a:rPr lang="es-ES_tradnl" altLang="es-ES" sz="1600" i="1">
                <a:solidFill>
                  <a:srgbClr val="000000"/>
                </a:solidFill>
                <a:ea typeface="MS PGothic" charset="-128"/>
              </a:rPr>
              <a:t>dell’assistenza sanitaria orientata da standard di qualità e fornita </a:t>
            </a:r>
            <a:r>
              <a:rPr lang="es-ES" altLang="es-ES" sz="1600" i="1">
                <a:solidFill>
                  <a:srgbClr val="000000"/>
                </a:solidFill>
                <a:ea typeface="MS PGothic" charset="-128"/>
              </a:rPr>
              <a:t>in modo tempestivo, sicuro e centrata sulla persona.</a:t>
            </a:r>
            <a:r>
              <a:rPr lang="es-ES" altLang="es-ES" sz="1600">
                <a:solidFill>
                  <a:srgbClr val="000000"/>
                </a:solidFill>
                <a:ea typeface="MS PGothic" charset="-128"/>
              </a:rPr>
              <a:t> </a:t>
            </a:r>
            <a:endParaRPr lang="it-IT" altLang="es-ES" sz="1600">
              <a:solidFill>
                <a:srgbClr val="000000"/>
              </a:solidFill>
              <a:ea typeface="MS PGothic"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12 Imagen" descr="mapa 2 gradual turquesa.jpg"/>
          <p:cNvPicPr>
            <a:picLocks noChangeAspect="1"/>
          </p:cNvPicPr>
          <p:nvPr/>
        </p:nvPicPr>
        <p:blipFill>
          <a:blip r:embed="rId2">
            <a:lum bright="70000" contrast="-70000"/>
          </a:blip>
          <a:srcRect/>
          <a:stretch>
            <a:fillRect/>
          </a:stretch>
        </p:blipFill>
        <p:spPr bwMode="auto">
          <a:xfrm>
            <a:off x="5741988" y="1125538"/>
            <a:ext cx="6000750" cy="2303462"/>
          </a:xfrm>
          <a:prstGeom prst="rect">
            <a:avLst/>
          </a:prstGeom>
          <a:noFill/>
          <a:ln w="9525">
            <a:noFill/>
            <a:miter lim="800000"/>
            <a:headEnd/>
            <a:tailEnd/>
          </a:ln>
        </p:spPr>
      </p:pic>
      <p:sp>
        <p:nvSpPr>
          <p:cNvPr id="20483" name="CuadroTexto 75"/>
          <p:cNvSpPr txBox="1">
            <a:spLocks noChangeArrowheads="1"/>
          </p:cNvSpPr>
          <p:nvPr/>
        </p:nvSpPr>
        <p:spPr bwMode="auto">
          <a:xfrm>
            <a:off x="242888" y="6583363"/>
            <a:ext cx="11950700"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a:t>
            </a:r>
            <a:r>
              <a:rPr lang="it-IT" sz="2000">
                <a:ea typeface="MS PGothic" charset="-128"/>
              </a:rPr>
              <a:t> </a:t>
            </a:r>
          </a:p>
        </p:txBody>
      </p:sp>
      <p:sp>
        <p:nvSpPr>
          <p:cNvPr id="20484" name="CuadroTexto 5"/>
          <p:cNvSpPr txBox="1">
            <a:spLocks noChangeArrowheads="1"/>
          </p:cNvSpPr>
          <p:nvPr/>
        </p:nvSpPr>
        <p:spPr bwMode="auto">
          <a:xfrm>
            <a:off x="814388" y="6581775"/>
            <a:ext cx="11377612" cy="276225"/>
          </a:xfrm>
          <a:prstGeom prst="rect">
            <a:avLst/>
          </a:prstGeom>
          <a:noFill/>
          <a:ln w="9525">
            <a:noFill/>
            <a:miter lim="800000"/>
            <a:headEnd/>
            <a:tailEnd/>
          </a:ln>
        </p:spPr>
        <p:txBody>
          <a:bodyPr>
            <a:spAutoFit/>
          </a:bodyPr>
          <a:lstStyle/>
          <a:p>
            <a:pPr algn="r"/>
            <a:r>
              <a:rPr lang="es-ES" sz="1200" i="1">
                <a:solidFill>
                  <a:srgbClr val="606060"/>
                </a:solidFill>
                <a:latin typeface="Arial Narrow" pitchFamily="34" charset="0"/>
                <a:ea typeface="MS PGothic" charset="-128"/>
              </a:rPr>
              <a:t>UN 2000. </a:t>
            </a:r>
          </a:p>
        </p:txBody>
      </p:sp>
      <p:sp>
        <p:nvSpPr>
          <p:cNvPr id="47138" name="Rectangle 34"/>
          <p:cNvSpPr>
            <a:spLocks noChangeArrowheads="1"/>
          </p:cNvSpPr>
          <p:nvPr/>
        </p:nvSpPr>
        <p:spPr bwMode="auto">
          <a:xfrm>
            <a:off x="1390650" y="115888"/>
            <a:ext cx="10274300" cy="830262"/>
          </a:xfrm>
          <a:prstGeom prst="rect">
            <a:avLst/>
          </a:prstGeom>
          <a:solidFill>
            <a:schemeClr val="bg1"/>
          </a:solidFill>
          <a:ln w="9525">
            <a:noFill/>
            <a:miter lim="800000"/>
            <a:headEnd/>
            <a:tailEnd/>
          </a:ln>
        </p:spPr>
        <p:txBody>
          <a:bodyPr anchor="ctr"/>
          <a:lstStyle/>
          <a:p>
            <a:pPr algn="ctr"/>
            <a:r>
              <a:rPr lang="it-IT" sz="2400" b="1">
                <a:solidFill>
                  <a:srgbClr val="000066"/>
                </a:solidFill>
                <a:ea typeface="MS PGothic" charset="-128"/>
              </a:rPr>
              <a:t>Rapporto fra bisogno assistenziale </a:t>
            </a:r>
            <a:br>
              <a:rPr lang="it-IT" sz="2400" b="1">
                <a:solidFill>
                  <a:srgbClr val="000066"/>
                </a:solidFill>
                <a:ea typeface="MS PGothic" charset="-128"/>
              </a:rPr>
            </a:br>
            <a:r>
              <a:rPr lang="it-IT" sz="2400" b="1">
                <a:solidFill>
                  <a:srgbClr val="000066"/>
                </a:solidFill>
                <a:ea typeface="MS PGothic" charset="-128"/>
              </a:rPr>
              <a:t>ed effettiva copertura sanitaria</a:t>
            </a:r>
          </a:p>
        </p:txBody>
      </p:sp>
      <p:sp>
        <p:nvSpPr>
          <p:cNvPr id="47139" name="Rectangle 35"/>
          <p:cNvSpPr>
            <a:spLocks noChangeArrowheads="1"/>
          </p:cNvSpPr>
          <p:nvPr/>
        </p:nvSpPr>
        <p:spPr bwMode="auto">
          <a:xfrm>
            <a:off x="7018338" y="2422525"/>
            <a:ext cx="4410075" cy="3627438"/>
          </a:xfrm>
          <a:prstGeom prst="rect">
            <a:avLst/>
          </a:prstGeom>
          <a:solidFill>
            <a:schemeClr val="accent1">
              <a:alpha val="45097"/>
            </a:schemeClr>
          </a:solidFill>
          <a:ln w="28575">
            <a:solidFill>
              <a:schemeClr val="tx1"/>
            </a:solidFill>
            <a:miter lim="800000"/>
            <a:headEnd/>
            <a:tailEnd/>
          </a:ln>
        </p:spPr>
        <p:txBody>
          <a:bodyPr wrap="none" anchor="ctr"/>
          <a:lstStyle/>
          <a:p>
            <a:endParaRPr lang="it-IT" sz="1600">
              <a:latin typeface="Times New Roman" pitchFamily="18" charset="0"/>
              <a:ea typeface="MS PGothic" charset="-128"/>
              <a:cs typeface="Arial" charset="0"/>
            </a:endParaRPr>
          </a:p>
        </p:txBody>
      </p:sp>
      <p:sp>
        <p:nvSpPr>
          <p:cNvPr id="20487" name="Text Box 4"/>
          <p:cNvSpPr txBox="1">
            <a:spLocks noChangeArrowheads="1"/>
          </p:cNvSpPr>
          <p:nvPr/>
        </p:nvSpPr>
        <p:spPr bwMode="auto">
          <a:xfrm>
            <a:off x="1371600" y="6467475"/>
            <a:ext cx="9993313" cy="274638"/>
          </a:xfrm>
          <a:prstGeom prst="rect">
            <a:avLst/>
          </a:prstGeom>
          <a:noFill/>
          <a:ln w="9525">
            <a:noFill/>
            <a:miter lim="800000"/>
            <a:headEnd/>
            <a:tailEnd/>
          </a:ln>
        </p:spPr>
        <p:txBody>
          <a:bodyPr>
            <a:spAutoFit/>
          </a:bodyPr>
          <a:lstStyle/>
          <a:p>
            <a:pPr>
              <a:spcBef>
                <a:spcPct val="50000"/>
              </a:spcBef>
            </a:pPr>
            <a:r>
              <a:rPr lang="it-IT" sz="1200" i="1">
                <a:ea typeface="MS PGothic" charset="-128"/>
                <a:cs typeface="Arial" charset="0"/>
              </a:rPr>
              <a:t>Tanahashi</a:t>
            </a:r>
            <a:r>
              <a:rPr lang="it-IT" altLang="it-IT" sz="1200" i="1">
                <a:ea typeface="MS PGothic" charset="-128"/>
                <a:cs typeface="Arial" charset="0"/>
              </a:rPr>
              <a:t>’</a:t>
            </a:r>
            <a:r>
              <a:rPr lang="it-IT" sz="1200" i="1">
                <a:ea typeface="MS PGothic" charset="-128"/>
                <a:cs typeface="Arial" charset="0"/>
              </a:rPr>
              <a:t>s model in WHO (2010) </a:t>
            </a:r>
            <a:r>
              <a:rPr lang="it-IT" altLang="it-IT" sz="1200" i="1">
                <a:ea typeface="MS PGothic" charset="-128"/>
                <a:cs typeface="Arial" charset="0"/>
              </a:rPr>
              <a:t>“</a:t>
            </a:r>
            <a:r>
              <a:rPr lang="it-IT" sz="1200" i="1">
                <a:ea typeface="MS PGothic" charset="-128"/>
                <a:cs typeface="Arial" charset="0"/>
              </a:rPr>
              <a:t>Monitoring equity in access to AIDS treatment programmes</a:t>
            </a:r>
            <a:r>
              <a:rPr lang="it-IT" altLang="it-IT" sz="1200" i="1">
                <a:ea typeface="MS PGothic" charset="-128"/>
                <a:cs typeface="Arial" charset="0"/>
              </a:rPr>
              <a:t>”</a:t>
            </a:r>
            <a:r>
              <a:rPr lang="it-IT" sz="1200" i="1">
                <a:ea typeface="MS PGothic" charset="-128"/>
                <a:cs typeface="Arial" charset="0"/>
              </a:rPr>
              <a:t>.</a:t>
            </a:r>
          </a:p>
        </p:txBody>
      </p:sp>
      <p:sp>
        <p:nvSpPr>
          <p:cNvPr id="3" name="Rectangle 5"/>
          <p:cNvSpPr>
            <a:spLocks noChangeArrowheads="1"/>
          </p:cNvSpPr>
          <p:nvPr/>
        </p:nvSpPr>
        <p:spPr bwMode="auto">
          <a:xfrm>
            <a:off x="2774950" y="5141913"/>
            <a:ext cx="6738938" cy="488950"/>
          </a:xfrm>
          <a:prstGeom prst="rect">
            <a:avLst/>
          </a:prstGeom>
          <a:solidFill>
            <a:srgbClr val="FFCC99"/>
          </a:solidFill>
          <a:ln w="9525">
            <a:solidFill>
              <a:schemeClr val="tx1"/>
            </a:solidFill>
            <a:miter lim="800000"/>
            <a:headEnd/>
            <a:tailEnd/>
          </a:ln>
        </p:spPr>
        <p:txBody>
          <a:bodyPr wrap="none" anchor="ctr"/>
          <a:lstStyle/>
          <a:p>
            <a:r>
              <a:rPr lang="it-IT" sz="1600" b="1">
                <a:solidFill>
                  <a:srgbClr val="800000"/>
                </a:solidFill>
                <a:ea typeface="MS PGothic" charset="-128"/>
                <a:cs typeface="Arial" charset="0"/>
              </a:rPr>
              <a:t>Copertura rispetto alla disponibilità dei servizi</a:t>
            </a:r>
          </a:p>
        </p:txBody>
      </p:sp>
      <p:sp>
        <p:nvSpPr>
          <p:cNvPr id="47110" name="Rectangle 6"/>
          <p:cNvSpPr>
            <a:spLocks noChangeArrowheads="1"/>
          </p:cNvSpPr>
          <p:nvPr/>
        </p:nvSpPr>
        <p:spPr bwMode="auto">
          <a:xfrm>
            <a:off x="2774950" y="2424113"/>
            <a:ext cx="4241800" cy="488950"/>
          </a:xfrm>
          <a:prstGeom prst="rect">
            <a:avLst/>
          </a:prstGeom>
          <a:solidFill>
            <a:srgbClr val="FFCC99"/>
          </a:solidFill>
          <a:ln w="9525">
            <a:solidFill>
              <a:schemeClr val="tx1"/>
            </a:solidFill>
            <a:miter lim="800000"/>
            <a:headEnd/>
            <a:tailEnd/>
          </a:ln>
        </p:spPr>
        <p:txBody>
          <a:bodyPr wrap="none" anchor="ctr"/>
          <a:lstStyle/>
          <a:p>
            <a:r>
              <a:rPr lang="it-IT" sz="1600" b="1">
                <a:solidFill>
                  <a:srgbClr val="800000"/>
                </a:solidFill>
                <a:ea typeface="MS PGothic" charset="-128"/>
                <a:cs typeface="Arial" charset="0"/>
              </a:rPr>
              <a:t>Copertura rispetto all</a:t>
            </a:r>
            <a:r>
              <a:rPr lang="it-IT" altLang="it-IT" sz="1600" b="1">
                <a:solidFill>
                  <a:srgbClr val="800000"/>
                </a:solidFill>
                <a:ea typeface="MS PGothic" charset="-128"/>
                <a:cs typeface="Arial" charset="0"/>
              </a:rPr>
              <a:t>’</a:t>
            </a:r>
            <a:r>
              <a:rPr lang="it-IT" sz="1600" b="1">
                <a:solidFill>
                  <a:srgbClr val="800000"/>
                </a:solidFill>
                <a:ea typeface="MS PGothic" charset="-128"/>
                <a:cs typeface="Arial" charset="0"/>
              </a:rPr>
              <a:t>utilizzo </a:t>
            </a:r>
          </a:p>
        </p:txBody>
      </p:sp>
      <p:sp>
        <p:nvSpPr>
          <p:cNvPr id="47111" name="Rectangle 7"/>
          <p:cNvSpPr>
            <a:spLocks noChangeArrowheads="1"/>
          </p:cNvSpPr>
          <p:nvPr/>
        </p:nvSpPr>
        <p:spPr bwMode="auto">
          <a:xfrm>
            <a:off x="2774950" y="3330575"/>
            <a:ext cx="4992688" cy="487363"/>
          </a:xfrm>
          <a:prstGeom prst="rect">
            <a:avLst/>
          </a:prstGeom>
          <a:solidFill>
            <a:srgbClr val="FFCC99"/>
          </a:solidFill>
          <a:ln w="9525">
            <a:solidFill>
              <a:schemeClr val="tx1"/>
            </a:solidFill>
            <a:miter lim="800000"/>
            <a:headEnd/>
            <a:tailEnd/>
          </a:ln>
        </p:spPr>
        <p:txBody>
          <a:bodyPr wrap="none" anchor="ctr"/>
          <a:lstStyle/>
          <a:p>
            <a:r>
              <a:rPr lang="it-IT" sz="1600" b="1">
                <a:solidFill>
                  <a:srgbClr val="800000"/>
                </a:solidFill>
                <a:ea typeface="MS PGothic" charset="-128"/>
                <a:cs typeface="Arial" charset="0"/>
              </a:rPr>
              <a:t>Copertura rispetto all</a:t>
            </a:r>
            <a:r>
              <a:rPr lang="it-IT" altLang="it-IT" sz="1600" b="1">
                <a:solidFill>
                  <a:srgbClr val="800000"/>
                </a:solidFill>
                <a:ea typeface="MS PGothic" charset="-128"/>
                <a:cs typeface="Arial" charset="0"/>
              </a:rPr>
              <a:t>’</a:t>
            </a:r>
            <a:r>
              <a:rPr lang="it-IT" sz="1600" b="1">
                <a:solidFill>
                  <a:srgbClr val="800000"/>
                </a:solidFill>
                <a:ea typeface="MS PGothic" charset="-128"/>
                <a:cs typeface="Arial" charset="0"/>
              </a:rPr>
              <a:t>accettabilità</a:t>
            </a:r>
          </a:p>
        </p:txBody>
      </p:sp>
      <p:sp>
        <p:nvSpPr>
          <p:cNvPr id="47112" name="Rectangle 8"/>
          <p:cNvSpPr>
            <a:spLocks noChangeArrowheads="1"/>
          </p:cNvSpPr>
          <p:nvPr/>
        </p:nvSpPr>
        <p:spPr bwMode="auto">
          <a:xfrm>
            <a:off x="2774950" y="4235450"/>
            <a:ext cx="5905500" cy="488950"/>
          </a:xfrm>
          <a:prstGeom prst="rect">
            <a:avLst/>
          </a:prstGeom>
          <a:solidFill>
            <a:srgbClr val="FFCC99"/>
          </a:solidFill>
          <a:ln w="9525">
            <a:solidFill>
              <a:schemeClr val="tx1"/>
            </a:solidFill>
            <a:miter lim="800000"/>
            <a:headEnd/>
            <a:tailEnd/>
          </a:ln>
        </p:spPr>
        <p:txBody>
          <a:bodyPr wrap="none" anchor="ctr"/>
          <a:lstStyle/>
          <a:p>
            <a:r>
              <a:rPr lang="it-IT" sz="1600" b="1">
                <a:solidFill>
                  <a:srgbClr val="800000"/>
                </a:solidFill>
                <a:ea typeface="MS PGothic" charset="-128"/>
                <a:cs typeface="Arial" charset="0"/>
              </a:rPr>
              <a:t>Copertura rispetto all</a:t>
            </a:r>
            <a:r>
              <a:rPr lang="it-IT" altLang="it-IT" sz="1600" b="1">
                <a:solidFill>
                  <a:srgbClr val="800000"/>
                </a:solidFill>
                <a:ea typeface="MS PGothic" charset="-128"/>
                <a:cs typeface="Arial" charset="0"/>
              </a:rPr>
              <a:t>’</a:t>
            </a:r>
            <a:r>
              <a:rPr lang="it-IT" sz="1600" b="1">
                <a:solidFill>
                  <a:srgbClr val="800000"/>
                </a:solidFill>
                <a:ea typeface="MS PGothic" charset="-128"/>
                <a:cs typeface="Arial" charset="0"/>
              </a:rPr>
              <a:t>accessibilità</a:t>
            </a:r>
          </a:p>
        </p:txBody>
      </p:sp>
      <p:sp>
        <p:nvSpPr>
          <p:cNvPr id="47113" name="Rectangle 9"/>
          <p:cNvSpPr>
            <a:spLocks noChangeArrowheads="1"/>
          </p:cNvSpPr>
          <p:nvPr/>
        </p:nvSpPr>
        <p:spPr bwMode="auto">
          <a:xfrm>
            <a:off x="2774950" y="1654175"/>
            <a:ext cx="3494088" cy="488950"/>
          </a:xfrm>
          <a:prstGeom prst="rect">
            <a:avLst/>
          </a:prstGeom>
          <a:solidFill>
            <a:srgbClr val="FFCC99"/>
          </a:solidFill>
          <a:ln w="9525">
            <a:solidFill>
              <a:schemeClr val="tx1"/>
            </a:solidFill>
            <a:miter lim="800000"/>
            <a:headEnd/>
            <a:tailEnd/>
          </a:ln>
        </p:spPr>
        <p:txBody>
          <a:bodyPr wrap="none" anchor="ctr"/>
          <a:lstStyle/>
          <a:p>
            <a:r>
              <a:rPr lang="it-IT" sz="1600" b="1">
                <a:solidFill>
                  <a:srgbClr val="800000"/>
                </a:solidFill>
                <a:ea typeface="MS PGothic" charset="-128"/>
                <a:cs typeface="Arial" charset="0"/>
              </a:rPr>
              <a:t>Copertura effettiva</a:t>
            </a:r>
          </a:p>
        </p:txBody>
      </p:sp>
      <p:sp>
        <p:nvSpPr>
          <p:cNvPr id="47120" name="Line 16"/>
          <p:cNvSpPr>
            <a:spLocks noChangeShapeType="1"/>
          </p:cNvSpPr>
          <p:nvPr/>
        </p:nvSpPr>
        <p:spPr bwMode="auto">
          <a:xfrm>
            <a:off x="6235700" y="1633538"/>
            <a:ext cx="782638" cy="788987"/>
          </a:xfrm>
          <a:prstGeom prst="line">
            <a:avLst/>
          </a:prstGeom>
          <a:noFill/>
          <a:ln w="25400">
            <a:solidFill>
              <a:srgbClr val="000000"/>
            </a:solidFill>
            <a:prstDash val="sysDot"/>
            <a:round/>
            <a:headEnd/>
            <a:tailEnd/>
          </a:ln>
        </p:spPr>
        <p:txBody>
          <a:bodyPr/>
          <a:lstStyle/>
          <a:p>
            <a:endParaRPr lang="it-IT"/>
          </a:p>
        </p:txBody>
      </p:sp>
      <p:sp>
        <p:nvSpPr>
          <p:cNvPr id="47121" name="Line 17"/>
          <p:cNvSpPr>
            <a:spLocks noChangeShapeType="1"/>
          </p:cNvSpPr>
          <p:nvPr/>
        </p:nvSpPr>
        <p:spPr bwMode="auto">
          <a:xfrm>
            <a:off x="7018338" y="2422525"/>
            <a:ext cx="749300" cy="908050"/>
          </a:xfrm>
          <a:prstGeom prst="line">
            <a:avLst/>
          </a:prstGeom>
          <a:noFill/>
          <a:ln w="25400">
            <a:solidFill>
              <a:srgbClr val="000000"/>
            </a:solidFill>
            <a:prstDash val="sysDot"/>
            <a:round/>
            <a:headEnd/>
            <a:tailEnd/>
          </a:ln>
        </p:spPr>
        <p:txBody>
          <a:bodyPr/>
          <a:lstStyle/>
          <a:p>
            <a:endParaRPr lang="it-IT"/>
          </a:p>
        </p:txBody>
      </p:sp>
      <p:sp>
        <p:nvSpPr>
          <p:cNvPr id="47122" name="Line 18"/>
          <p:cNvSpPr>
            <a:spLocks noChangeShapeType="1"/>
          </p:cNvSpPr>
          <p:nvPr/>
        </p:nvSpPr>
        <p:spPr bwMode="auto">
          <a:xfrm>
            <a:off x="7767638" y="3330575"/>
            <a:ext cx="914400" cy="904875"/>
          </a:xfrm>
          <a:prstGeom prst="line">
            <a:avLst/>
          </a:prstGeom>
          <a:noFill/>
          <a:ln w="25400">
            <a:solidFill>
              <a:srgbClr val="000000"/>
            </a:solidFill>
            <a:prstDash val="sysDot"/>
            <a:round/>
            <a:headEnd/>
            <a:tailEnd/>
          </a:ln>
        </p:spPr>
        <p:txBody>
          <a:bodyPr/>
          <a:lstStyle/>
          <a:p>
            <a:endParaRPr lang="it-IT"/>
          </a:p>
        </p:txBody>
      </p:sp>
      <p:sp>
        <p:nvSpPr>
          <p:cNvPr id="47123" name="Line 19"/>
          <p:cNvSpPr>
            <a:spLocks noChangeShapeType="1"/>
          </p:cNvSpPr>
          <p:nvPr/>
        </p:nvSpPr>
        <p:spPr bwMode="auto">
          <a:xfrm>
            <a:off x="8682038" y="4235450"/>
            <a:ext cx="831850" cy="906463"/>
          </a:xfrm>
          <a:prstGeom prst="line">
            <a:avLst/>
          </a:prstGeom>
          <a:noFill/>
          <a:ln w="25400">
            <a:solidFill>
              <a:srgbClr val="000000"/>
            </a:solidFill>
            <a:prstDash val="sysDot"/>
            <a:round/>
            <a:headEnd/>
            <a:tailEnd/>
          </a:ln>
        </p:spPr>
        <p:txBody>
          <a:bodyPr/>
          <a:lstStyle/>
          <a:p>
            <a:endParaRPr lang="it-IT"/>
          </a:p>
        </p:txBody>
      </p:sp>
      <p:sp>
        <p:nvSpPr>
          <p:cNvPr id="47124" name="Rectangle 20"/>
          <p:cNvSpPr>
            <a:spLocks noChangeArrowheads="1"/>
          </p:cNvSpPr>
          <p:nvPr/>
        </p:nvSpPr>
        <p:spPr bwMode="auto">
          <a:xfrm>
            <a:off x="2774950" y="5980113"/>
            <a:ext cx="8653463" cy="277812"/>
          </a:xfrm>
          <a:prstGeom prst="rect">
            <a:avLst/>
          </a:prstGeom>
          <a:solidFill>
            <a:srgbClr val="EAEAEA"/>
          </a:solidFill>
          <a:ln w="9525">
            <a:solidFill>
              <a:schemeClr val="tx1"/>
            </a:solidFill>
            <a:miter lim="800000"/>
            <a:headEnd/>
            <a:tailEnd/>
          </a:ln>
        </p:spPr>
        <p:txBody>
          <a:bodyPr wrap="none" anchor="ctr"/>
          <a:lstStyle/>
          <a:p>
            <a:pPr algn="ctr"/>
            <a:r>
              <a:rPr lang="it-IT" sz="1400" b="1">
                <a:solidFill>
                  <a:srgbClr val="000000"/>
                </a:solidFill>
                <a:ea typeface="MS PGothic" charset="-128"/>
                <a:cs typeface="Arial" charset="0"/>
              </a:rPr>
              <a:t> POPOLAZIONE TARGET (BISOGNO ASSISTENZIALE)</a:t>
            </a:r>
          </a:p>
        </p:txBody>
      </p:sp>
      <p:sp>
        <p:nvSpPr>
          <p:cNvPr id="47125" name="Line 21"/>
          <p:cNvSpPr>
            <a:spLocks noChangeShapeType="1"/>
          </p:cNvSpPr>
          <p:nvPr/>
        </p:nvSpPr>
        <p:spPr bwMode="auto">
          <a:xfrm>
            <a:off x="9513888" y="5141913"/>
            <a:ext cx="1914525" cy="836612"/>
          </a:xfrm>
          <a:prstGeom prst="line">
            <a:avLst/>
          </a:prstGeom>
          <a:noFill/>
          <a:ln w="25400">
            <a:solidFill>
              <a:srgbClr val="000000"/>
            </a:solidFill>
            <a:prstDash val="sysDot"/>
            <a:round/>
            <a:headEnd/>
            <a:tailEnd/>
          </a:ln>
        </p:spPr>
        <p:txBody>
          <a:bodyPr/>
          <a:lstStyle/>
          <a:p>
            <a:endParaRPr lang="it-IT"/>
          </a:p>
        </p:txBody>
      </p:sp>
      <p:sp>
        <p:nvSpPr>
          <p:cNvPr id="47126" name="Rectangle 22"/>
          <p:cNvSpPr>
            <a:spLocks noChangeArrowheads="1"/>
          </p:cNvSpPr>
          <p:nvPr/>
        </p:nvSpPr>
        <p:spPr bwMode="auto">
          <a:xfrm>
            <a:off x="2774950" y="1168400"/>
            <a:ext cx="5822950" cy="277813"/>
          </a:xfrm>
          <a:prstGeom prst="rect">
            <a:avLst/>
          </a:prstGeom>
          <a:solidFill>
            <a:srgbClr val="EAEAEA"/>
          </a:solidFill>
          <a:ln w="9525">
            <a:solidFill>
              <a:schemeClr val="tx1"/>
            </a:solidFill>
            <a:miter lim="800000"/>
            <a:headEnd/>
            <a:tailEnd/>
          </a:ln>
        </p:spPr>
        <p:txBody>
          <a:bodyPr wrap="none" anchor="ctr"/>
          <a:lstStyle/>
          <a:p>
            <a:pPr algn="ctr"/>
            <a:r>
              <a:rPr lang="it-IT" sz="1400" b="1">
                <a:solidFill>
                  <a:srgbClr val="000000"/>
                </a:solidFill>
                <a:ea typeface="MS PGothic" charset="-128"/>
                <a:cs typeface="Arial" charset="0"/>
              </a:rPr>
              <a:t>Obiettivo di copertura sanitaria</a:t>
            </a:r>
          </a:p>
        </p:txBody>
      </p:sp>
      <p:sp>
        <p:nvSpPr>
          <p:cNvPr id="47130" name="Line 26"/>
          <p:cNvSpPr>
            <a:spLocks noChangeShapeType="1"/>
          </p:cNvSpPr>
          <p:nvPr/>
        </p:nvSpPr>
        <p:spPr bwMode="auto">
          <a:xfrm>
            <a:off x="8599488" y="1306513"/>
            <a:ext cx="2828925" cy="0"/>
          </a:xfrm>
          <a:prstGeom prst="line">
            <a:avLst/>
          </a:prstGeom>
          <a:noFill/>
          <a:ln w="19050">
            <a:solidFill>
              <a:schemeClr val="tx1"/>
            </a:solidFill>
            <a:prstDash val="sysDot"/>
            <a:round/>
            <a:headEnd/>
            <a:tailEnd type="triangle" w="med" len="med"/>
          </a:ln>
        </p:spPr>
        <p:txBody>
          <a:bodyPr/>
          <a:lstStyle/>
          <a:p>
            <a:endParaRPr lang="it-IT"/>
          </a:p>
        </p:txBody>
      </p:sp>
      <p:sp>
        <p:nvSpPr>
          <p:cNvPr id="47131" name="Line 27"/>
          <p:cNvSpPr>
            <a:spLocks noChangeShapeType="1"/>
          </p:cNvSpPr>
          <p:nvPr/>
        </p:nvSpPr>
        <p:spPr bwMode="auto">
          <a:xfrm flipH="1" flipV="1">
            <a:off x="11428413" y="1306513"/>
            <a:ext cx="0" cy="4672012"/>
          </a:xfrm>
          <a:prstGeom prst="line">
            <a:avLst/>
          </a:prstGeom>
          <a:noFill/>
          <a:ln w="19050">
            <a:solidFill>
              <a:schemeClr val="tx1"/>
            </a:solidFill>
            <a:prstDash val="sysDot"/>
            <a:round/>
            <a:headEnd/>
            <a:tailEnd/>
          </a:ln>
        </p:spPr>
        <p:txBody>
          <a:bodyPr/>
          <a:lstStyle/>
          <a:p>
            <a:endParaRPr lang="it-IT"/>
          </a:p>
        </p:txBody>
      </p:sp>
      <p:sp>
        <p:nvSpPr>
          <p:cNvPr id="47134" name="AutoShape 30"/>
          <p:cNvSpPr>
            <a:spLocks/>
          </p:cNvSpPr>
          <p:nvPr/>
        </p:nvSpPr>
        <p:spPr bwMode="auto">
          <a:xfrm rot="5400000">
            <a:off x="9040019" y="134144"/>
            <a:ext cx="280988" cy="4159250"/>
          </a:xfrm>
          <a:prstGeom prst="leftBrace">
            <a:avLst>
              <a:gd name="adj1" fmla="val 123352"/>
              <a:gd name="adj2" fmla="val 50042"/>
            </a:avLst>
          </a:prstGeom>
          <a:noFill/>
          <a:ln w="28575">
            <a:solidFill>
              <a:schemeClr val="tx1"/>
            </a:solidFill>
            <a:round/>
            <a:headEnd/>
            <a:tailEnd/>
          </a:ln>
        </p:spPr>
        <p:txBody>
          <a:bodyPr wrap="none" anchor="ctr"/>
          <a:lstStyle/>
          <a:p>
            <a:endParaRPr lang="it-IT" sz="1600">
              <a:latin typeface="Times New Roman" pitchFamily="18" charset="0"/>
              <a:ea typeface="MS PGothic" charset="-128"/>
              <a:cs typeface="Arial" charset="0"/>
            </a:endParaRPr>
          </a:p>
        </p:txBody>
      </p:sp>
      <p:sp>
        <p:nvSpPr>
          <p:cNvPr id="47135" name="Text Box 31"/>
          <p:cNvSpPr txBox="1">
            <a:spLocks noChangeArrowheads="1"/>
          </p:cNvSpPr>
          <p:nvPr/>
        </p:nvSpPr>
        <p:spPr bwMode="auto">
          <a:xfrm>
            <a:off x="6618288" y="1670050"/>
            <a:ext cx="5000625" cy="290513"/>
          </a:xfrm>
          <a:prstGeom prst="rect">
            <a:avLst/>
          </a:prstGeom>
          <a:noFill/>
          <a:ln w="9525">
            <a:noFill/>
            <a:miter lim="800000"/>
            <a:headEnd/>
            <a:tailEnd/>
          </a:ln>
        </p:spPr>
        <p:txBody>
          <a:bodyPr>
            <a:spAutoFit/>
          </a:bodyPr>
          <a:lstStyle/>
          <a:p>
            <a:pPr>
              <a:spcBef>
                <a:spcPct val="50000"/>
              </a:spcBef>
            </a:pPr>
            <a:r>
              <a:rPr lang="it-IT" sz="1300" b="1">
                <a:ea typeface="MS PGothic" charset="-128"/>
                <a:cs typeface="Arial" charset="0"/>
              </a:rPr>
              <a:t>Popolazione target che non arriva ai servizi</a:t>
            </a:r>
          </a:p>
        </p:txBody>
      </p:sp>
      <p:sp>
        <p:nvSpPr>
          <p:cNvPr id="47136" name="Line 32"/>
          <p:cNvSpPr>
            <a:spLocks noChangeShapeType="1"/>
          </p:cNvSpPr>
          <p:nvPr/>
        </p:nvSpPr>
        <p:spPr bwMode="auto">
          <a:xfrm flipV="1">
            <a:off x="2443163" y="1793875"/>
            <a:ext cx="0" cy="4114800"/>
          </a:xfrm>
          <a:prstGeom prst="line">
            <a:avLst/>
          </a:prstGeom>
          <a:noFill/>
          <a:ln w="28575">
            <a:solidFill>
              <a:schemeClr val="tx1"/>
            </a:solidFill>
            <a:round/>
            <a:headEnd/>
            <a:tailEnd type="triangle" w="med" len="med"/>
          </a:ln>
        </p:spPr>
        <p:txBody>
          <a:bodyPr/>
          <a:lstStyle/>
          <a:p>
            <a:endParaRPr lang="it-IT"/>
          </a:p>
        </p:txBody>
      </p:sp>
      <p:sp>
        <p:nvSpPr>
          <p:cNvPr id="47137" name="Text Box 33"/>
          <p:cNvSpPr txBox="1">
            <a:spLocks noChangeArrowheads="1"/>
          </p:cNvSpPr>
          <p:nvPr/>
        </p:nvSpPr>
        <p:spPr bwMode="auto">
          <a:xfrm rot="10800000">
            <a:off x="1295400" y="1797050"/>
            <a:ext cx="611188" cy="4044950"/>
          </a:xfrm>
          <a:prstGeom prst="rect">
            <a:avLst/>
          </a:prstGeom>
          <a:noFill/>
          <a:ln w="9525">
            <a:noFill/>
            <a:miter lim="800000"/>
            <a:headEnd/>
            <a:tailEnd/>
          </a:ln>
        </p:spPr>
        <p:txBody>
          <a:bodyPr vert="eaVert">
            <a:spAutoFit/>
          </a:bodyPr>
          <a:lstStyle/>
          <a:p>
            <a:pPr algn="ctr">
              <a:spcBef>
                <a:spcPct val="50000"/>
              </a:spcBef>
            </a:pPr>
            <a:r>
              <a:rPr lang="it-IT" b="1">
                <a:ea typeface="MS PGothic" charset="-128"/>
                <a:cs typeface="Arial" charset="0"/>
              </a:rPr>
              <a:t>Processo di offerta dei servizi</a:t>
            </a:r>
          </a:p>
        </p:txBody>
      </p:sp>
      <p:sp>
        <p:nvSpPr>
          <p:cNvPr id="47141" name="Text Box 37"/>
          <p:cNvSpPr txBox="1">
            <a:spLocks noChangeArrowheads="1"/>
          </p:cNvSpPr>
          <p:nvPr/>
        </p:nvSpPr>
        <p:spPr bwMode="auto">
          <a:xfrm>
            <a:off x="2774950" y="5627688"/>
            <a:ext cx="4159250" cy="336550"/>
          </a:xfrm>
          <a:prstGeom prst="rect">
            <a:avLst/>
          </a:prstGeom>
          <a:noFill/>
          <a:ln w="9525">
            <a:noFill/>
            <a:miter lim="800000"/>
            <a:headEnd/>
            <a:tailEnd/>
          </a:ln>
        </p:spPr>
        <p:txBody>
          <a:bodyPr>
            <a:spAutoFit/>
          </a:bodyPr>
          <a:lstStyle/>
          <a:p>
            <a:pPr algn="ctr">
              <a:spcBef>
                <a:spcPct val="50000"/>
              </a:spcBef>
            </a:pPr>
            <a:r>
              <a:rPr lang="it-IT" sz="1600">
                <a:solidFill>
                  <a:srgbClr val="000000"/>
                </a:solidFill>
                <a:ea typeface="MS PGothic" charset="-128"/>
                <a:cs typeface="Arial" charset="0"/>
              </a:rPr>
              <a:t>DATI DISPONIBILI</a:t>
            </a:r>
          </a:p>
        </p:txBody>
      </p:sp>
      <p:sp>
        <p:nvSpPr>
          <p:cNvPr id="47142" name="Text Box 38"/>
          <p:cNvSpPr txBox="1">
            <a:spLocks noChangeArrowheads="1"/>
          </p:cNvSpPr>
          <p:nvPr/>
        </p:nvSpPr>
        <p:spPr bwMode="auto">
          <a:xfrm>
            <a:off x="6726238" y="5627688"/>
            <a:ext cx="5033962" cy="336550"/>
          </a:xfrm>
          <a:prstGeom prst="rect">
            <a:avLst/>
          </a:prstGeom>
          <a:noFill/>
          <a:ln w="9525">
            <a:noFill/>
            <a:miter lim="800000"/>
            <a:headEnd/>
            <a:tailEnd/>
          </a:ln>
        </p:spPr>
        <p:txBody>
          <a:bodyPr>
            <a:spAutoFit/>
          </a:bodyPr>
          <a:lstStyle/>
          <a:p>
            <a:pPr algn="ctr">
              <a:spcBef>
                <a:spcPct val="50000"/>
              </a:spcBef>
            </a:pPr>
            <a:r>
              <a:rPr lang="it-IT" sz="1600">
                <a:solidFill>
                  <a:srgbClr val="000000"/>
                </a:solidFill>
                <a:ea typeface="MS PGothic" charset="-128"/>
                <a:cs typeface="Arial" charset="0"/>
              </a:rPr>
              <a:t>DATI PIÙ DIFFICILI DA TROVARE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138"/>
                                        </p:tgtEl>
                                        <p:attrNameLst>
                                          <p:attrName>style.visibility</p:attrName>
                                        </p:attrNameLst>
                                      </p:cBhvr>
                                      <p:to>
                                        <p:strVal val="visible"/>
                                      </p:to>
                                    </p:set>
                                    <p:animEffect transition="in" filter="fade">
                                      <p:cBhvr>
                                        <p:cTn id="7" dur="500"/>
                                        <p:tgtEl>
                                          <p:spTgt spid="471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124"/>
                                        </p:tgtEl>
                                        <p:attrNameLst>
                                          <p:attrName>style.visibility</p:attrName>
                                        </p:attrNameLst>
                                      </p:cBhvr>
                                      <p:to>
                                        <p:strVal val="visible"/>
                                      </p:to>
                                    </p:set>
                                    <p:animEffect transition="in" filter="fade">
                                      <p:cBhvr>
                                        <p:cTn id="11" dur="1000"/>
                                        <p:tgtEl>
                                          <p:spTgt spid="471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7125"/>
                                        </p:tgtEl>
                                        <p:attrNameLst>
                                          <p:attrName>style.visibility</p:attrName>
                                        </p:attrNameLst>
                                      </p:cBhvr>
                                      <p:to>
                                        <p:strVal val="visible"/>
                                      </p:to>
                                    </p:set>
                                    <p:animEffect transition="in" filter="fade">
                                      <p:cBhvr>
                                        <p:cTn id="15" dur="1000"/>
                                        <p:tgtEl>
                                          <p:spTgt spid="471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123"/>
                                        </p:tgtEl>
                                        <p:attrNameLst>
                                          <p:attrName>style.visibility</p:attrName>
                                        </p:attrNameLst>
                                      </p:cBhvr>
                                      <p:to>
                                        <p:strVal val="visible"/>
                                      </p:to>
                                    </p:set>
                                    <p:animEffect transition="in" filter="fade">
                                      <p:cBhvr>
                                        <p:cTn id="23" dur="1000"/>
                                        <p:tgtEl>
                                          <p:spTgt spid="471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112"/>
                                        </p:tgtEl>
                                        <p:attrNameLst>
                                          <p:attrName>style.visibility</p:attrName>
                                        </p:attrNameLst>
                                      </p:cBhvr>
                                      <p:to>
                                        <p:strVal val="visible"/>
                                      </p:to>
                                    </p:set>
                                    <p:animEffect transition="in" filter="fade">
                                      <p:cBhvr>
                                        <p:cTn id="26" dur="1000"/>
                                        <p:tgtEl>
                                          <p:spTgt spid="471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122"/>
                                        </p:tgtEl>
                                        <p:attrNameLst>
                                          <p:attrName>style.visibility</p:attrName>
                                        </p:attrNameLst>
                                      </p:cBhvr>
                                      <p:to>
                                        <p:strVal val="visible"/>
                                      </p:to>
                                    </p:set>
                                    <p:animEffect transition="in" filter="fade">
                                      <p:cBhvr>
                                        <p:cTn id="31" dur="1000"/>
                                        <p:tgtEl>
                                          <p:spTgt spid="471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111"/>
                                        </p:tgtEl>
                                        <p:attrNameLst>
                                          <p:attrName>style.visibility</p:attrName>
                                        </p:attrNameLst>
                                      </p:cBhvr>
                                      <p:to>
                                        <p:strVal val="visible"/>
                                      </p:to>
                                    </p:set>
                                    <p:animEffect transition="in" filter="fade">
                                      <p:cBhvr>
                                        <p:cTn id="34" dur="1000"/>
                                        <p:tgtEl>
                                          <p:spTgt spid="471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7121"/>
                                        </p:tgtEl>
                                        <p:attrNameLst>
                                          <p:attrName>style.visibility</p:attrName>
                                        </p:attrNameLst>
                                      </p:cBhvr>
                                      <p:to>
                                        <p:strVal val="visible"/>
                                      </p:to>
                                    </p:set>
                                    <p:animEffect transition="in" filter="fade">
                                      <p:cBhvr>
                                        <p:cTn id="39" dur="1000"/>
                                        <p:tgtEl>
                                          <p:spTgt spid="471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110"/>
                                        </p:tgtEl>
                                        <p:attrNameLst>
                                          <p:attrName>style.visibility</p:attrName>
                                        </p:attrNameLst>
                                      </p:cBhvr>
                                      <p:to>
                                        <p:strVal val="visible"/>
                                      </p:to>
                                    </p:set>
                                    <p:animEffect transition="in" filter="fade">
                                      <p:cBhvr>
                                        <p:cTn id="42" dur="1000"/>
                                        <p:tgtEl>
                                          <p:spTgt spid="471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120"/>
                                        </p:tgtEl>
                                        <p:attrNameLst>
                                          <p:attrName>style.visibility</p:attrName>
                                        </p:attrNameLst>
                                      </p:cBhvr>
                                      <p:to>
                                        <p:strVal val="visible"/>
                                      </p:to>
                                    </p:set>
                                    <p:animEffect transition="in" filter="fade">
                                      <p:cBhvr>
                                        <p:cTn id="47" dur="1000"/>
                                        <p:tgtEl>
                                          <p:spTgt spid="471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113"/>
                                        </p:tgtEl>
                                        <p:attrNameLst>
                                          <p:attrName>style.visibility</p:attrName>
                                        </p:attrNameLst>
                                      </p:cBhvr>
                                      <p:to>
                                        <p:strVal val="visible"/>
                                      </p:to>
                                    </p:set>
                                    <p:animEffect transition="in" filter="fade">
                                      <p:cBhvr>
                                        <p:cTn id="50" dur="2000"/>
                                        <p:tgtEl>
                                          <p:spTgt spid="471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136"/>
                                        </p:tgtEl>
                                        <p:attrNameLst>
                                          <p:attrName>style.visibility</p:attrName>
                                        </p:attrNameLst>
                                      </p:cBhvr>
                                      <p:to>
                                        <p:strVal val="visible"/>
                                      </p:to>
                                    </p:set>
                                    <p:animEffect transition="in" filter="fade">
                                      <p:cBhvr>
                                        <p:cTn id="53" dur="2000"/>
                                        <p:tgtEl>
                                          <p:spTgt spid="471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7137"/>
                                        </p:tgtEl>
                                        <p:attrNameLst>
                                          <p:attrName>style.visibility</p:attrName>
                                        </p:attrNameLst>
                                      </p:cBhvr>
                                      <p:to>
                                        <p:strVal val="visible"/>
                                      </p:to>
                                    </p:set>
                                    <p:animEffect transition="in" filter="fade">
                                      <p:cBhvr>
                                        <p:cTn id="56" dur="2000"/>
                                        <p:tgtEl>
                                          <p:spTgt spid="4713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7139"/>
                                        </p:tgtEl>
                                        <p:attrNameLst>
                                          <p:attrName>style.visibility</p:attrName>
                                        </p:attrNameLst>
                                      </p:cBhvr>
                                      <p:to>
                                        <p:strVal val="visible"/>
                                      </p:to>
                                    </p:set>
                                    <p:animEffect transition="in" filter="fade">
                                      <p:cBhvr>
                                        <p:cTn id="61" dur="1000"/>
                                        <p:tgtEl>
                                          <p:spTgt spid="4713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134"/>
                                        </p:tgtEl>
                                        <p:attrNameLst>
                                          <p:attrName>style.visibility</p:attrName>
                                        </p:attrNameLst>
                                      </p:cBhvr>
                                      <p:to>
                                        <p:strVal val="visible"/>
                                      </p:to>
                                    </p:set>
                                    <p:animEffect transition="in" filter="fade">
                                      <p:cBhvr>
                                        <p:cTn id="64" dur="1000"/>
                                        <p:tgtEl>
                                          <p:spTgt spid="471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135"/>
                                        </p:tgtEl>
                                        <p:attrNameLst>
                                          <p:attrName>style.visibility</p:attrName>
                                        </p:attrNameLst>
                                      </p:cBhvr>
                                      <p:to>
                                        <p:strVal val="visible"/>
                                      </p:to>
                                    </p:set>
                                    <p:animEffect transition="in" filter="fade">
                                      <p:cBhvr>
                                        <p:cTn id="67" dur="1000"/>
                                        <p:tgtEl>
                                          <p:spTgt spid="4713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142"/>
                                        </p:tgtEl>
                                        <p:attrNameLst>
                                          <p:attrName>style.visibility</p:attrName>
                                        </p:attrNameLst>
                                      </p:cBhvr>
                                      <p:to>
                                        <p:strVal val="visible"/>
                                      </p:to>
                                    </p:set>
                                    <p:animEffect transition="in" filter="fade">
                                      <p:cBhvr>
                                        <p:cTn id="72" dur="1000"/>
                                        <p:tgtEl>
                                          <p:spTgt spid="4714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141"/>
                                        </p:tgtEl>
                                        <p:attrNameLst>
                                          <p:attrName>style.visibility</p:attrName>
                                        </p:attrNameLst>
                                      </p:cBhvr>
                                      <p:to>
                                        <p:strVal val="visible"/>
                                      </p:to>
                                    </p:set>
                                    <p:animEffect transition="in" filter="fade">
                                      <p:cBhvr>
                                        <p:cTn id="75" dur="2000"/>
                                        <p:tgtEl>
                                          <p:spTgt spid="4714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7126"/>
                                        </p:tgtEl>
                                        <p:attrNameLst>
                                          <p:attrName>style.visibility</p:attrName>
                                        </p:attrNameLst>
                                      </p:cBhvr>
                                      <p:to>
                                        <p:strVal val="visible"/>
                                      </p:to>
                                    </p:set>
                                    <p:animEffect transition="in" filter="fade">
                                      <p:cBhvr>
                                        <p:cTn id="80" dur="500"/>
                                        <p:tgtEl>
                                          <p:spTgt spid="4712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130"/>
                                        </p:tgtEl>
                                        <p:attrNameLst>
                                          <p:attrName>style.visibility</p:attrName>
                                        </p:attrNameLst>
                                      </p:cBhvr>
                                      <p:to>
                                        <p:strVal val="visible"/>
                                      </p:to>
                                    </p:set>
                                    <p:animEffect transition="in" filter="fade">
                                      <p:cBhvr>
                                        <p:cTn id="83" dur="1000"/>
                                        <p:tgtEl>
                                          <p:spTgt spid="471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131"/>
                                        </p:tgtEl>
                                        <p:attrNameLst>
                                          <p:attrName>style.visibility</p:attrName>
                                        </p:attrNameLst>
                                      </p:cBhvr>
                                      <p:to>
                                        <p:strVal val="visible"/>
                                      </p:to>
                                    </p:set>
                                    <p:animEffect transition="in" filter="fade">
                                      <p:cBhvr>
                                        <p:cTn id="86" dur="1000"/>
                                        <p:tgtEl>
                                          <p:spTgt spid="47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8" grpId="0" animBg="1"/>
      <p:bldP spid="47139" grpId="0" animBg="1"/>
      <p:bldP spid="3" grpId="0" animBg="1"/>
      <p:bldP spid="47110" grpId="0" animBg="1"/>
      <p:bldP spid="47111" grpId="0" animBg="1"/>
      <p:bldP spid="47112" grpId="0" animBg="1"/>
      <p:bldP spid="47113" grpId="0" animBg="1"/>
      <p:bldP spid="47120" grpId="0" animBg="1"/>
      <p:bldP spid="47121" grpId="0" animBg="1"/>
      <p:bldP spid="47122" grpId="0" animBg="1"/>
      <p:bldP spid="47123" grpId="0" animBg="1"/>
      <p:bldP spid="47124" grpId="0" animBg="1"/>
      <p:bldP spid="47125" grpId="0" animBg="1"/>
      <p:bldP spid="47126" grpId="0" animBg="1"/>
      <p:bldP spid="47130" grpId="0" animBg="1"/>
      <p:bldP spid="47131" grpId="0" animBg="1"/>
      <p:bldP spid="47134" grpId="0" animBg="1"/>
      <p:bldP spid="47135" grpId="0"/>
      <p:bldP spid="47136" grpId="0" animBg="1"/>
      <p:bldP spid="47137" grpId="0"/>
      <p:bldP spid="47141" grpId="0"/>
      <p:bldP spid="47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EC9DD325-269B-40A0-B72A-4B95EAF12EAE}" type="slidenum">
              <a:rPr lang="de-DE" sz="1400">
                <a:solidFill>
                  <a:srgbClr val="339966"/>
                </a:solidFill>
                <a:ea typeface="MS PGothic" charset="-128"/>
              </a:rPr>
              <a:pPr algn="r" eaLnBrk="0" hangingPunct="0"/>
              <a:t>6</a:t>
            </a:fld>
            <a:endParaRPr lang="de-DE" sz="1400">
              <a:solidFill>
                <a:srgbClr val="339966"/>
              </a:solidFill>
              <a:ea typeface="MS PGothic" charset="-128"/>
            </a:endParaRPr>
          </a:p>
        </p:txBody>
      </p:sp>
      <p:sp>
        <p:nvSpPr>
          <p:cNvPr id="21507"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5B65B908-DF69-4AC6-8428-C89CB90BEAC8}" type="slidenum">
              <a:rPr lang="de-DE" sz="1400">
                <a:solidFill>
                  <a:srgbClr val="339966"/>
                </a:solidFill>
                <a:ea typeface="MS PGothic" charset="-128"/>
              </a:rPr>
              <a:pPr algn="r" eaLnBrk="0" hangingPunct="0"/>
              <a:t>6</a:t>
            </a:fld>
            <a:endParaRPr lang="de-DE" sz="1400">
              <a:solidFill>
                <a:srgbClr val="339966"/>
              </a:solidFill>
              <a:ea typeface="MS PGothic" charset="-128"/>
            </a:endParaRPr>
          </a:p>
        </p:txBody>
      </p:sp>
      <p:sp>
        <p:nvSpPr>
          <p:cNvPr id="21508"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08BE300E-C03E-4F5F-81F5-46951473E44D}" type="slidenum">
              <a:rPr lang="de-DE" sz="1400">
                <a:solidFill>
                  <a:srgbClr val="339966"/>
                </a:solidFill>
                <a:ea typeface="MS PGothic" charset="-128"/>
              </a:rPr>
              <a:pPr algn="r" eaLnBrk="0" hangingPunct="0"/>
              <a:t>6</a:t>
            </a:fld>
            <a:endParaRPr lang="de-DE" sz="1400">
              <a:solidFill>
                <a:srgbClr val="339966"/>
              </a:solidFill>
              <a:ea typeface="MS PGothic" charset="-128"/>
            </a:endParaRPr>
          </a:p>
        </p:txBody>
      </p:sp>
      <p:sp>
        <p:nvSpPr>
          <p:cNvPr id="21509" name="Text Box 1"/>
          <p:cNvSpPr txBox="1">
            <a:spLocks noChangeArrowheads="1"/>
          </p:cNvSpPr>
          <p:nvPr/>
        </p:nvSpPr>
        <p:spPr bwMode="auto">
          <a:xfrm>
            <a:off x="11463338" y="6248400"/>
            <a:ext cx="508000" cy="393700"/>
          </a:xfrm>
          <a:prstGeom prst="rect">
            <a:avLst/>
          </a:prstGeom>
          <a:noFill/>
          <a:ln w="9525">
            <a:noFill/>
            <a:round/>
            <a:headEnd/>
            <a:tailEnd/>
          </a:ln>
        </p:spPr>
        <p:txBody>
          <a:bodyPr lIns="90000" tIns="46800" rIns="90000" bIns="46800"/>
          <a:lstStyle/>
          <a:p>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fld id="{D7CC1E3A-5955-447C-91D0-1E3169FE7779}" type="slidenum">
              <a:rPr lang="it-IT" sz="1400">
                <a:solidFill>
                  <a:srgbClr val="339966"/>
                </a:solidFill>
                <a:ea typeface="MS PGothic" charset="-128"/>
              </a:rPr>
              <a:pPr algn="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it-IT" sz="1400">
              <a:solidFill>
                <a:srgbClr val="339966"/>
              </a:solidFill>
              <a:ea typeface="MS PGothic" charset="-128"/>
            </a:endParaRPr>
          </a:p>
        </p:txBody>
      </p:sp>
      <p:sp>
        <p:nvSpPr>
          <p:cNvPr id="21510" name="Rectangle 2"/>
          <p:cNvSpPr>
            <a:spLocks noChangeArrowheads="1"/>
          </p:cNvSpPr>
          <p:nvPr/>
        </p:nvSpPr>
        <p:spPr bwMode="auto">
          <a:xfrm>
            <a:off x="1487488" y="1597025"/>
            <a:ext cx="9644062" cy="900113"/>
          </a:xfrm>
          <a:prstGeom prst="rect">
            <a:avLst/>
          </a:prstGeom>
          <a:noFill/>
          <a:ln w="9525">
            <a:noFill/>
            <a:round/>
            <a:headEnd/>
            <a:tailEnd/>
          </a:ln>
        </p:spPr>
        <p:txBody>
          <a:bodyPr lIns="90000" tIns="46800" rIns="90000" bIns="46800"/>
          <a:lstStyle/>
          <a:p>
            <a:pPr defTabSz="449263">
              <a:buClr>
                <a:srgbClr val="00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a:solidFill>
                  <a:srgbClr val="000066"/>
                </a:solidFill>
                <a:ea typeface="MS PGothic" charset="-128"/>
              </a:rPr>
              <a:t>Qualità dell’assistenza ed equità</a:t>
            </a:r>
            <a:endParaRPr lang="it-IT" sz="2400" b="1" i="1">
              <a:solidFill>
                <a:srgbClr val="000066"/>
              </a:solidFill>
              <a:ea typeface="MS PGothic" charset="-128"/>
            </a:endParaRPr>
          </a:p>
        </p:txBody>
      </p:sp>
      <p:sp>
        <p:nvSpPr>
          <p:cNvPr id="3" name="Segnaposto contenuto 2"/>
          <p:cNvSpPr>
            <a:spLocks/>
          </p:cNvSpPr>
          <p:nvPr/>
        </p:nvSpPr>
        <p:spPr bwMode="auto">
          <a:xfrm>
            <a:off x="1890713" y="3525838"/>
            <a:ext cx="9032875" cy="1847850"/>
          </a:xfrm>
          <a:prstGeom prst="rect">
            <a:avLst/>
          </a:prstGeom>
          <a:noFill/>
          <a:ln>
            <a:noFill/>
          </a:ln>
          <a:extLst/>
        </p:spPr>
        <p:txBody>
          <a:bodyPr/>
          <a:lstStyle/>
          <a:p>
            <a:pPr marL="342900" indent="-342900" eaLnBrk="0" hangingPunct="0">
              <a:spcBef>
                <a:spcPct val="20000"/>
              </a:spcBef>
              <a:defRPr/>
            </a:pPr>
            <a:r>
              <a:rPr lang="it-IT" sz="3200">
                <a:effectLst>
                  <a:outerShdw blurRad="38100" dist="38100" dir="2700000" algn="tl">
                    <a:srgbClr val="C0C0C0"/>
                  </a:outerShdw>
                </a:effectLst>
                <a:ea typeface="ＭＳ Ｐゴシック"/>
                <a:cs typeface="ＭＳ Ｐゴシック"/>
              </a:rPr>
              <a:t>	Il tema della qualità nell’assistenza orientata alla diversità richiama il tema dell’equità.</a:t>
            </a:r>
          </a:p>
          <a:p>
            <a:pPr marL="342900" indent="-342900" eaLnBrk="0" hangingPunct="0">
              <a:spcBef>
                <a:spcPct val="20000"/>
              </a:spcBef>
              <a:buFontTx/>
              <a:buChar char="•"/>
              <a:defRPr/>
            </a:pPr>
            <a:endParaRPr lang="it-IT" sz="1600">
              <a:effectLst>
                <a:outerShdw blurRad="38100" dist="38100" dir="2700000" algn="tl">
                  <a:srgbClr val="C0C0C0"/>
                </a:outerShdw>
              </a:effectLst>
              <a:ea typeface="ＭＳ Ｐゴシック"/>
              <a:cs typeface="ＭＳ Ｐゴシック"/>
            </a:endParaRPr>
          </a:p>
          <a:p>
            <a:pPr marL="522288" lvl="1" eaLnBrk="0" hangingPunct="0">
              <a:spcBef>
                <a:spcPct val="20000"/>
              </a:spcBef>
              <a:buFontTx/>
              <a:buChar char="-"/>
              <a:defRPr/>
            </a:pPr>
            <a:endParaRPr lang="it-IT" sz="1600">
              <a:effectLst>
                <a:outerShdw blurRad="38100" dist="38100" dir="2700000" algn="tl">
                  <a:srgbClr val="C0C0C0"/>
                </a:outerShdw>
              </a:effectLst>
              <a:ea typeface="ＭＳ Ｐゴシック"/>
              <a:cs typeface="ＭＳ Ｐゴシック"/>
            </a:endParaRPr>
          </a:p>
          <a:p>
            <a:pPr marL="522288" lvl="1" eaLnBrk="0" hangingPunct="0">
              <a:spcBef>
                <a:spcPct val="20000"/>
              </a:spcBef>
              <a:buFontTx/>
              <a:buChar char="-"/>
              <a:defRPr/>
            </a:pPr>
            <a:endParaRPr lang="it-IT" sz="1600">
              <a:effectLst>
                <a:outerShdw blurRad="38100" dist="38100" dir="2700000" algn="tl">
                  <a:srgbClr val="C0C0C0"/>
                </a:outerShdw>
              </a:effectLst>
              <a:ea typeface="ＭＳ Ｐゴシック"/>
              <a:cs typeface="ＭＳ Ｐゴシック"/>
            </a:endParaRPr>
          </a:p>
          <a:p>
            <a:pPr marL="522288" lvl="1" eaLnBrk="0" hangingPunct="0">
              <a:spcBef>
                <a:spcPct val="20000"/>
              </a:spcBef>
              <a:buFontTx/>
              <a:buChar char="-"/>
              <a:defRPr/>
            </a:pPr>
            <a:endParaRPr lang="it-IT" sz="1600">
              <a:effectLst>
                <a:outerShdw blurRad="38100" dist="38100" dir="2700000" algn="tl">
                  <a:srgbClr val="C0C0C0"/>
                </a:outerShdw>
              </a:effectLst>
              <a:ea typeface="ＭＳ Ｐゴシック"/>
              <a:cs typeface="ＭＳ Ｐゴシック"/>
            </a:endParaRPr>
          </a:p>
        </p:txBody>
      </p:sp>
      <p:pic>
        <p:nvPicPr>
          <p:cNvPr id="21512" name="Picture 5"/>
          <p:cNvPicPr>
            <a:picLocks noChangeAspect="1" noChangeArrowheads="1"/>
          </p:cNvPicPr>
          <p:nvPr/>
        </p:nvPicPr>
        <p:blipFill>
          <a:blip r:embed="rId3"/>
          <a:srcRect/>
          <a:stretch>
            <a:fillRect/>
          </a:stretch>
        </p:blipFill>
        <p:spPr bwMode="auto">
          <a:xfrm>
            <a:off x="10421938" y="98425"/>
            <a:ext cx="1584325" cy="7715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FBBF76B8-7FDE-4F5B-98CC-CCE1E1A57CDA}" type="slidenum">
              <a:rPr lang="de-DE" sz="1400">
                <a:solidFill>
                  <a:srgbClr val="339966"/>
                </a:solidFill>
                <a:ea typeface="MS PGothic" charset="-128"/>
              </a:rPr>
              <a:pPr algn="r" eaLnBrk="0" hangingPunct="0"/>
              <a:t>7</a:t>
            </a:fld>
            <a:endParaRPr lang="de-DE" sz="1400">
              <a:solidFill>
                <a:srgbClr val="339966"/>
              </a:solidFill>
              <a:ea typeface="MS PGothic" charset="-128"/>
            </a:endParaRPr>
          </a:p>
        </p:txBody>
      </p:sp>
      <p:sp>
        <p:nvSpPr>
          <p:cNvPr id="23555"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E636A3EE-B6CA-4175-8AB0-6F00262995A2}" type="slidenum">
              <a:rPr lang="de-DE" sz="1400">
                <a:solidFill>
                  <a:srgbClr val="339966"/>
                </a:solidFill>
                <a:ea typeface="MS PGothic" charset="-128"/>
              </a:rPr>
              <a:pPr algn="r" eaLnBrk="0" hangingPunct="0"/>
              <a:t>7</a:t>
            </a:fld>
            <a:endParaRPr lang="de-DE" sz="1400">
              <a:solidFill>
                <a:srgbClr val="339966"/>
              </a:solidFill>
              <a:ea typeface="MS PGothic" charset="-128"/>
            </a:endParaRPr>
          </a:p>
        </p:txBody>
      </p:sp>
      <p:sp>
        <p:nvSpPr>
          <p:cNvPr id="2" name="Title 1"/>
          <p:cNvSpPr>
            <a:spLocks noGrp="1"/>
          </p:cNvSpPr>
          <p:nvPr>
            <p:ph type="title" idx="4294967295"/>
          </p:nvPr>
        </p:nvSpPr>
        <p:spPr>
          <a:xfrm>
            <a:off x="1582738" y="1484313"/>
            <a:ext cx="9178925" cy="781050"/>
          </a:xfrm>
          <a:solidFill>
            <a:srgbClr val="FFFFFF"/>
          </a:solidFill>
          <a:ln/>
        </p:spPr>
        <p:txBody>
          <a:bodyPr/>
          <a:lstStyle/>
          <a:p>
            <a:r>
              <a:rPr lang="it-IT" smtClean="0">
                <a:solidFill>
                  <a:srgbClr val="000066"/>
                </a:solidFill>
              </a:rPr>
              <a:t>Equità in Salute</a:t>
            </a:r>
            <a:r>
              <a:rPr lang="it-IT" sz="3200" smtClean="0">
                <a:effectLst>
                  <a:outerShdw blurRad="38100" dist="38100" dir="2700000" algn="tl">
                    <a:srgbClr val="C0C0C0"/>
                  </a:outerShdw>
                </a:effectLst>
              </a:rPr>
              <a:t/>
            </a:r>
            <a:br>
              <a:rPr lang="it-IT" sz="3200" smtClean="0">
                <a:effectLst>
                  <a:outerShdw blurRad="38100" dist="38100" dir="2700000" algn="tl">
                    <a:srgbClr val="C0C0C0"/>
                  </a:outerShdw>
                </a:effectLst>
              </a:rPr>
            </a:br>
            <a:endParaRPr lang="it-IT" sz="2000" smtClean="0">
              <a:solidFill>
                <a:srgbClr val="000066"/>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125538" y="2546350"/>
            <a:ext cx="10121900" cy="3532188"/>
          </a:xfrm>
          <a:solidFill>
            <a:srgbClr val="FFFFFF"/>
          </a:solidFill>
          <a:ln/>
        </p:spPr>
        <p:txBody>
          <a:bodyPr/>
          <a:lstStyle/>
          <a:p>
            <a:r>
              <a:rPr lang="it-IT" sz="2000" smtClean="0">
                <a:effectLst>
                  <a:outerShdw blurRad="38100" dist="38100" dir="2700000" algn="tl">
                    <a:srgbClr val="C0C0C0"/>
                  </a:outerShdw>
                </a:effectLst>
              </a:rPr>
              <a:t>Equità in salute implica che idealmente ogni individuo possa avere le stesse opportunità di raggiungere il medesimo livello potenziale di salute, cioè che nessuno debba essere svantaggiato nel raggiungere questo livello, quando ciò può essere evitato.</a:t>
            </a:r>
          </a:p>
          <a:p>
            <a:endParaRPr lang="it-IT" sz="2000" smtClean="0">
              <a:effectLst>
                <a:outerShdw blurRad="38100" dist="38100" dir="2700000" algn="tl">
                  <a:srgbClr val="C0C0C0"/>
                </a:outerShdw>
              </a:effectLst>
            </a:endParaRPr>
          </a:p>
          <a:p>
            <a:r>
              <a:rPr lang="it-IT" sz="2000" smtClean="0">
                <a:effectLst>
                  <a:outerShdw blurRad="38100" dist="38100" dir="2700000" algn="tl">
                    <a:srgbClr val="C0C0C0"/>
                  </a:outerShdw>
                </a:effectLst>
              </a:rPr>
              <a:t>Equità è quindi connessa alla creazione di uguali opportunità di salute e alla riduzione delle differenze di salute al più basso livello possibile.  </a:t>
            </a:r>
          </a:p>
        </p:txBody>
      </p:sp>
      <p:sp>
        <p:nvSpPr>
          <p:cNvPr id="84997" name="Text Box 5"/>
          <p:cNvSpPr txBox="1">
            <a:spLocks noChangeArrowheads="1"/>
          </p:cNvSpPr>
          <p:nvPr/>
        </p:nvSpPr>
        <p:spPr bwMode="auto">
          <a:xfrm>
            <a:off x="239713" y="6437313"/>
            <a:ext cx="11617325" cy="304800"/>
          </a:xfrm>
          <a:prstGeom prst="rect">
            <a:avLst/>
          </a:prstGeom>
          <a:noFill/>
          <a:ln>
            <a:noFill/>
          </a:ln>
          <a:effectLst/>
          <a:extLst/>
        </p:spPr>
        <p:txBody>
          <a:bodyPr>
            <a:spAutoFit/>
          </a:bodyPr>
          <a:lstStyle/>
          <a:p>
            <a:pPr eaLnBrk="0" hangingPunct="0">
              <a:spcBef>
                <a:spcPct val="20000"/>
              </a:spcBef>
              <a:defRPr/>
            </a:pPr>
            <a:r>
              <a:rPr lang="it-IT" sz="1400">
                <a:effectLst>
                  <a:outerShdw blurRad="38100" dist="38100" dir="2700000" algn="tl">
                    <a:srgbClr val="DDDDDD"/>
                  </a:outerShdw>
                </a:effectLst>
                <a:ea typeface="ＭＳ Ｐゴシック" charset="0"/>
                <a:cs typeface="ＭＳ Ｐゴシック" charset="0"/>
              </a:rPr>
              <a:t>Whitehead, Dahlgren (2000; 2007) </a:t>
            </a:r>
            <a:r>
              <a:rPr lang="it-IT" sz="1400" i="1">
                <a:effectLst>
                  <a:outerShdw blurRad="38100" dist="38100" dir="2700000" algn="tl">
                    <a:srgbClr val="DDDDDD"/>
                  </a:outerShdw>
                </a:effectLst>
                <a:ea typeface="ＭＳ Ｐゴシック" charset="0"/>
                <a:cs typeface="ＭＳ Ｐゴシック" charset="0"/>
              </a:rPr>
              <a:t>The concepts and principles of equity and health</a:t>
            </a:r>
            <a:r>
              <a:rPr lang="it-IT" sz="1400">
                <a:effectLst>
                  <a:outerShdw blurRad="38100" dist="38100" dir="2700000" algn="tl">
                    <a:srgbClr val="DDDDDD"/>
                  </a:outerShdw>
                </a:effectLst>
                <a:ea typeface="ＭＳ Ｐゴシック" charset="0"/>
                <a:cs typeface="ＭＳ Ｐゴシック" charset="0"/>
              </a:rPr>
              <a:t>, WHO-Copenhagen</a:t>
            </a:r>
            <a:endParaRPr lang="it-IT" sz="1400" b="1" u="sng">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4997"/>
                                        </p:tgtEl>
                                        <p:attrNameLst>
                                          <p:attrName>style.visibility</p:attrName>
                                        </p:attrNameLst>
                                      </p:cBhvr>
                                      <p:to>
                                        <p:strVal val="visible"/>
                                      </p:to>
                                    </p:set>
                                    <p:animEffect transition="in" filter="fade">
                                      <p:cBhvr>
                                        <p:cTn id="18"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49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CC8A8D56-3F11-48FB-9BCE-1E28D6879F94}" type="slidenum">
              <a:rPr lang="de-DE" sz="1400">
                <a:solidFill>
                  <a:srgbClr val="339966"/>
                </a:solidFill>
                <a:ea typeface="MS PGothic" charset="-128"/>
              </a:rPr>
              <a:pPr algn="r" eaLnBrk="0" hangingPunct="0"/>
              <a:t>8</a:t>
            </a:fld>
            <a:endParaRPr lang="de-DE" sz="1400">
              <a:solidFill>
                <a:srgbClr val="339966"/>
              </a:solidFill>
              <a:ea typeface="MS PGothic" charset="-128"/>
            </a:endParaRPr>
          </a:p>
        </p:txBody>
      </p:sp>
      <p:sp>
        <p:nvSpPr>
          <p:cNvPr id="24579"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0E8EA58F-947D-4048-A89F-200690412026}" type="slidenum">
              <a:rPr lang="de-DE" sz="1400">
                <a:solidFill>
                  <a:srgbClr val="339966"/>
                </a:solidFill>
                <a:ea typeface="MS PGothic" charset="-128"/>
              </a:rPr>
              <a:pPr algn="r" eaLnBrk="0" hangingPunct="0"/>
              <a:t>8</a:t>
            </a:fld>
            <a:endParaRPr lang="de-DE" sz="1400">
              <a:solidFill>
                <a:srgbClr val="339966"/>
              </a:solidFill>
              <a:ea typeface="MS PGothic" charset="-128"/>
            </a:endParaRPr>
          </a:p>
        </p:txBody>
      </p:sp>
      <p:sp>
        <p:nvSpPr>
          <p:cNvPr id="2" name="Title 1"/>
          <p:cNvSpPr>
            <a:spLocks noGrp="1"/>
          </p:cNvSpPr>
          <p:nvPr>
            <p:ph type="title" idx="4294967295"/>
          </p:nvPr>
        </p:nvSpPr>
        <p:spPr>
          <a:xfrm>
            <a:off x="814388" y="1196975"/>
            <a:ext cx="10850562" cy="781050"/>
          </a:xfrm>
          <a:solidFill>
            <a:srgbClr val="FFFFFF"/>
          </a:solidFill>
          <a:ln/>
        </p:spPr>
        <p:txBody>
          <a:bodyPr/>
          <a:lstStyle/>
          <a:p>
            <a:r>
              <a:rPr lang="it-IT" smtClean="0">
                <a:solidFill>
                  <a:srgbClr val="000066"/>
                </a:solidFill>
              </a:rPr>
              <a:t>Equità nell’assistenza sanitaria </a:t>
            </a:r>
            <a:endParaRPr lang="it-IT" sz="2000" smtClean="0">
              <a:solidFill>
                <a:srgbClr val="000066"/>
              </a:solidFill>
              <a:effectLst>
                <a:outerShdw blurRad="38100" dist="38100" dir="2700000" algn="tl">
                  <a:srgbClr val="C0C0C0"/>
                </a:outerShdw>
              </a:effectLst>
            </a:endParaRPr>
          </a:p>
        </p:txBody>
      </p:sp>
      <p:sp>
        <p:nvSpPr>
          <p:cNvPr id="3" name="Content Placeholder 2"/>
          <p:cNvSpPr>
            <a:spLocks/>
          </p:cNvSpPr>
          <p:nvPr/>
        </p:nvSpPr>
        <p:spPr bwMode="auto">
          <a:xfrm>
            <a:off x="1081088" y="2097088"/>
            <a:ext cx="10296525" cy="3995737"/>
          </a:xfrm>
          <a:prstGeom prst="rect">
            <a:avLst/>
          </a:prstGeom>
          <a:noFill/>
          <a:ln>
            <a:noFill/>
          </a:ln>
          <a:extLst/>
        </p:spPr>
        <p:txBody>
          <a:bodyPr/>
          <a:lstStyle/>
          <a:p>
            <a:pPr marL="342900" indent="-342900" eaLnBrk="0" hangingPunct="0">
              <a:spcBef>
                <a:spcPct val="20000"/>
              </a:spcBef>
              <a:spcAft>
                <a:spcPct val="30000"/>
              </a:spcAft>
              <a:buFontTx/>
              <a:buChar char="•"/>
              <a:defRPr/>
            </a:pPr>
            <a:r>
              <a:rPr lang="it-IT" sz="2000">
                <a:effectLst>
                  <a:outerShdw blurRad="38100" dist="38100" dir="2700000" algn="tl">
                    <a:srgbClr val="C0C0C0"/>
                  </a:outerShdw>
                </a:effectLst>
                <a:ea typeface="ＭＳ Ｐゴシック"/>
                <a:cs typeface="ＭＳ Ｐゴシック"/>
              </a:rPr>
              <a:t>Garantire equità nell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assistenza sanitaria non può essere il raggiungimento dello stesso livello di salute per tutti in quanto il sistema sanitario è solo uno dei molti fattori che contribuiscono alle differenze di salute nella popolazione.</a:t>
            </a:r>
          </a:p>
          <a:p>
            <a:pPr marL="342900" indent="-342900" eaLnBrk="0" hangingPunct="0">
              <a:spcBef>
                <a:spcPct val="20000"/>
              </a:spcBef>
              <a:spcAft>
                <a:spcPct val="30000"/>
              </a:spcAft>
              <a:buFontTx/>
              <a:buChar char="•"/>
              <a:defRPr/>
            </a:pPr>
            <a:r>
              <a:rPr lang="it-IT" sz="2000">
                <a:effectLst>
                  <a:outerShdw blurRad="38100" dist="38100" dir="2700000" algn="tl">
                    <a:srgbClr val="C0C0C0"/>
                  </a:outerShdw>
                </a:effectLst>
                <a:ea typeface="ＭＳ Ｐゴシック"/>
                <a:cs typeface="ＭＳ Ｐゴシック"/>
              </a:rPr>
              <a:t>Equità nell</a:t>
            </a:r>
            <a:r>
              <a:rPr lang="it-IT" altLang="it-IT" sz="2000">
                <a:effectLst>
                  <a:outerShdw blurRad="38100" dist="38100" dir="2700000" algn="tl">
                    <a:srgbClr val="C0C0C0"/>
                  </a:outerShdw>
                </a:effectLst>
                <a:ea typeface="ＭＳ Ｐゴシック"/>
                <a:cs typeface="ＭＳ Ｐゴシック"/>
              </a:rPr>
              <a:t>’</a:t>
            </a:r>
            <a:r>
              <a:rPr lang="it-IT" sz="2000">
                <a:effectLst>
                  <a:outerShdw blurRad="38100" dist="38100" dir="2700000" algn="tl">
                    <a:srgbClr val="C0C0C0"/>
                  </a:outerShdw>
                </a:effectLst>
                <a:ea typeface="ＭＳ Ｐゴシック"/>
                <a:cs typeface="ＭＳ Ｐゴシック"/>
              </a:rPr>
              <a:t>assistenza sanitaria significa quindi:</a:t>
            </a:r>
          </a:p>
          <a:p>
            <a:pPr marL="615950" lvl="2" indent="-228600" eaLnBrk="0" hangingPunct="0">
              <a:spcBef>
                <a:spcPct val="20000"/>
              </a:spcBef>
              <a:spcAft>
                <a:spcPct val="30000"/>
              </a:spcAft>
              <a:buFontTx/>
              <a:buChar char="•"/>
              <a:defRPr/>
            </a:pPr>
            <a:r>
              <a:rPr lang="it-IT" sz="2000" u="sng">
                <a:effectLst>
                  <a:outerShdw blurRad="38100" dist="38100" dir="2700000" algn="tl">
                    <a:srgbClr val="C0C0C0"/>
                  </a:outerShdw>
                </a:effectLst>
                <a:ea typeface="ＭＳ Ｐゴシック"/>
                <a:cs typeface="ＭＳ Ｐゴシック"/>
              </a:rPr>
              <a:t>Equità nell</a:t>
            </a:r>
            <a:r>
              <a:rPr lang="it-IT" altLang="it-IT" sz="2000" u="sng">
                <a:effectLst>
                  <a:outerShdw blurRad="38100" dist="38100" dir="2700000" algn="tl">
                    <a:srgbClr val="C0C0C0"/>
                  </a:outerShdw>
                </a:effectLst>
                <a:ea typeface="ＭＳ Ｐゴシック"/>
                <a:cs typeface="ＭＳ Ｐゴシック"/>
              </a:rPr>
              <a:t>’</a:t>
            </a:r>
            <a:r>
              <a:rPr lang="it-IT" sz="2000" u="sng">
                <a:effectLst>
                  <a:outerShdw blurRad="38100" dist="38100" dir="2700000" algn="tl">
                    <a:srgbClr val="C0C0C0"/>
                  </a:outerShdw>
                </a:effectLst>
                <a:ea typeface="ＭＳ Ｐゴシック"/>
                <a:cs typeface="ＭＳ Ｐゴシック"/>
              </a:rPr>
              <a:t>accesso</a:t>
            </a:r>
            <a:r>
              <a:rPr lang="it-IT" sz="2000">
                <a:effectLst>
                  <a:outerShdw blurRad="38100" dist="38100" dir="2700000" algn="tl">
                    <a:srgbClr val="C0C0C0"/>
                  </a:outerShdw>
                </a:effectLst>
                <a:ea typeface="ＭＳ Ｐゴシック"/>
                <a:cs typeface="ＭＳ Ｐゴシック"/>
              </a:rPr>
              <a:t> alle cure disponibili per i medesimi bisogni assistenziali.</a:t>
            </a:r>
          </a:p>
          <a:p>
            <a:pPr marL="615950" lvl="2" indent="-228600" eaLnBrk="0" hangingPunct="0">
              <a:spcBef>
                <a:spcPct val="20000"/>
              </a:spcBef>
              <a:spcAft>
                <a:spcPct val="30000"/>
              </a:spcAft>
              <a:buFontTx/>
              <a:buChar char="•"/>
              <a:defRPr/>
            </a:pPr>
            <a:r>
              <a:rPr lang="it-IT" sz="2000" u="sng">
                <a:effectLst>
                  <a:outerShdw blurRad="38100" dist="38100" dir="2700000" algn="tl">
                    <a:srgbClr val="C0C0C0"/>
                  </a:outerShdw>
                </a:effectLst>
                <a:ea typeface="ＭＳ Ｐゴシック"/>
                <a:cs typeface="ＭＳ Ｐゴシック"/>
              </a:rPr>
              <a:t>Equità nell</a:t>
            </a:r>
            <a:r>
              <a:rPr lang="it-IT" altLang="it-IT" sz="2000" u="sng">
                <a:effectLst>
                  <a:outerShdw blurRad="38100" dist="38100" dir="2700000" algn="tl">
                    <a:srgbClr val="C0C0C0"/>
                  </a:outerShdw>
                </a:effectLst>
                <a:ea typeface="ＭＳ Ｐゴシック"/>
                <a:cs typeface="ＭＳ Ｐゴシック"/>
              </a:rPr>
              <a:t>’</a:t>
            </a:r>
            <a:r>
              <a:rPr lang="it-IT" sz="2000" u="sng">
                <a:effectLst>
                  <a:outerShdw blurRad="38100" dist="38100" dir="2700000" algn="tl">
                    <a:srgbClr val="C0C0C0"/>
                  </a:outerShdw>
                </a:effectLst>
                <a:ea typeface="ＭＳ Ｐゴシック"/>
                <a:cs typeface="ＭＳ Ｐゴシック"/>
              </a:rPr>
              <a:t>utilizzo</a:t>
            </a:r>
            <a:r>
              <a:rPr lang="it-IT" sz="2000">
                <a:effectLst>
                  <a:outerShdw blurRad="38100" dist="38100" dir="2700000" algn="tl">
                    <a:srgbClr val="C0C0C0"/>
                  </a:outerShdw>
                </a:effectLst>
                <a:ea typeface="ＭＳ Ｐゴシック"/>
                <a:cs typeface="ＭＳ Ｐゴシック"/>
              </a:rPr>
              <a:t> dei servizi di cura per i medesimi bisogni assistenziali</a:t>
            </a:r>
          </a:p>
          <a:p>
            <a:pPr marL="615950" lvl="2" indent="-228600" eaLnBrk="0" hangingPunct="0">
              <a:spcBef>
                <a:spcPct val="20000"/>
              </a:spcBef>
              <a:spcAft>
                <a:spcPct val="30000"/>
              </a:spcAft>
              <a:buFontTx/>
              <a:buChar char="•"/>
              <a:defRPr/>
            </a:pPr>
            <a:r>
              <a:rPr lang="it-IT" sz="2000" u="sng">
                <a:effectLst>
                  <a:outerShdw blurRad="38100" dist="38100" dir="2700000" algn="tl">
                    <a:srgbClr val="C0C0C0"/>
                  </a:outerShdw>
                </a:effectLst>
                <a:ea typeface="ＭＳ Ｐゴシック"/>
                <a:cs typeface="ＭＳ Ｐゴシック"/>
              </a:rPr>
              <a:t>Equità nella qualità</a:t>
            </a:r>
            <a:r>
              <a:rPr lang="it-IT" sz="2000">
                <a:effectLst>
                  <a:outerShdw blurRad="38100" dist="38100" dir="2700000" algn="tl">
                    <a:srgbClr val="C0C0C0"/>
                  </a:outerShdw>
                </a:effectLst>
                <a:ea typeface="ＭＳ Ｐゴシック"/>
                <a:cs typeface="ＭＳ Ｐゴシック"/>
              </a:rPr>
              <a:t> dell’assistenza.   </a:t>
            </a:r>
          </a:p>
        </p:txBody>
      </p:sp>
      <p:sp>
        <p:nvSpPr>
          <p:cNvPr id="84997" name="Text Box 5"/>
          <p:cNvSpPr txBox="1">
            <a:spLocks noChangeArrowheads="1"/>
          </p:cNvSpPr>
          <p:nvPr/>
        </p:nvSpPr>
        <p:spPr bwMode="auto">
          <a:xfrm>
            <a:off x="239713" y="6437313"/>
            <a:ext cx="11617325" cy="304800"/>
          </a:xfrm>
          <a:prstGeom prst="rect">
            <a:avLst/>
          </a:prstGeom>
          <a:noFill/>
          <a:ln>
            <a:noFill/>
          </a:ln>
          <a:effectLst/>
          <a:extLst/>
        </p:spPr>
        <p:txBody>
          <a:bodyPr>
            <a:spAutoFit/>
          </a:bodyPr>
          <a:lstStyle/>
          <a:p>
            <a:pPr eaLnBrk="0" hangingPunct="0">
              <a:spcBef>
                <a:spcPct val="20000"/>
              </a:spcBef>
              <a:defRPr/>
            </a:pPr>
            <a:r>
              <a:rPr lang="it-IT" sz="1400">
                <a:effectLst>
                  <a:outerShdw blurRad="38100" dist="38100" dir="2700000" algn="tl">
                    <a:srgbClr val="DDDDDD"/>
                  </a:outerShdw>
                </a:effectLst>
                <a:ea typeface="ＭＳ Ｐゴシック" charset="0"/>
                <a:cs typeface="ＭＳ Ｐゴシック" charset="0"/>
              </a:rPr>
              <a:t>Whitehead, Dahlgren (2000; 2007) </a:t>
            </a:r>
            <a:r>
              <a:rPr lang="it-IT" sz="1400" i="1">
                <a:effectLst>
                  <a:outerShdw blurRad="38100" dist="38100" dir="2700000" algn="tl">
                    <a:srgbClr val="DDDDDD"/>
                  </a:outerShdw>
                </a:effectLst>
                <a:ea typeface="ＭＳ Ｐゴシック" charset="0"/>
                <a:cs typeface="ＭＳ Ｐゴシック" charset="0"/>
              </a:rPr>
              <a:t>The concepts and principles of equity and health</a:t>
            </a:r>
            <a:r>
              <a:rPr lang="it-IT" sz="1400">
                <a:effectLst>
                  <a:outerShdw blurRad="38100" dist="38100" dir="2700000" algn="tl">
                    <a:srgbClr val="DDDDDD"/>
                  </a:outerShdw>
                </a:effectLst>
                <a:ea typeface="ＭＳ Ｐゴシック" charset="0"/>
                <a:cs typeface="ＭＳ Ｐゴシック" charset="0"/>
              </a:rPr>
              <a:t>, WHO-Copenhagen</a:t>
            </a:r>
            <a:endParaRPr lang="it-IT" sz="1400" b="1" u="sng">
              <a:ea typeface="ＭＳ Ｐゴシック" charset="0"/>
              <a:cs typeface="ＭＳ Ｐゴシック" charset="0"/>
            </a:endParaRPr>
          </a:p>
        </p:txBody>
      </p:sp>
      <p:pic>
        <p:nvPicPr>
          <p:cNvPr id="24583" name="Picture 5"/>
          <p:cNvPicPr>
            <a:picLocks noChangeAspect="1" noChangeArrowheads="1"/>
          </p:cNvPicPr>
          <p:nvPr/>
        </p:nvPicPr>
        <p:blipFill>
          <a:blip r:embed="rId2"/>
          <a:srcRect/>
          <a:stretch>
            <a:fillRect/>
          </a:stretch>
        </p:blipFill>
        <p:spPr bwMode="auto">
          <a:xfrm>
            <a:off x="10421938" y="98425"/>
            <a:ext cx="1584325" cy="77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4997"/>
                                        </p:tgtEl>
                                        <p:attrNameLst>
                                          <p:attrName>style.visibility</p:attrName>
                                        </p:attrNameLst>
                                      </p:cBhvr>
                                      <p:to>
                                        <p:strVal val="visible"/>
                                      </p:to>
                                    </p:set>
                                    <p:animEffect transition="in" filter="fade">
                                      <p:cBhvr>
                                        <p:cTn id="30"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49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3724ADEE-1CF6-4396-B88B-F7358D0C8ED3}" type="slidenum">
              <a:rPr lang="de-DE" sz="1400">
                <a:solidFill>
                  <a:srgbClr val="339966"/>
                </a:solidFill>
                <a:ea typeface="MS PGothic" charset="-128"/>
              </a:rPr>
              <a:pPr algn="r" eaLnBrk="0" hangingPunct="0"/>
              <a:t>9</a:t>
            </a:fld>
            <a:endParaRPr lang="de-DE" sz="1400">
              <a:solidFill>
                <a:srgbClr val="339966"/>
              </a:solidFill>
              <a:ea typeface="MS PGothic" charset="-128"/>
            </a:endParaRPr>
          </a:p>
        </p:txBody>
      </p:sp>
      <p:sp>
        <p:nvSpPr>
          <p:cNvPr id="25603" name="Rectangle 5"/>
          <p:cNvSpPr txBox="1">
            <a:spLocks noGrp="1" noChangeArrowheads="1"/>
          </p:cNvSpPr>
          <p:nvPr/>
        </p:nvSpPr>
        <p:spPr bwMode="auto">
          <a:xfrm>
            <a:off x="11463338" y="6248400"/>
            <a:ext cx="508000" cy="393700"/>
          </a:xfrm>
          <a:prstGeom prst="rect">
            <a:avLst/>
          </a:prstGeom>
          <a:noFill/>
          <a:ln w="9525">
            <a:noFill/>
            <a:miter lim="800000"/>
            <a:headEnd/>
            <a:tailEnd/>
          </a:ln>
        </p:spPr>
        <p:txBody>
          <a:bodyPr/>
          <a:lstStyle/>
          <a:p>
            <a:pPr algn="r" eaLnBrk="0" hangingPunct="0"/>
            <a:fld id="{06D1C9A1-3E6B-4A94-B407-F47B1CF35AC5}" type="slidenum">
              <a:rPr lang="de-DE" sz="1400">
                <a:solidFill>
                  <a:srgbClr val="339966"/>
                </a:solidFill>
                <a:ea typeface="MS PGothic" charset="-128"/>
              </a:rPr>
              <a:pPr algn="r" eaLnBrk="0" hangingPunct="0"/>
              <a:t>9</a:t>
            </a:fld>
            <a:endParaRPr lang="de-DE" sz="1400">
              <a:solidFill>
                <a:srgbClr val="339966"/>
              </a:solidFill>
              <a:ea typeface="MS PGothic" charset="-128"/>
            </a:endParaRPr>
          </a:p>
        </p:txBody>
      </p:sp>
      <p:sp>
        <p:nvSpPr>
          <p:cNvPr id="2" name="Title 1"/>
          <p:cNvSpPr>
            <a:spLocks noGrp="1"/>
          </p:cNvSpPr>
          <p:nvPr>
            <p:ph type="title" idx="4294967295"/>
          </p:nvPr>
        </p:nvSpPr>
        <p:spPr>
          <a:xfrm>
            <a:off x="1200150" y="1279525"/>
            <a:ext cx="10272713" cy="781050"/>
          </a:xfrm>
          <a:solidFill>
            <a:srgbClr val="FFFFFF"/>
          </a:solidFill>
          <a:ln/>
        </p:spPr>
        <p:txBody>
          <a:bodyPr/>
          <a:lstStyle/>
          <a:p>
            <a:r>
              <a:rPr lang="it-IT" sz="3600" smtClean="0">
                <a:solidFill>
                  <a:srgbClr val="000066"/>
                </a:solidFill>
              </a:rPr>
              <a:t>Equità valore di riferimento del Servizio Sanitario Nazionale</a:t>
            </a:r>
            <a:endParaRPr lang="it-IT" sz="1600" smtClean="0">
              <a:solidFill>
                <a:srgbClr val="000066"/>
              </a:solidFill>
              <a:effectLst>
                <a:outerShdw blurRad="38100" dist="38100" dir="2700000" algn="tl">
                  <a:srgbClr val="C0C0C0"/>
                </a:outerShdw>
              </a:effectLst>
            </a:endParaRPr>
          </a:p>
        </p:txBody>
      </p:sp>
      <p:sp>
        <p:nvSpPr>
          <p:cNvPr id="3" name="Content Placeholder 2"/>
          <p:cNvSpPr>
            <a:spLocks/>
          </p:cNvSpPr>
          <p:nvPr/>
        </p:nvSpPr>
        <p:spPr bwMode="auto">
          <a:xfrm>
            <a:off x="719138" y="2459038"/>
            <a:ext cx="10780712" cy="4210050"/>
          </a:xfrm>
          <a:prstGeom prst="rect">
            <a:avLst/>
          </a:prstGeom>
          <a:noFill/>
          <a:ln>
            <a:noFill/>
          </a:ln>
          <a:extLst/>
        </p:spPr>
        <p:txBody>
          <a:bodyPr/>
          <a:lstStyle/>
          <a:p>
            <a:pPr marL="342900" indent="-342900" eaLnBrk="0" hangingPunct="0">
              <a:lnSpc>
                <a:spcPct val="90000"/>
              </a:lnSpc>
              <a:spcBef>
                <a:spcPct val="20000"/>
              </a:spcBef>
              <a:spcAft>
                <a:spcPct val="100000"/>
              </a:spcAft>
              <a:buFontTx/>
              <a:buChar char="•"/>
              <a:defRPr/>
            </a:pPr>
            <a:r>
              <a:rPr lang="it-IT" sz="2400">
                <a:effectLst>
                  <a:outerShdw blurRad="38100" dist="38100" dir="2700000" algn="tl">
                    <a:srgbClr val="C0C0C0"/>
                  </a:outerShdw>
                </a:effectLst>
                <a:ea typeface="ＭＳ Ｐゴシック"/>
                <a:cs typeface="ＭＳ Ｐゴシック"/>
              </a:rPr>
              <a:t>Tutela della salute come diritto fondamentale dell</a:t>
            </a:r>
            <a:r>
              <a:rPr lang="it-IT" altLang="it-IT" sz="2400">
                <a:effectLst>
                  <a:outerShdw blurRad="38100" dist="38100" dir="2700000" algn="tl">
                    <a:srgbClr val="C0C0C0"/>
                  </a:outerShdw>
                </a:effectLst>
                <a:ea typeface="ＭＳ Ｐゴシック"/>
                <a:cs typeface="ＭＳ Ｐゴシック"/>
              </a:rPr>
              <a:t>’</a:t>
            </a:r>
            <a:r>
              <a:rPr lang="it-IT" sz="2400">
                <a:effectLst>
                  <a:outerShdw blurRad="38100" dist="38100" dir="2700000" algn="tl">
                    <a:srgbClr val="C0C0C0"/>
                  </a:outerShdw>
                </a:effectLst>
                <a:ea typeface="ＭＳ Ｐゴシック"/>
                <a:cs typeface="ＭＳ Ｐゴシック"/>
              </a:rPr>
              <a:t>individuo … (Art. 32 della Costituzione)</a:t>
            </a:r>
          </a:p>
          <a:p>
            <a:pPr marL="342900" indent="-342900" eaLnBrk="0" hangingPunct="0">
              <a:lnSpc>
                <a:spcPct val="90000"/>
              </a:lnSpc>
              <a:spcBef>
                <a:spcPct val="20000"/>
              </a:spcBef>
              <a:spcAft>
                <a:spcPct val="100000"/>
              </a:spcAft>
              <a:buFontTx/>
              <a:buChar char="•"/>
              <a:defRPr/>
            </a:pPr>
            <a:r>
              <a:rPr lang="it-IT" sz="2400">
                <a:effectLst>
                  <a:outerShdw blurRad="38100" dist="38100" dir="2700000" algn="tl">
                    <a:srgbClr val="C0C0C0"/>
                  </a:outerShdw>
                </a:effectLst>
                <a:ea typeface="ＭＳ Ｐゴシック"/>
                <a:cs typeface="ＭＳ Ｐゴシック"/>
              </a:rPr>
              <a:t>Il SSN ha carattere universalistico e solidaristico. Fornisce l</a:t>
            </a:r>
            <a:r>
              <a:rPr lang="it-IT" altLang="it-IT" sz="2400">
                <a:effectLst>
                  <a:outerShdw blurRad="38100" dist="38100" dir="2700000" algn="tl">
                    <a:srgbClr val="C0C0C0"/>
                  </a:outerShdw>
                </a:effectLst>
                <a:ea typeface="ＭＳ Ｐゴシック"/>
                <a:cs typeface="ＭＳ Ｐゴシック"/>
              </a:rPr>
              <a:t>’</a:t>
            </a:r>
            <a:r>
              <a:rPr lang="it-IT" sz="2400">
                <a:effectLst>
                  <a:outerShdw blurRad="38100" dist="38100" dir="2700000" algn="tl">
                    <a:srgbClr val="C0C0C0"/>
                  </a:outerShdw>
                </a:effectLst>
                <a:ea typeface="ＭＳ Ｐゴシック"/>
                <a:cs typeface="ＭＳ Ｐゴシック"/>
              </a:rPr>
              <a:t>assistenza sanitaria a tutti senza distinzioni di genere, residenza, età, reddito e lavoro. (Legge 833 del 1978)</a:t>
            </a:r>
          </a:p>
          <a:p>
            <a:pPr marL="342900" indent="-342900" eaLnBrk="0" hangingPunct="0">
              <a:lnSpc>
                <a:spcPct val="90000"/>
              </a:lnSpc>
              <a:spcBef>
                <a:spcPct val="20000"/>
              </a:spcBef>
              <a:spcAft>
                <a:spcPct val="100000"/>
              </a:spcAft>
              <a:buFontTx/>
              <a:buChar char="•"/>
              <a:defRPr/>
            </a:pPr>
            <a:r>
              <a:rPr lang="it-IT" sz="2400">
                <a:effectLst>
                  <a:outerShdw blurRad="38100" dist="38100" dir="2700000" algn="tl">
                    <a:srgbClr val="C0C0C0"/>
                  </a:outerShdw>
                </a:effectLst>
                <a:ea typeface="ＭＳ Ｐゴシック"/>
                <a:cs typeface="ＭＳ Ｐゴシック"/>
              </a:rPr>
              <a:t>III Principio fondamentale del SSN: Universalità, uguaglianza ed equità di accesso alle prestazioni sanitarie (Libro Bianco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2264</Words>
  <Application>Microsoft Office PowerPoint</Application>
  <PresentationFormat>Personalizzato</PresentationFormat>
  <Paragraphs>289</Paragraphs>
  <Slides>27</Slides>
  <Notes>8</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Equità in Salute </vt:lpstr>
      <vt:lpstr>Equità nell’assistenza sanitaria </vt:lpstr>
      <vt:lpstr>Equità valore di riferimento del Servizio Sanitario Nazionale</vt:lpstr>
      <vt:lpstr>Criticità per i servizi sanitari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Olga Leralta Piñan</dc:creator>
  <cp:lastModifiedBy>Riboldi Benedetta</cp:lastModifiedBy>
  <cp:revision>5</cp:revision>
  <dcterms:created xsi:type="dcterms:W3CDTF">2015-09-28T09:19:12Z</dcterms:created>
  <dcterms:modified xsi:type="dcterms:W3CDTF">2016-11-02T15:27:14Z</dcterms:modified>
</cp:coreProperties>
</file>