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PlaceHolder 1"/>
          <p:cNvSpPr>
            <a:spLocks noGrp="1"/>
          </p:cNvSpPr>
          <p:nvPr>
            <p:ph type="body"/>
          </p:nvPr>
        </p:nvSpPr>
        <p:spPr>
          <a:xfrm>
            <a:off x="756000" y="5078520"/>
            <a:ext cx="6047640" cy="4811040"/>
          </a:xfrm>
          <a:prstGeom prst="rect">
            <a:avLst/>
          </a:prstGeom>
        </p:spPr>
        <p:txBody>
          <a:bodyPr lIns="0" tIns="0" rIns="0" bIns="0"/>
          <a:lstStyle/>
          <a:p>
            <a:r>
              <a:rPr lang="it-IT" sz="2000">
                <a:latin typeface="Arial"/>
              </a:rPr>
              <a:t>Fai clic per modificare il formato delle note</a:t>
            </a:r>
            <a:endParaRPr/>
          </a:p>
        </p:txBody>
      </p:sp>
      <p:sp>
        <p:nvSpPr>
          <p:cNvPr id="109" name="PlaceHolder 2"/>
          <p:cNvSpPr>
            <a:spLocks noGrp="1"/>
          </p:cNvSpPr>
          <p:nvPr>
            <p:ph type="hdr"/>
          </p:nvPr>
        </p:nvSpPr>
        <p:spPr>
          <a:xfrm>
            <a:off x="0" y="0"/>
            <a:ext cx="3280680" cy="534240"/>
          </a:xfrm>
          <a:prstGeom prst="rect">
            <a:avLst/>
          </a:prstGeom>
        </p:spPr>
        <p:txBody>
          <a:bodyPr lIns="0" tIns="0" rIns="0" bIns="0"/>
          <a:lstStyle/>
          <a:p>
            <a:r>
              <a:rPr lang="it-IT" sz="1400">
                <a:latin typeface="Times New Roman"/>
              </a:rPr>
              <a:t>&lt;intestazione&gt;</a:t>
            </a:r>
            <a:endParaRPr/>
          </a:p>
        </p:txBody>
      </p:sp>
      <p:sp>
        <p:nvSpPr>
          <p:cNvPr id="110" name="PlaceHolder 3"/>
          <p:cNvSpPr>
            <a:spLocks noGrp="1"/>
          </p:cNvSpPr>
          <p:nvPr>
            <p:ph type="dt"/>
          </p:nvPr>
        </p:nvSpPr>
        <p:spPr>
          <a:xfrm>
            <a:off x="4278960" y="0"/>
            <a:ext cx="3280680" cy="534240"/>
          </a:xfrm>
          <a:prstGeom prst="rect">
            <a:avLst/>
          </a:prstGeom>
        </p:spPr>
        <p:txBody>
          <a:bodyPr lIns="0" tIns="0" rIns="0" bIns="0"/>
          <a:lstStyle/>
          <a:p>
            <a:pPr algn="r"/>
            <a:r>
              <a:rPr lang="it-IT" sz="1400">
                <a:latin typeface="Times New Roman"/>
              </a:rPr>
              <a:t>&lt;data/ora&gt;</a:t>
            </a:r>
            <a:endParaRPr/>
          </a:p>
        </p:txBody>
      </p:sp>
      <p:sp>
        <p:nvSpPr>
          <p:cNvPr id="111" name="PlaceHolder 4"/>
          <p:cNvSpPr>
            <a:spLocks noGrp="1"/>
          </p:cNvSpPr>
          <p:nvPr>
            <p:ph type="ftr"/>
          </p:nvPr>
        </p:nvSpPr>
        <p:spPr>
          <a:xfrm>
            <a:off x="0" y="10157400"/>
            <a:ext cx="3280680" cy="534240"/>
          </a:xfrm>
          <a:prstGeom prst="rect">
            <a:avLst/>
          </a:prstGeom>
        </p:spPr>
        <p:txBody>
          <a:bodyPr lIns="0" tIns="0" rIns="0" bIns="0" anchor="b"/>
          <a:lstStyle/>
          <a:p>
            <a:r>
              <a:rPr lang="it-IT" sz="1400">
                <a:latin typeface="Times New Roman"/>
              </a:rPr>
              <a:t>&lt;piè di pagina&gt;</a:t>
            </a:r>
            <a:endParaRPr/>
          </a:p>
        </p:txBody>
      </p:sp>
      <p:sp>
        <p:nvSpPr>
          <p:cNvPr id="112" name="PlaceHolder 5"/>
          <p:cNvSpPr>
            <a:spLocks noGrp="1"/>
          </p:cNvSpPr>
          <p:nvPr>
            <p:ph type="sldNum"/>
          </p:nvPr>
        </p:nvSpPr>
        <p:spPr>
          <a:xfrm>
            <a:off x="4278960" y="10157400"/>
            <a:ext cx="3280680" cy="534240"/>
          </a:xfrm>
          <a:prstGeom prst="rect">
            <a:avLst/>
          </a:prstGeom>
        </p:spPr>
        <p:txBody>
          <a:bodyPr lIns="0" tIns="0" rIns="0" bIns="0" anchor="b"/>
          <a:lstStyle/>
          <a:p>
            <a:pPr algn="r"/>
            <a:fld id="{F15DD64C-F31B-4EE2-B4A7-46047DD0B9A6}" type="slidenum">
              <a:rPr lang="it-IT" sz="1400">
                <a:latin typeface="Times New Roman"/>
              </a:rPr>
              <a:t>‹Nº›</a:t>
            </a:fld>
            <a:endParaRPr/>
          </a:p>
        </p:txBody>
      </p:sp>
    </p:spTree>
    <p:extLst>
      <p:ext uri="{BB962C8B-B14F-4D97-AF65-F5344CB8AC3E}">
        <p14:creationId xmlns:p14="http://schemas.microsoft.com/office/powerpoint/2010/main" val="256087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buSzPct val="45000"/>
              <a:buFont typeface="StarSymbol"/>
              <a:buChar char="l"/>
            </a:pPr>
            <a:fld id="{0EC63034-2BC4-4D63-93A1-E91FDD4F9946}" type="slidenum">
              <a:rPr lang="it-IT" sz="1200" strike="noStrike">
                <a:solidFill>
                  <a:srgbClr val="000000"/>
                </a:solidFill>
                <a:latin typeface="Arial"/>
              </a:rPr>
              <a:t>8</a:t>
            </a:fld>
            <a:endParaRPr/>
          </a:p>
        </p:txBody>
      </p:sp>
      <p:sp>
        <p:nvSpPr>
          <p:cNvPr id="244"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a:p>
          <a:p>
            <a:pPr>
              <a:lnSpc>
                <a:spcPct val="100000"/>
              </a:lnSpc>
            </a:pPr>
            <a:endParaRPr/>
          </a:p>
        </p:txBody>
      </p:sp>
      <p:sp>
        <p:nvSpPr>
          <p:cNvPr id="245"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937759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buSzPct val="45000"/>
              <a:buFont typeface="StarSymbol"/>
              <a:buChar char="l"/>
            </a:pPr>
            <a:fld id="{D90882C8-E15D-4F8A-9A29-55C59A231345}" type="slidenum">
              <a:rPr lang="it-IT" sz="1200" strike="noStrike">
                <a:solidFill>
                  <a:srgbClr val="000000"/>
                </a:solidFill>
                <a:latin typeface="Arial"/>
              </a:rPr>
              <a:t>23</a:t>
            </a:fld>
            <a:endParaRPr/>
          </a:p>
        </p:txBody>
      </p:sp>
      <p:sp>
        <p:nvSpPr>
          <p:cNvPr id="271"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a:p>
          <a:p>
            <a:pPr>
              <a:lnSpc>
                <a:spcPct val="100000"/>
              </a:lnSpc>
            </a:pPr>
            <a:endParaRPr/>
          </a:p>
        </p:txBody>
      </p:sp>
      <p:sp>
        <p:nvSpPr>
          <p:cNvPr id="272"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915219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buSzPct val="45000"/>
              <a:buFont typeface="StarSymbol"/>
              <a:buChar char="l"/>
            </a:pPr>
            <a:fld id="{B58DD3A4-29B2-4662-9C8C-07B5448BAB52}" type="slidenum">
              <a:rPr lang="it-IT" sz="1200" strike="noStrike">
                <a:solidFill>
                  <a:srgbClr val="000000"/>
                </a:solidFill>
                <a:latin typeface="Arial"/>
              </a:rPr>
              <a:t>24</a:t>
            </a:fld>
            <a:endParaRPr/>
          </a:p>
        </p:txBody>
      </p:sp>
      <p:sp>
        <p:nvSpPr>
          <p:cNvPr id="274"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a:p>
          <a:p>
            <a:pPr>
              <a:lnSpc>
                <a:spcPct val="100000"/>
              </a:lnSpc>
            </a:pPr>
            <a:endParaRPr/>
          </a:p>
        </p:txBody>
      </p:sp>
      <p:sp>
        <p:nvSpPr>
          <p:cNvPr id="275"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12839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buSzPct val="45000"/>
              <a:buFont typeface="StarSymbol"/>
              <a:buChar char="l"/>
            </a:pPr>
            <a:fld id="{EA5713FC-F65C-4A92-82CB-888ADDA02ADA}" type="slidenum">
              <a:rPr lang="it-IT" sz="1200" strike="noStrike">
                <a:solidFill>
                  <a:srgbClr val="000000"/>
                </a:solidFill>
                <a:latin typeface="Arial"/>
              </a:rPr>
              <a:t>25</a:t>
            </a:fld>
            <a:endParaRPr/>
          </a:p>
        </p:txBody>
      </p:sp>
      <p:sp>
        <p:nvSpPr>
          <p:cNvPr id="277"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a:p>
          <a:p>
            <a:pPr>
              <a:lnSpc>
                <a:spcPct val="100000"/>
              </a:lnSpc>
            </a:pPr>
            <a:endParaRPr/>
          </a:p>
        </p:txBody>
      </p:sp>
      <p:sp>
        <p:nvSpPr>
          <p:cNvPr id="278"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48768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buSzPct val="45000"/>
              <a:buFont typeface="StarSymbol"/>
              <a:buChar char="l"/>
            </a:pPr>
            <a:fld id="{AE4F039F-4654-40BF-8E6E-E091B74B2A59}" type="slidenum">
              <a:rPr lang="it-IT" sz="1200" strike="noStrike">
                <a:solidFill>
                  <a:srgbClr val="000000"/>
                </a:solidFill>
                <a:latin typeface="Arial"/>
              </a:rPr>
              <a:t>26</a:t>
            </a:fld>
            <a:endParaRPr/>
          </a:p>
        </p:txBody>
      </p:sp>
      <p:sp>
        <p:nvSpPr>
          <p:cNvPr id="280"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a:p>
          <a:p>
            <a:pPr>
              <a:lnSpc>
                <a:spcPct val="100000"/>
              </a:lnSpc>
            </a:pPr>
            <a:endParaRPr/>
          </a:p>
        </p:txBody>
      </p:sp>
      <p:sp>
        <p:nvSpPr>
          <p:cNvPr id="281"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94766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buSzPct val="45000"/>
              <a:buFont typeface="StarSymbol"/>
              <a:buChar char="l"/>
            </a:pPr>
            <a:fld id="{36859BD7-1AEB-42F4-A5B2-90088E168696}" type="slidenum">
              <a:rPr lang="it-IT" sz="1200" strike="noStrike">
                <a:solidFill>
                  <a:srgbClr val="000000"/>
                </a:solidFill>
                <a:latin typeface="Arial"/>
              </a:rPr>
              <a:t>27</a:t>
            </a:fld>
            <a:endParaRPr/>
          </a:p>
        </p:txBody>
      </p:sp>
      <p:sp>
        <p:nvSpPr>
          <p:cNvPr id="283"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a:p>
          <a:p>
            <a:pPr>
              <a:lnSpc>
                <a:spcPct val="100000"/>
              </a:lnSpc>
            </a:pPr>
            <a:endParaRPr/>
          </a:p>
        </p:txBody>
      </p:sp>
      <p:sp>
        <p:nvSpPr>
          <p:cNvPr id="284"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257067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buSzPct val="45000"/>
              <a:buFont typeface="StarSymbol"/>
              <a:buChar char="l"/>
            </a:pPr>
            <a:fld id="{5D6483F1-9D7D-48DA-94DA-C22D340F3225}" type="slidenum">
              <a:rPr lang="it-IT" sz="1200" strike="noStrike">
                <a:solidFill>
                  <a:srgbClr val="000000"/>
                </a:solidFill>
                <a:latin typeface="Arial"/>
              </a:rPr>
              <a:t>28</a:t>
            </a:fld>
            <a:endParaRPr/>
          </a:p>
        </p:txBody>
      </p:sp>
      <p:sp>
        <p:nvSpPr>
          <p:cNvPr id="286"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a:p>
          <a:p>
            <a:pPr>
              <a:lnSpc>
                <a:spcPct val="100000"/>
              </a:lnSpc>
            </a:pPr>
            <a:endParaRPr/>
          </a:p>
        </p:txBody>
      </p:sp>
      <p:sp>
        <p:nvSpPr>
          <p:cNvPr id="287"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6831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buSzPct val="45000"/>
              <a:buFont typeface="StarSymbol"/>
              <a:buChar char="l"/>
            </a:pPr>
            <a:fld id="{6B1E8D27-CC82-41D2-B09A-FD2568B06F17}" type="slidenum">
              <a:rPr lang="it-IT" sz="1200" strike="noStrike">
                <a:solidFill>
                  <a:srgbClr val="000000"/>
                </a:solidFill>
                <a:latin typeface="Arial"/>
              </a:rPr>
              <a:t>29</a:t>
            </a:fld>
            <a:endParaRPr/>
          </a:p>
        </p:txBody>
      </p:sp>
      <p:sp>
        <p:nvSpPr>
          <p:cNvPr id="289"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a:p>
          <a:p>
            <a:pPr>
              <a:lnSpc>
                <a:spcPct val="100000"/>
              </a:lnSpc>
            </a:pPr>
            <a:endParaRPr/>
          </a:p>
        </p:txBody>
      </p:sp>
      <p:sp>
        <p:nvSpPr>
          <p:cNvPr id="290"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06599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AD5EA152-F9D4-46A0-93AD-B1C2BB98E720}" type="slidenum">
              <a:rPr lang="it-IT" sz="1200" strike="noStrike">
                <a:solidFill>
                  <a:srgbClr val="000000"/>
                </a:solidFill>
                <a:latin typeface="Arial"/>
              </a:rPr>
              <a:t>11</a:t>
            </a:fld>
            <a:endParaRPr/>
          </a:p>
        </p:txBody>
      </p:sp>
      <p:sp>
        <p:nvSpPr>
          <p:cNvPr id="247"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sp>
      <p:sp>
        <p:nvSpPr>
          <p:cNvPr id="248"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3B061596-2060-4363-8C0B-858D207DEB9D}" type="slidenum">
              <a:rPr lang="it-IT" sz="1200" strike="noStrike">
                <a:solidFill>
                  <a:srgbClr val="000000"/>
                </a:solidFill>
                <a:latin typeface="Arial"/>
              </a:rPr>
              <a:t>11</a:t>
            </a:fld>
            <a:endParaRPr/>
          </a:p>
        </p:txBody>
      </p:sp>
    </p:spTree>
    <p:extLst>
      <p:ext uri="{BB962C8B-B14F-4D97-AF65-F5344CB8AC3E}">
        <p14:creationId xmlns:p14="http://schemas.microsoft.com/office/powerpoint/2010/main" val="426570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7224FCB7-8482-4F50-9012-AE1B406CFA88}" type="slidenum">
              <a:rPr lang="it-IT" sz="1200" strike="noStrike">
                <a:solidFill>
                  <a:srgbClr val="000000"/>
                </a:solidFill>
                <a:latin typeface="Arial"/>
              </a:rPr>
              <a:t>12</a:t>
            </a:fld>
            <a:endParaRPr/>
          </a:p>
        </p:txBody>
      </p:sp>
      <p:sp>
        <p:nvSpPr>
          <p:cNvPr id="250"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sp>
      <p:sp>
        <p:nvSpPr>
          <p:cNvPr id="251"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7BBEFCFD-D8FA-4316-8180-1BA0E4A7A510}" type="slidenum">
              <a:rPr lang="it-IT" sz="1200" strike="noStrike">
                <a:solidFill>
                  <a:srgbClr val="000000"/>
                </a:solidFill>
                <a:latin typeface="Arial"/>
              </a:rPr>
              <a:t>12</a:t>
            </a:fld>
            <a:endParaRPr/>
          </a:p>
        </p:txBody>
      </p:sp>
    </p:spTree>
    <p:extLst>
      <p:ext uri="{BB962C8B-B14F-4D97-AF65-F5344CB8AC3E}">
        <p14:creationId xmlns:p14="http://schemas.microsoft.com/office/powerpoint/2010/main" val="413839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46BE0547-D49F-4448-9F99-4280114FB20F}" type="slidenum">
              <a:rPr lang="it-IT" sz="1200" strike="noStrike">
                <a:solidFill>
                  <a:srgbClr val="000000"/>
                </a:solidFill>
                <a:latin typeface="Arial"/>
              </a:rPr>
              <a:t>13</a:t>
            </a:fld>
            <a:endParaRPr/>
          </a:p>
        </p:txBody>
      </p:sp>
      <p:sp>
        <p:nvSpPr>
          <p:cNvPr id="253"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sp>
      <p:sp>
        <p:nvSpPr>
          <p:cNvPr id="254"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22FCC569-278A-4300-812F-0C000A0AE5F2}" type="slidenum">
              <a:rPr lang="it-IT" sz="1200" strike="noStrike">
                <a:solidFill>
                  <a:srgbClr val="000000"/>
                </a:solidFill>
                <a:latin typeface="Arial"/>
              </a:rPr>
              <a:t>13</a:t>
            </a:fld>
            <a:endParaRPr/>
          </a:p>
        </p:txBody>
      </p:sp>
    </p:spTree>
    <p:extLst>
      <p:ext uri="{BB962C8B-B14F-4D97-AF65-F5344CB8AC3E}">
        <p14:creationId xmlns:p14="http://schemas.microsoft.com/office/powerpoint/2010/main" val="43479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80B29B50-5DB4-4DA6-9F23-9DCC1C70799B}" type="slidenum">
              <a:rPr lang="it-IT" sz="1200" strike="noStrike">
                <a:solidFill>
                  <a:srgbClr val="000000"/>
                </a:solidFill>
                <a:latin typeface="Arial"/>
              </a:rPr>
              <a:t>14</a:t>
            </a:fld>
            <a:endParaRPr/>
          </a:p>
        </p:txBody>
      </p:sp>
      <p:sp>
        <p:nvSpPr>
          <p:cNvPr id="256"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sp>
      <p:sp>
        <p:nvSpPr>
          <p:cNvPr id="257"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61AAC465-EF2A-4F2C-84B2-97AD84D28293}" type="slidenum">
              <a:rPr lang="it-IT" sz="1200" strike="noStrike">
                <a:solidFill>
                  <a:srgbClr val="000000"/>
                </a:solidFill>
                <a:latin typeface="Arial"/>
              </a:rPr>
              <a:t>14</a:t>
            </a:fld>
            <a:endParaRPr/>
          </a:p>
        </p:txBody>
      </p:sp>
    </p:spTree>
    <p:extLst>
      <p:ext uri="{BB962C8B-B14F-4D97-AF65-F5344CB8AC3E}">
        <p14:creationId xmlns:p14="http://schemas.microsoft.com/office/powerpoint/2010/main" val="2426471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AD8D81FD-E011-4DE6-8BD9-7EDA9103A644}" type="slidenum">
              <a:rPr lang="it-IT" sz="1200" strike="noStrike">
                <a:solidFill>
                  <a:srgbClr val="000000"/>
                </a:solidFill>
                <a:latin typeface="Arial"/>
              </a:rPr>
              <a:t>15</a:t>
            </a:fld>
            <a:endParaRPr/>
          </a:p>
        </p:txBody>
      </p:sp>
      <p:sp>
        <p:nvSpPr>
          <p:cNvPr id="259"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sp>
      <p:sp>
        <p:nvSpPr>
          <p:cNvPr id="260"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D8DFB3FC-5B52-4944-A9CF-BC907EFDE07C}" type="slidenum">
              <a:rPr lang="it-IT" sz="1200" strike="noStrike">
                <a:solidFill>
                  <a:srgbClr val="000000"/>
                </a:solidFill>
                <a:latin typeface="Arial"/>
              </a:rPr>
              <a:t>15</a:t>
            </a:fld>
            <a:endParaRPr/>
          </a:p>
        </p:txBody>
      </p:sp>
    </p:spTree>
    <p:extLst>
      <p:ext uri="{BB962C8B-B14F-4D97-AF65-F5344CB8AC3E}">
        <p14:creationId xmlns:p14="http://schemas.microsoft.com/office/powerpoint/2010/main" val="358490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5691AD8C-D923-48F3-88AF-730095F1AA57}" type="slidenum">
              <a:rPr lang="it-IT" sz="1200" strike="noStrike">
                <a:solidFill>
                  <a:srgbClr val="000000"/>
                </a:solidFill>
                <a:latin typeface="Arial"/>
              </a:rPr>
              <a:t>16</a:t>
            </a:fld>
            <a:endParaRPr/>
          </a:p>
        </p:txBody>
      </p:sp>
      <p:sp>
        <p:nvSpPr>
          <p:cNvPr id="262"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sp>
      <p:sp>
        <p:nvSpPr>
          <p:cNvPr id="263"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C13F2A4F-35DB-4EA3-BD76-E2AD9CE56599}" type="slidenum">
              <a:rPr lang="it-IT" sz="1200" strike="noStrike">
                <a:solidFill>
                  <a:srgbClr val="000000"/>
                </a:solidFill>
                <a:latin typeface="Arial"/>
              </a:rPr>
              <a:t>16</a:t>
            </a:fld>
            <a:endParaRPr/>
          </a:p>
        </p:txBody>
      </p:sp>
    </p:spTree>
    <p:extLst>
      <p:ext uri="{BB962C8B-B14F-4D97-AF65-F5344CB8AC3E}">
        <p14:creationId xmlns:p14="http://schemas.microsoft.com/office/powerpoint/2010/main" val="186523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235015D2-0764-4A58-A3C3-2CFACBB02BE6}" type="slidenum">
              <a:rPr lang="it-IT" sz="1200" strike="noStrike">
                <a:solidFill>
                  <a:srgbClr val="000000"/>
                </a:solidFill>
                <a:latin typeface="Arial"/>
              </a:rPr>
              <a:t>17</a:t>
            </a:fld>
            <a:endParaRPr/>
          </a:p>
        </p:txBody>
      </p:sp>
      <p:sp>
        <p:nvSpPr>
          <p:cNvPr id="265"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sp>
      <p:sp>
        <p:nvSpPr>
          <p:cNvPr id="266"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AFD4126F-F506-4009-AA52-8B084D139D75}" type="slidenum">
              <a:rPr lang="it-IT" sz="1200" strike="noStrike">
                <a:solidFill>
                  <a:srgbClr val="000000"/>
                </a:solidFill>
                <a:latin typeface="Arial"/>
              </a:rPr>
              <a:t>17</a:t>
            </a:fld>
            <a:endParaRPr/>
          </a:p>
        </p:txBody>
      </p:sp>
    </p:spTree>
    <p:extLst>
      <p:ext uri="{BB962C8B-B14F-4D97-AF65-F5344CB8AC3E}">
        <p14:creationId xmlns:p14="http://schemas.microsoft.com/office/powerpoint/2010/main" val="190097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3884760" y="868536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6A18D93B-C6C0-400E-9AA6-4DCFAD2AB109}" type="slidenum">
              <a:rPr lang="it-IT" sz="1200" strike="noStrike">
                <a:solidFill>
                  <a:srgbClr val="000000"/>
                </a:solidFill>
                <a:latin typeface="Arial"/>
              </a:rPr>
              <a:t>18</a:t>
            </a:fld>
            <a:endParaRPr/>
          </a:p>
        </p:txBody>
      </p:sp>
      <p:sp>
        <p:nvSpPr>
          <p:cNvPr id="268" name="CustomShape 2"/>
          <p:cNvSpPr/>
          <p:nvPr/>
        </p:nvSpPr>
        <p:spPr>
          <a:xfrm>
            <a:off x="685800" y="4343400"/>
            <a:ext cx="5485680" cy="4114080"/>
          </a:xfrm>
          <a:prstGeom prst="rect">
            <a:avLst/>
          </a:prstGeom>
          <a:noFill/>
          <a:ln>
            <a:noFill/>
          </a:ln>
        </p:spPr>
        <p:style>
          <a:lnRef idx="0">
            <a:scrgbClr r="0" g="0" b="0"/>
          </a:lnRef>
          <a:fillRef idx="0">
            <a:scrgbClr r="0" g="0" b="0"/>
          </a:fillRef>
          <a:effectRef idx="0">
            <a:scrgbClr r="0" g="0" b="0"/>
          </a:effectRef>
          <a:fontRef idx="minor"/>
        </p:style>
      </p:sp>
      <p:sp>
        <p:nvSpPr>
          <p:cNvPr id="269" name="CustomShape 3"/>
          <p:cNvSpPr/>
          <p:nvPr/>
        </p:nvSpPr>
        <p:spPr>
          <a:xfrm>
            <a:off x="3884760" y="8685360"/>
            <a:ext cx="2971080" cy="456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2B405B69-A2C7-4205-BC6B-95F533E95816}" type="slidenum">
              <a:rPr lang="it-IT" sz="1200" strike="noStrike">
                <a:solidFill>
                  <a:srgbClr val="000000"/>
                </a:solidFill>
                <a:latin typeface="Arial"/>
              </a:rPr>
              <a:t>18</a:t>
            </a:fld>
            <a:endParaRPr/>
          </a:p>
        </p:txBody>
      </p:sp>
    </p:spTree>
    <p:extLst>
      <p:ext uri="{BB962C8B-B14F-4D97-AF65-F5344CB8AC3E}">
        <p14:creationId xmlns:p14="http://schemas.microsoft.com/office/powerpoint/2010/main" val="338005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33"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34" name="Immagine 33"/>
          <p:cNvPicPr/>
          <p:nvPr/>
        </p:nvPicPr>
        <p:blipFill>
          <a:blip r:embed="rId2"/>
          <a:stretch/>
        </p:blipFill>
        <p:spPr>
          <a:xfrm>
            <a:off x="3602880" y="1604520"/>
            <a:ext cx="4984920" cy="3977280"/>
          </a:xfrm>
          <a:prstGeom prst="rect">
            <a:avLst/>
          </a:prstGeom>
          <a:ln>
            <a:noFill/>
          </a:ln>
        </p:spPr>
      </p:pic>
      <p:pic>
        <p:nvPicPr>
          <p:cNvPr id="35" name="Immagine 34"/>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44"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9"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50"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4"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8"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61"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4"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5"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66"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69"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70" name="Immagine 69"/>
          <p:cNvPicPr/>
          <p:nvPr/>
        </p:nvPicPr>
        <p:blipFill>
          <a:blip r:embed="rId2"/>
          <a:stretch/>
        </p:blipFill>
        <p:spPr>
          <a:xfrm>
            <a:off x="3602880" y="1604520"/>
            <a:ext cx="4984920" cy="3977280"/>
          </a:xfrm>
          <a:prstGeom prst="rect">
            <a:avLst/>
          </a:prstGeom>
          <a:ln>
            <a:noFill/>
          </a:ln>
        </p:spPr>
      </p:pic>
      <p:pic>
        <p:nvPicPr>
          <p:cNvPr id="71" name="Immagine 70"/>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0"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85"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86"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90"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94"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97"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0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01"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02"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05"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06" name="Immagine 105"/>
          <p:cNvPicPr/>
          <p:nvPr/>
        </p:nvPicPr>
        <p:blipFill>
          <a:blip r:embed="rId2"/>
          <a:stretch/>
        </p:blipFill>
        <p:spPr>
          <a:xfrm>
            <a:off x="3602880" y="1604520"/>
            <a:ext cx="4984920" cy="3977280"/>
          </a:xfrm>
          <a:prstGeom prst="rect">
            <a:avLst/>
          </a:prstGeom>
          <a:ln>
            <a:noFill/>
          </a:ln>
        </p:spPr>
      </p:pic>
      <p:pic>
        <p:nvPicPr>
          <p:cNvPr id="107" name="Immagine 106"/>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it-IT" sz="4400">
                <a:latin typeface="Arial"/>
              </a:rPr>
              <a:t>Fai clic per modificare il formato del testo del titolo</a:t>
            </a:r>
            <a:endParaRPr/>
          </a:p>
        </p:txBody>
      </p:sp>
      <p:sp>
        <p:nvSpPr>
          <p:cNvPr id="3" name="PlaceHolder 2"/>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it-IT" sz="4400">
                <a:latin typeface="Arial"/>
              </a:rPr>
              <a:t>Fai clic per modificare il formato del testo del titolo</a:t>
            </a:r>
            <a:endParaRPr/>
          </a:p>
        </p:txBody>
      </p:sp>
      <p:sp>
        <p:nvSpPr>
          <p:cNvPr id="37" name="PlaceHolder 2"/>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it-IT" sz="4400">
                <a:latin typeface="Arial"/>
              </a:rPr>
              <a:t>Fai clic per modificare il formato del testo del titolo</a:t>
            </a:r>
            <a:endParaRPr/>
          </a:p>
        </p:txBody>
      </p:sp>
      <p:sp>
        <p:nvSpPr>
          <p:cNvPr id="73" name="PlaceHolder 2"/>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2"/>
          <p:cNvPicPr/>
          <p:nvPr/>
        </p:nvPicPr>
        <p:blipFill>
          <a:blip r:embed="rId2"/>
          <a:stretch/>
        </p:blipFill>
        <p:spPr>
          <a:xfrm>
            <a:off x="1643425" y="2836800"/>
            <a:ext cx="9142560" cy="3002040"/>
          </a:xfrm>
          <a:prstGeom prst="rect">
            <a:avLst/>
          </a:prstGeom>
          <a:ln w="9360">
            <a:noFill/>
          </a:ln>
        </p:spPr>
      </p:pic>
      <p:pic>
        <p:nvPicPr>
          <p:cNvPr id="115" name="Imagen 8"/>
          <p:cNvPicPr/>
          <p:nvPr/>
        </p:nvPicPr>
        <p:blipFill>
          <a:blip r:embed="rId3"/>
          <a:stretch/>
        </p:blipFill>
        <p:spPr>
          <a:xfrm>
            <a:off x="2557440" y="12600"/>
            <a:ext cx="7075800" cy="2760840"/>
          </a:xfrm>
          <a:prstGeom prst="rect">
            <a:avLst/>
          </a:prstGeom>
          <a:ln w="9360">
            <a:noFill/>
          </a:ln>
        </p:spPr>
      </p:pic>
      <p:sp>
        <p:nvSpPr>
          <p:cNvPr id="116" name="CustomShape 2"/>
          <p:cNvSpPr/>
          <p:nvPr/>
        </p:nvSpPr>
        <p:spPr>
          <a:xfrm>
            <a:off x="2557440" y="3032280"/>
            <a:ext cx="8062920" cy="1185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400" strike="noStrike">
                <a:solidFill>
                  <a:srgbClr val="000090"/>
                </a:solidFill>
                <a:latin typeface="Arial Narrow"/>
                <a:ea typeface="ＭＳ Ｐゴシック"/>
              </a:rPr>
              <a:t>MODULE 4: APPLICAZIONE DELLA CONOSCENZA</a:t>
            </a:r>
            <a:endParaRPr/>
          </a:p>
          <a:p>
            <a:pPr algn="ctr">
              <a:lnSpc>
                <a:spcPct val="100000"/>
              </a:lnSpc>
            </a:pPr>
            <a:endParaRPr/>
          </a:p>
          <a:p>
            <a:pPr algn="ctr">
              <a:lnSpc>
                <a:spcPct val="100000"/>
              </a:lnSpc>
            </a:pPr>
            <a:r>
              <a:rPr lang="it-IT" sz="2400" b="1" strike="noStrike">
                <a:solidFill>
                  <a:srgbClr val="000090"/>
                </a:solidFill>
                <a:latin typeface="Arial Narrow"/>
                <a:ea typeface="ＭＳ Ｐゴシック"/>
              </a:rPr>
              <a:t>Unit 5: Approcci basati sulla comunità, promozione della partecipazione e del coinvolgimento degli utenti e della comunità</a:t>
            </a:r>
            <a:endParaRPr/>
          </a:p>
        </p:txBody>
      </p:sp>
      <p:sp>
        <p:nvSpPr>
          <p:cNvPr id="6" name="CuadroTexto 1"/>
          <p:cNvSpPr txBox="1">
            <a:spLocks noChangeArrowheads="1"/>
          </p:cNvSpPr>
          <p:nvPr/>
        </p:nvSpPr>
        <p:spPr bwMode="auto">
          <a:xfrm>
            <a:off x="2161515" y="5815451"/>
            <a:ext cx="7848600" cy="400110"/>
          </a:xfrm>
          <a:prstGeom prst="rect">
            <a:avLst/>
          </a:prstGeom>
          <a:noFill/>
          <a:ln w="9525">
            <a:noFill/>
            <a:miter lim="800000"/>
            <a:headEnd/>
            <a:tailEnd/>
          </a:ln>
        </p:spPr>
        <p:txBody>
          <a:bodyPr>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s-ES" altLang="en-US" sz="2000" dirty="0">
                <a:solidFill>
                  <a:srgbClr val="000090"/>
                </a:solidFill>
                <a:latin typeface="Arial Narrow" pitchFamily="34" charset="0"/>
                <a:ea typeface="MS PGothic"/>
                <a:cs typeface="MS PGothic"/>
              </a:rPr>
              <a:t>Presentazione adattata da </a:t>
            </a:r>
            <a:r>
              <a:rPr lang="es-ES" altLang="en-US" sz="2000" dirty="0" smtClean="0">
                <a:solidFill>
                  <a:srgbClr val="000090"/>
                </a:solidFill>
                <a:latin typeface="Arial Narrow" pitchFamily="34" charset="0"/>
                <a:ea typeface="MS PGothic"/>
                <a:cs typeface="MS PGothic"/>
              </a:rPr>
              <a:t>Anna Ciannameo da </a:t>
            </a:r>
            <a:r>
              <a:rPr lang="es-ES" altLang="en-US" sz="2000" dirty="0">
                <a:solidFill>
                  <a:srgbClr val="000090"/>
                </a:solidFill>
                <a:latin typeface="Arial Narrow" pitchFamily="34" charset="0"/>
                <a:ea typeface="MS PGothic"/>
                <a:cs typeface="MS PGothic"/>
              </a:rPr>
              <a:t>originali </a:t>
            </a:r>
            <a:r>
              <a:rPr lang="es-ES" altLang="it-IT" sz="2000" dirty="0">
                <a:solidFill>
                  <a:srgbClr val="000090"/>
                </a:solidFill>
                <a:latin typeface="Arial Narrow" pitchFamily="34" charset="0"/>
              </a:rPr>
              <a:t>di </a:t>
            </a:r>
            <a:r>
              <a:rPr lang="es-ES" sz="2000" dirty="0" smtClean="0">
                <a:solidFill>
                  <a:srgbClr val="000090"/>
                </a:solidFill>
                <a:latin typeface="Arial Narrow" pitchFamily="34" charset="0"/>
              </a:rPr>
              <a:t>Amets Suess </a:t>
            </a:r>
            <a:endParaRPr lang="es-ES" altLang="es-ES" sz="2000" dirty="0">
              <a:solidFill>
                <a:srgbClr val="000090"/>
              </a:solidFill>
              <a:latin typeface="Arial Narrow"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239760" y="873360"/>
            <a:ext cx="10463400" cy="515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ＭＳ Ｐゴシック"/>
              </a:rPr>
              <a:t>Figure di prossimità: formazione e introduzione dentro  a un approccio di comunità.  </a:t>
            </a:r>
            <a:endParaRPr/>
          </a:p>
          <a:p>
            <a:pPr algn="ctr">
              <a:lnSpc>
                <a:spcPct val="100000"/>
              </a:lnSpc>
            </a:pPr>
            <a:r>
              <a:rPr lang="it-IT" sz="2200" b="1" strike="noStrike">
                <a:solidFill>
                  <a:srgbClr val="000090"/>
                </a:solidFill>
                <a:latin typeface="Arial Narrow"/>
                <a:ea typeface="ＭＳ Ｐゴシック"/>
              </a:rPr>
              <a:t>Sperimentazioni di Emilia Romagna</a:t>
            </a:r>
            <a:endParaRPr/>
          </a:p>
          <a:p>
            <a:pPr algn="ctr">
              <a:lnSpc>
                <a:spcPct val="100000"/>
              </a:lnSpc>
            </a:pPr>
            <a:endParaRPr/>
          </a:p>
          <a:p>
            <a:pPr algn="ctr">
              <a:lnSpc>
                <a:spcPct val="100000"/>
              </a:lnSpc>
            </a:pPr>
            <a:endParaRPr/>
          </a:p>
        </p:txBody>
      </p:sp>
      <p:sp>
        <p:nvSpPr>
          <p:cNvPr id="156" name="CustomShape 2"/>
          <p:cNvSpPr/>
          <p:nvPr/>
        </p:nvSpPr>
        <p:spPr>
          <a:xfrm>
            <a:off x="431640" y="2088000"/>
            <a:ext cx="10871640" cy="4033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lvl="1">
              <a:lnSpc>
                <a:spcPct val="130000"/>
              </a:lnSpc>
              <a:buFont typeface="Arial Narrow"/>
              <a:buChar char="•"/>
            </a:pPr>
            <a:r>
              <a:rPr lang="it-IT" strike="noStrike">
                <a:solidFill>
                  <a:srgbClr val="000000"/>
                </a:solidFill>
                <a:latin typeface="Arial Narrow"/>
                <a:ea typeface="MS PGothic"/>
              </a:rPr>
              <a:t>“Antenne”, “ Occhi e orecchi ” del sistema, estensione dei servizi</a:t>
            </a:r>
            <a:endParaRPr/>
          </a:p>
          <a:p>
            <a:pPr lvl="1" algn="r">
              <a:lnSpc>
                <a:spcPct val="130000"/>
              </a:lnSpc>
              <a:buFont typeface="Arial Narrow"/>
              <a:buChar char="•"/>
            </a:pPr>
            <a:r>
              <a:rPr lang="it-IT" b="1" strike="noStrike">
                <a:solidFill>
                  <a:srgbClr val="000000"/>
                </a:solidFill>
                <a:latin typeface="Arial Narrow"/>
                <a:ea typeface="MS PGothic"/>
              </a:rPr>
              <a:t>VS </a:t>
            </a:r>
            <a:r>
              <a:rPr lang="it-IT" strike="noStrike">
                <a:solidFill>
                  <a:srgbClr val="000000"/>
                </a:solidFill>
                <a:latin typeface="Arial Narrow"/>
                <a:ea typeface="MS PGothic"/>
              </a:rPr>
              <a:t>“ manifestazione della collettività; rappresentante della comunità” </a:t>
            </a:r>
            <a:endParaRPr/>
          </a:p>
          <a:p>
            <a:pPr lvl="1" algn="just">
              <a:lnSpc>
                <a:spcPct val="130000"/>
              </a:lnSpc>
              <a:buFont typeface="Arial Narrow"/>
              <a:buChar char="•"/>
            </a:pPr>
            <a:r>
              <a:rPr lang="it-IT" strike="noStrike">
                <a:solidFill>
                  <a:srgbClr val="000000"/>
                </a:solidFill>
                <a:latin typeface="Arial Narrow"/>
                <a:ea typeface="MS PGothic"/>
              </a:rPr>
              <a:t>“Ponti”: mantengono vivo il gancio con la comunità e ‘transitano’ le persone in un grande mare </a:t>
            </a:r>
            <a:endParaRPr/>
          </a:p>
          <a:p>
            <a:pPr lvl="1" algn="just">
              <a:lnSpc>
                <a:spcPct val="130000"/>
              </a:lnSpc>
              <a:buFont typeface="Arial Narrow"/>
              <a:buChar char="•"/>
            </a:pPr>
            <a:r>
              <a:rPr lang="it-IT" strike="noStrike">
                <a:solidFill>
                  <a:srgbClr val="000000"/>
                </a:solidFill>
                <a:latin typeface="Arial Narrow"/>
                <a:ea typeface="MS PGothic"/>
              </a:rPr>
              <a:t>“Facilitatori”: percorrono la rete dei servizi, intercettando le risorse formali e informali e operano per ricomporne la frammentazione. </a:t>
            </a:r>
            <a:endParaRPr/>
          </a:p>
          <a:p>
            <a:pPr algn="just">
              <a:lnSpc>
                <a:spcPct val="130000"/>
              </a:lnSpc>
            </a:pPr>
            <a:endParaRPr/>
          </a:p>
          <a:p>
            <a:pPr>
              <a:lnSpc>
                <a:spcPct val="90000"/>
              </a:lnSpc>
              <a:buFont typeface="Arial"/>
              <a:buChar char="•"/>
            </a:pPr>
            <a:r>
              <a:rPr lang="it-IT" strike="noStrike">
                <a:solidFill>
                  <a:srgbClr val="000000"/>
                </a:solidFill>
                <a:latin typeface="Arial Narrow"/>
                <a:ea typeface="Arial Unicode MS"/>
              </a:rPr>
              <a:t>Strumenti utilizzati: schede di raccolta dati, interviste, gruppi di discussione e incontri informali, momenti partecipati, osservazione.</a:t>
            </a:r>
            <a:r>
              <a:rPr lang="it-IT" strike="noStrike">
                <a:solidFill>
                  <a:srgbClr val="000000"/>
                </a:solidFill>
                <a:latin typeface="Arial"/>
                <a:ea typeface="DejaVu Sans"/>
              </a:rPr>
              <a:t> </a:t>
            </a:r>
            <a:endParaRPr/>
          </a:p>
          <a:p>
            <a:pPr>
              <a:lnSpc>
                <a:spcPct val="100000"/>
              </a:lnSpc>
            </a:pPr>
            <a:endParaRPr/>
          </a:p>
          <a:p>
            <a:pPr>
              <a:lnSpc>
                <a:spcPct val="100000"/>
              </a:lnSpc>
            </a:pPr>
            <a:endParaRPr/>
          </a:p>
        </p:txBody>
      </p:sp>
      <p:sp>
        <p:nvSpPr>
          <p:cNvPr id="157" name="CustomShape 3"/>
          <p:cNvSpPr/>
          <p:nvPr/>
        </p:nvSpPr>
        <p:spPr>
          <a:xfrm>
            <a:off x="1968480" y="6400800"/>
            <a:ext cx="10222200" cy="45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it-IT" sz="1200" i="1" strike="noStrike">
                <a:solidFill>
                  <a:srgbClr val="606060"/>
                </a:solidFill>
                <a:latin typeface="Arial Narrow"/>
                <a:ea typeface="ＭＳ Ｐゴシック"/>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432000" y="1197000"/>
            <a:ext cx="10463760" cy="579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200" b="1" strike="noStrike">
                <a:solidFill>
                  <a:srgbClr val="000090"/>
                </a:solidFill>
                <a:latin typeface="Arial Narrow"/>
                <a:ea typeface="DejaVu Sans"/>
              </a:rPr>
              <a:t>Figure di prossimità: formazione e introduzione dentro  a un approccio di comunità.  </a:t>
            </a:r>
            <a:endParaRPr/>
          </a:p>
          <a:p>
            <a:pPr algn="ctr">
              <a:lnSpc>
                <a:spcPct val="100000"/>
              </a:lnSpc>
            </a:pPr>
            <a:r>
              <a:rPr lang="it-IT" sz="2200" b="1" strike="noStrike">
                <a:solidFill>
                  <a:srgbClr val="000090"/>
                </a:solidFill>
                <a:latin typeface="Arial Narrow"/>
                <a:ea typeface="DejaVu Sans"/>
              </a:rPr>
              <a:t>Sperimentazioni di Emilia Romagna</a:t>
            </a:r>
            <a:endParaRPr/>
          </a:p>
        </p:txBody>
      </p:sp>
      <p:sp>
        <p:nvSpPr>
          <p:cNvPr id="159" name="CustomShape 2"/>
          <p:cNvSpPr/>
          <p:nvPr/>
        </p:nvSpPr>
        <p:spPr>
          <a:xfrm>
            <a:off x="432000" y="2206800"/>
            <a:ext cx="11424960" cy="2836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a:p>
          <a:p>
            <a:pPr algn="just">
              <a:lnSpc>
                <a:spcPct val="100000"/>
              </a:lnSpc>
            </a:pPr>
            <a:r>
              <a:rPr lang="it-IT" strike="noStrike">
                <a:solidFill>
                  <a:srgbClr val="000000"/>
                </a:solidFill>
                <a:latin typeface="Arial Narrow"/>
                <a:ea typeface="DejaVu Sans"/>
              </a:rPr>
              <a:t>Timore iniziale di venire sommersi da una complessità di problematiche ‘irrisolvibili’, ‘troppo più grandi’</a:t>
            </a:r>
            <a:endParaRPr/>
          </a:p>
          <a:p>
            <a:pPr algn="ctr">
              <a:lnSpc>
                <a:spcPct val="100000"/>
              </a:lnSpc>
            </a:pPr>
            <a:endParaRPr/>
          </a:p>
          <a:p>
            <a:pPr algn="ctr">
              <a:lnSpc>
                <a:spcPct val="100000"/>
              </a:lnSpc>
            </a:pPr>
            <a:r>
              <a:rPr lang="it-IT" strike="noStrike">
                <a:solidFill>
                  <a:srgbClr val="000000"/>
                </a:solidFill>
                <a:latin typeface="Arial Narrow"/>
                <a:ea typeface="DejaVu Sans"/>
              </a:rPr>
              <a:t>ma…</a:t>
            </a:r>
            <a:endParaRPr/>
          </a:p>
          <a:p>
            <a:pPr algn="just">
              <a:lnSpc>
                <a:spcPct val="100000"/>
              </a:lnSpc>
            </a:pPr>
            <a:endParaRPr/>
          </a:p>
          <a:p>
            <a:pPr algn="just">
              <a:lnSpc>
                <a:spcPct val="100000"/>
              </a:lnSpc>
            </a:pPr>
            <a:r>
              <a:rPr lang="it-IT" strike="noStrike">
                <a:solidFill>
                  <a:srgbClr val="000000"/>
                </a:solidFill>
                <a:latin typeface="Arial Narrow"/>
                <a:ea typeface="DejaVu Sans"/>
              </a:rPr>
              <a:t>il fatto stesso di aprire uno spazio di ascolto; di dare asilo alle esperienze dell’altro; di ripensare insieme le circostanze di vita; di riattivare in qualche modo riflessioni sui progetti migratori è stato di per sé ‘terapeutico’. </a:t>
            </a:r>
            <a:endParaRPr/>
          </a:p>
          <a:p>
            <a:pPr algn="just">
              <a:lnSpc>
                <a:spcPct val="100000"/>
              </a:lnSpc>
            </a:pPr>
            <a:r>
              <a:rPr lang="it-IT" strike="noStrike">
                <a:solidFill>
                  <a:srgbClr val="000000"/>
                </a:solidFill>
                <a:latin typeface="Arial Narrow"/>
                <a:ea typeface="DejaVu Sans"/>
              </a:rPr>
              <a:t>Ha messo in modo processi interiori che hanno avuto ricadute positive sulle condizioni di salute.</a:t>
            </a:r>
            <a:endParaRPr/>
          </a:p>
          <a:p>
            <a:pPr algn="just">
              <a:lnSpc>
                <a:spcPct val="100000"/>
              </a:lnSpc>
            </a:pPr>
            <a:r>
              <a:rPr lang="it-IT" strike="noStrike">
                <a:solidFill>
                  <a:srgbClr val="000000"/>
                </a:solidFill>
                <a:latin typeface="Arial Narrow"/>
                <a:ea typeface="DejaVu Sans"/>
              </a:rPr>
              <a:t>Es. Piacenza, carcere: riduzione del fumo, ripresa percorsi scolastici, gruppi auto-organizzati tra ‘pari’. </a:t>
            </a:r>
            <a:endParaRPr/>
          </a:p>
          <a:p>
            <a:pPr algn="ctr">
              <a:lnSpc>
                <a:spcPct val="100000"/>
              </a:lnSpc>
            </a:pPr>
            <a:r>
              <a:rPr lang="it-IT" strike="noStrike">
                <a:solidFill>
                  <a:srgbClr val="000000"/>
                </a:solidFill>
                <a:latin typeface="Arial Narrow"/>
                <a:ea typeface="DejaVu Sans"/>
              </a:rPr>
              <a:t>«E’ un tipo di relazione che restituisce dignità, che ‘cura’»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864000" y="1044000"/>
            <a:ext cx="10464120" cy="336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200" b="1" strike="noStrike">
                <a:solidFill>
                  <a:srgbClr val="000090"/>
                </a:solidFill>
                <a:latin typeface="Arial Narrow"/>
                <a:ea typeface="DejaVu Sans"/>
              </a:rPr>
              <a:t>Figure di prossimità: alcuni insegnamenti</a:t>
            </a:r>
            <a:endParaRPr/>
          </a:p>
        </p:txBody>
      </p:sp>
      <p:sp>
        <p:nvSpPr>
          <p:cNvPr id="161" name="CustomShape 2"/>
          <p:cNvSpPr/>
          <p:nvPr/>
        </p:nvSpPr>
        <p:spPr>
          <a:xfrm>
            <a:off x="432000" y="1700280"/>
            <a:ext cx="11424960" cy="3080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Font typeface="Wingdings" charset="2"/>
              <a:buChar char=""/>
            </a:pPr>
            <a:r>
              <a:rPr lang="it-IT" strike="noStrike">
                <a:solidFill>
                  <a:srgbClr val="000000"/>
                </a:solidFill>
                <a:latin typeface="Arial Narrow"/>
                <a:ea typeface="DejaVu Sans"/>
              </a:rPr>
              <a:t>Sperimentazione intersettoriale: mappatura delle risorse e degli attori presenti nel territorio coinvolti fin dalla fase della progettazione. </a:t>
            </a:r>
            <a:endParaRPr/>
          </a:p>
          <a:p>
            <a:pPr>
              <a:lnSpc>
                <a:spcPct val="100000"/>
              </a:lnSpc>
            </a:pPr>
            <a:endParaRPr/>
          </a:p>
          <a:p>
            <a:pPr>
              <a:lnSpc>
                <a:spcPct val="100000"/>
              </a:lnSpc>
              <a:buFont typeface="Wingdings" charset="2"/>
              <a:buChar char=""/>
            </a:pPr>
            <a:r>
              <a:rPr lang="it-IT" strike="noStrike">
                <a:solidFill>
                  <a:srgbClr val="000000"/>
                </a:solidFill>
                <a:latin typeface="Arial Narrow"/>
                <a:ea typeface="DejaVu Sans"/>
              </a:rPr>
              <a:t>Integrazione delle azioni messe in campo nei singoli progetti con politiche aziendali e regionali più ampie. </a:t>
            </a:r>
            <a:endParaRPr/>
          </a:p>
          <a:p>
            <a:pPr>
              <a:lnSpc>
                <a:spcPct val="100000"/>
              </a:lnSpc>
            </a:pPr>
            <a:endParaRPr/>
          </a:p>
          <a:p>
            <a:pPr>
              <a:lnSpc>
                <a:spcPct val="100000"/>
              </a:lnSpc>
              <a:buFont typeface="Wingdings" charset="2"/>
              <a:buChar char=""/>
            </a:pPr>
            <a:r>
              <a:rPr lang="it-IT" strike="noStrike">
                <a:solidFill>
                  <a:srgbClr val="000000"/>
                </a:solidFill>
                <a:latin typeface="Arial Narrow"/>
                <a:ea typeface="DejaVu Sans"/>
              </a:rPr>
              <a:t>Superamento di alcune scissioni politiche: proprio perché progettazioni radicate nel tessuto sociale e mosse dal basso. </a:t>
            </a:r>
            <a:endParaRPr/>
          </a:p>
          <a:p>
            <a:pPr algn="just">
              <a:lnSpc>
                <a:spcPct val="100000"/>
              </a:lnSpc>
            </a:pPr>
            <a:endParaRPr/>
          </a:p>
          <a:p>
            <a:pPr algn="just">
              <a:lnSpc>
                <a:spcPct val="100000"/>
              </a:lnSpc>
              <a:buFont typeface="Wingdings" charset="2"/>
              <a:buChar char=""/>
            </a:pPr>
            <a:r>
              <a:rPr lang="it-IT" strike="noStrike">
                <a:solidFill>
                  <a:srgbClr val="000000"/>
                </a:solidFill>
                <a:latin typeface="Arial Narrow"/>
                <a:ea typeface="DejaVu Sans"/>
              </a:rPr>
              <a:t>Necessità di non lavorare esclusivamente con i migranti. Figure di prossimità necessarie anche per quella  parte di popolazione italiana con maggiori fragilità  </a:t>
            </a:r>
            <a:r>
              <a:rPr lang="it-IT" strike="noStrike">
                <a:solidFill>
                  <a:srgbClr val="000000"/>
                </a:solidFill>
                <a:latin typeface="Garamond"/>
                <a:ea typeface="DejaVu Sans"/>
              </a:rPr>
              <a:t>→ </a:t>
            </a:r>
            <a:r>
              <a:rPr lang="it-IT" strike="noStrike">
                <a:solidFill>
                  <a:srgbClr val="000000"/>
                </a:solidFill>
                <a:latin typeface="Arial Narrow"/>
                <a:ea typeface="DejaVu Sans"/>
              </a:rPr>
              <a:t>Le comunità di migranti sono un punto da cui partire perché rendono più visibili certi processi ma lo sguardo va ampliato.</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32000" y="1197000"/>
            <a:ext cx="10463760" cy="3366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200" b="1" strike="noStrike">
                <a:solidFill>
                  <a:srgbClr val="000090"/>
                </a:solidFill>
                <a:latin typeface="Arial Narrow"/>
                <a:ea typeface="DejaVu Sans"/>
              </a:rPr>
              <a:t>Figure di prossimità: alcune fragilità</a:t>
            </a:r>
            <a:endParaRPr/>
          </a:p>
        </p:txBody>
      </p:sp>
      <p:sp>
        <p:nvSpPr>
          <p:cNvPr id="163" name="CustomShape 2"/>
          <p:cNvSpPr/>
          <p:nvPr/>
        </p:nvSpPr>
        <p:spPr>
          <a:xfrm>
            <a:off x="431640" y="1557360"/>
            <a:ext cx="11424960" cy="4002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endParaRPr/>
          </a:p>
          <a:p>
            <a:pPr>
              <a:lnSpc>
                <a:spcPct val="100000"/>
              </a:lnSpc>
              <a:buFont typeface="Wingdings" charset="2"/>
              <a:buChar char=""/>
            </a:pPr>
            <a:r>
              <a:rPr lang="it-IT" strike="noStrike">
                <a:solidFill>
                  <a:srgbClr val="000000"/>
                </a:solidFill>
                <a:latin typeface="Arial Narrow"/>
                <a:ea typeface="DejaVu Sans"/>
              </a:rPr>
              <a:t>Riconoscimento maggiore da parte della comunità, minore da parte di altri operatori dei servizi (es. medici) ;  </a:t>
            </a:r>
            <a:r>
              <a:rPr lang="it-IT" b="1" strike="noStrike">
                <a:solidFill>
                  <a:srgbClr val="000000"/>
                </a:solidFill>
                <a:latin typeface="Arial Narrow"/>
                <a:ea typeface="DejaVu Sans"/>
              </a:rPr>
              <a:t>relazioni gerarchiche che de-potenziano il contributo di queste figure</a:t>
            </a:r>
            <a:r>
              <a:rPr lang="it-IT" strike="noStrike">
                <a:solidFill>
                  <a:srgbClr val="000000"/>
                </a:solidFill>
                <a:latin typeface="Arial Narrow"/>
                <a:ea typeface="DejaVu Sans"/>
              </a:rPr>
              <a:t>. </a:t>
            </a:r>
            <a:endParaRPr/>
          </a:p>
          <a:p>
            <a:pPr>
              <a:lnSpc>
                <a:spcPct val="100000"/>
              </a:lnSpc>
            </a:pPr>
            <a:endParaRPr/>
          </a:p>
          <a:p>
            <a:pPr>
              <a:lnSpc>
                <a:spcPct val="100000"/>
              </a:lnSpc>
              <a:buFont typeface="Wingdings" charset="2"/>
              <a:buChar char=""/>
            </a:pPr>
            <a:r>
              <a:rPr lang="it-IT" strike="noStrike">
                <a:solidFill>
                  <a:srgbClr val="000000"/>
                </a:solidFill>
                <a:latin typeface="Arial Narrow"/>
                <a:ea typeface="DejaVu Sans"/>
              </a:rPr>
              <a:t>Talvolta interpretati dalla comunità come ‘</a:t>
            </a:r>
            <a:r>
              <a:rPr lang="it-IT" b="1" strike="noStrike">
                <a:solidFill>
                  <a:srgbClr val="000000"/>
                </a:solidFill>
                <a:latin typeface="Arial Narrow"/>
                <a:ea typeface="DejaVu Sans"/>
              </a:rPr>
              <a:t>controllori’  </a:t>
            </a:r>
            <a:r>
              <a:rPr lang="it-IT" strike="noStrike">
                <a:solidFill>
                  <a:srgbClr val="000000"/>
                </a:solidFill>
                <a:latin typeface="Arial Narrow"/>
                <a:ea typeface="DejaVu Sans"/>
              </a:rPr>
              <a:t>del servizio; coloro che ‘fanno eseguire’.</a:t>
            </a:r>
            <a:endParaRPr/>
          </a:p>
          <a:p>
            <a:pPr>
              <a:lnSpc>
                <a:spcPct val="100000"/>
              </a:lnSpc>
            </a:pPr>
            <a:endParaRPr/>
          </a:p>
          <a:p>
            <a:pPr>
              <a:lnSpc>
                <a:spcPct val="100000"/>
              </a:lnSpc>
              <a:buFont typeface="Wingdings" charset="2"/>
              <a:buChar char=""/>
            </a:pPr>
            <a:r>
              <a:rPr lang="it-IT" strike="noStrike">
                <a:solidFill>
                  <a:srgbClr val="000000"/>
                </a:solidFill>
                <a:latin typeface="Arial Narrow"/>
                <a:ea typeface="DejaVu Sans"/>
              </a:rPr>
              <a:t>Problema della </a:t>
            </a:r>
            <a:r>
              <a:rPr lang="it-IT" b="1" strike="noStrike">
                <a:solidFill>
                  <a:srgbClr val="000000"/>
                </a:solidFill>
                <a:latin typeface="Arial Narrow"/>
                <a:ea typeface="DejaVu Sans"/>
              </a:rPr>
              <a:t>legittimità</a:t>
            </a:r>
            <a:r>
              <a:rPr lang="it-IT" strike="noStrike">
                <a:solidFill>
                  <a:srgbClr val="000000"/>
                </a:solidFill>
                <a:latin typeface="Arial Narrow"/>
                <a:ea typeface="DejaVu Sans"/>
              </a:rPr>
              <a:t> e della r</a:t>
            </a:r>
            <a:r>
              <a:rPr lang="it-IT" b="1" strike="noStrike">
                <a:solidFill>
                  <a:srgbClr val="000000"/>
                </a:solidFill>
                <a:latin typeface="Arial Narrow"/>
                <a:ea typeface="DejaVu Sans"/>
              </a:rPr>
              <a:t>appresentanza</a:t>
            </a:r>
            <a:r>
              <a:rPr lang="it-IT" strike="noStrike">
                <a:solidFill>
                  <a:srgbClr val="000000"/>
                </a:solidFill>
                <a:latin typeface="Arial Narrow"/>
                <a:ea typeface="DejaVu Sans"/>
              </a:rPr>
              <a:t>. Attribuire/attribuirsi dei ruoli (da parte dei servizi o della comunità) è un dispositivo molto potente. Es. conflitti tra chi ha più strumenti per negoziare e chi resta fuori dai processi di contrattazione  → attenzione a non utilizzare sempre gli stessi referenti  per evitare nicchie, nuove gerarchie, relazioni ‘clientelari’. </a:t>
            </a:r>
            <a:endParaRPr/>
          </a:p>
          <a:p>
            <a:pPr>
              <a:lnSpc>
                <a:spcPct val="100000"/>
              </a:lnSpc>
            </a:pPr>
            <a:endParaRPr/>
          </a:p>
          <a:p>
            <a:pPr>
              <a:lnSpc>
                <a:spcPct val="100000"/>
              </a:lnSpc>
              <a:buFont typeface="Wingdings" charset="2"/>
              <a:buChar char=""/>
            </a:pPr>
            <a:r>
              <a:rPr lang="it-IT" strike="noStrike">
                <a:solidFill>
                  <a:srgbClr val="000000"/>
                </a:solidFill>
                <a:latin typeface="Arial Narrow"/>
                <a:ea typeface="DejaVu Sans"/>
              </a:rPr>
              <a:t>Unidirezionalità, dai servizi alla comunità. </a:t>
            </a:r>
            <a:r>
              <a:rPr lang="it-IT" b="1" strike="noStrike">
                <a:solidFill>
                  <a:srgbClr val="000000"/>
                </a:solidFill>
                <a:latin typeface="Arial Narrow"/>
                <a:ea typeface="DejaVu Sans"/>
              </a:rPr>
              <a:t>È mancata capacità di ritorno; di ‘messa a sistema’ del patrimonio di informazioni  raccolte nella comunità </a:t>
            </a:r>
            <a:r>
              <a:rPr lang="it-IT" strike="noStrike">
                <a:solidFill>
                  <a:srgbClr val="000000"/>
                </a:solidFill>
                <a:latin typeface="Arial Narrow"/>
                <a:ea typeface="DejaVu Sans"/>
              </a:rPr>
              <a:t>(da valorizzare per arricchire il sistema dei servizi).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431640" y="810360"/>
            <a:ext cx="11424960" cy="1922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Font typeface="Wingdings" charset="2"/>
              <a:buChar char=""/>
            </a:pPr>
            <a:r>
              <a:rPr lang="it-IT" b="1" strike="noStrike">
                <a:solidFill>
                  <a:srgbClr val="000000"/>
                </a:solidFill>
                <a:latin typeface="Arial Narrow"/>
                <a:ea typeface="DejaVu Sans"/>
              </a:rPr>
              <a:t>È mancata in taluni casi auto-riflessività </a:t>
            </a:r>
            <a:r>
              <a:rPr lang="it-IT" strike="noStrike">
                <a:solidFill>
                  <a:srgbClr val="000000"/>
                </a:solidFill>
                <a:latin typeface="Arial Narrow"/>
                <a:ea typeface="DejaVu Sans"/>
              </a:rPr>
              <a:t>rispetto al fatto che ogni azione implichi (in)direttamente delle ricadute di cui essere consapevoli e responsabili (es. rischio di creare aspettative a cui non si riesce a dare risposta, cosa che incide in maniera negativa sulle relazioni; instaurare timori; nuove categorizzazioni e possibile stigma; etc.). </a:t>
            </a:r>
            <a:endParaRPr/>
          </a:p>
          <a:p>
            <a:pPr>
              <a:lnSpc>
                <a:spcPct val="100000"/>
              </a:lnSpc>
            </a:pPr>
            <a:endParaRPr/>
          </a:p>
          <a:p>
            <a:pPr>
              <a:lnSpc>
                <a:spcPct val="100000"/>
              </a:lnSpc>
              <a:buFont typeface="Wingdings" charset="2"/>
              <a:buChar char=""/>
            </a:pPr>
            <a:r>
              <a:rPr lang="it-IT" strike="noStrike">
                <a:solidFill>
                  <a:srgbClr val="000000"/>
                </a:solidFill>
                <a:latin typeface="Arial Narrow"/>
                <a:ea typeface="DejaVu Sans"/>
              </a:rPr>
              <a:t>Le istituzioni continuano a essere notevolmente prescrittive. Es. i bisogni sono ancora spesso definiti dai soli servizi sociali e sanitari</a:t>
            </a:r>
            <a:endParaRPr/>
          </a:p>
          <a:p>
            <a:pPr>
              <a:lnSpc>
                <a:spcPct val="100000"/>
              </a:lnSpc>
            </a:pPr>
            <a:endParaRPr/>
          </a:p>
          <a:p>
            <a:pPr>
              <a:lnSpc>
                <a:spcPct val="100000"/>
              </a:lnSpc>
            </a:pPr>
            <a:r>
              <a:rPr lang="it-IT" sz="2000" strike="noStrike">
                <a:solidFill>
                  <a:srgbClr val="000000"/>
                </a:solidFill>
                <a:latin typeface="Arial Narrow"/>
                <a:ea typeface="DejaVu Sans"/>
              </a:rPr>
              <a:t>SFIDA per le istituzioni: sforzarsi di cambiare il proprio modo di lavorare nel segno della plasmabilità; fare ‘spazio’; lasciare ai soggetti delle comunità la possibilità di incidere: </a:t>
            </a:r>
            <a:endParaRPr/>
          </a:p>
          <a:p>
            <a:pPr>
              <a:lnSpc>
                <a:spcPct val="100000"/>
              </a:lnSpc>
            </a:pPr>
            <a:r>
              <a:rPr lang="it-IT" sz="2000" b="1" strike="noStrike">
                <a:solidFill>
                  <a:srgbClr val="000000"/>
                </a:solidFill>
                <a:latin typeface="Arial Narrow"/>
                <a:ea typeface="DejaVu Sans"/>
              </a:rPr>
              <a:t>non c’è partecipazione se il sistema non può essere in qualche modo trasformato!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magine 164"/>
          <p:cNvPicPr/>
          <p:nvPr/>
        </p:nvPicPr>
        <p:blipFill>
          <a:blip r:embed="rId3"/>
          <a:stretch/>
        </p:blipFill>
        <p:spPr>
          <a:xfrm>
            <a:off x="263880" y="792000"/>
            <a:ext cx="12191400" cy="5942880"/>
          </a:xfrm>
          <a:prstGeom prst="rect">
            <a:avLst/>
          </a:prstGeom>
          <a:ln>
            <a:noFill/>
          </a:ln>
        </p:spPr>
      </p:pic>
      <p:sp>
        <p:nvSpPr>
          <p:cNvPr id="166" name="CustomShape 1"/>
          <p:cNvSpPr/>
          <p:nvPr/>
        </p:nvSpPr>
        <p:spPr>
          <a:xfrm>
            <a:off x="912240" y="1973160"/>
            <a:ext cx="10368720" cy="127980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b="1" strike="noStrike">
                <a:solidFill>
                  <a:srgbClr val="000000"/>
                </a:solidFill>
                <a:latin typeface="Arial Narrow"/>
                <a:ea typeface="DejaVu Sans"/>
              </a:rPr>
              <a:t>Assistenza primaria (Primary Health Care): (…)</a:t>
            </a:r>
            <a:endParaRPr/>
          </a:p>
          <a:p>
            <a:pPr algn="just">
              <a:lnSpc>
                <a:spcPct val="100000"/>
              </a:lnSpc>
            </a:pPr>
            <a:r>
              <a:rPr lang="it-IT" sz="1600" strike="noStrike">
                <a:solidFill>
                  <a:srgbClr val="000000"/>
                </a:solidFill>
                <a:latin typeface="Arial Narrow"/>
                <a:ea typeface="DejaVu Sans"/>
              </a:rPr>
              <a:t>5. richiede e promuove il massimo affidamento sui propri mezzi e la massima partecipazione da parte della comunità e del singolo nella pianificazione, organizzazione, gestione e controllo dell'assistenza primaria, sfruttando al massimo le risorse locali, nazionali e di altro tipo disponibili, e a tal fine sviluppa, tramite percorsi di formazione adeguati, la capacità partecipativa delle comunità;</a:t>
            </a:r>
            <a:endParaRPr/>
          </a:p>
          <a:p>
            <a:pPr algn="just">
              <a:lnSpc>
                <a:spcPct val="100000"/>
              </a:lnSpc>
            </a:pPr>
            <a:r>
              <a:rPr lang="it-IT" sz="1400" strike="noStrike">
                <a:solidFill>
                  <a:srgbClr val="000000"/>
                </a:solidFill>
                <a:latin typeface="Arial Narrow"/>
                <a:ea typeface="DejaVu Sans"/>
              </a:rPr>
              <a:t>(</a:t>
            </a:r>
            <a:r>
              <a:rPr lang="it-IT" sz="1400" b="1" strike="noStrike">
                <a:solidFill>
                  <a:srgbClr val="000000"/>
                </a:solidFill>
                <a:latin typeface="Arial Narrow"/>
                <a:ea typeface="DejaVu Sans"/>
              </a:rPr>
              <a:t>OMS 1978</a:t>
            </a:r>
            <a:r>
              <a:rPr lang="it-IT" sz="1400" strike="noStrike">
                <a:solidFill>
                  <a:srgbClr val="000000"/>
                </a:solidFill>
                <a:latin typeface="Arial Narrow"/>
                <a:ea typeface="DejaVu Sans"/>
              </a:rPr>
              <a:t>: 2)</a:t>
            </a:r>
            <a:endParaRPr/>
          </a:p>
        </p:txBody>
      </p:sp>
      <p:sp>
        <p:nvSpPr>
          <p:cNvPr id="167" name="CustomShape 2"/>
          <p:cNvSpPr/>
          <p:nvPr/>
        </p:nvSpPr>
        <p:spPr>
          <a:xfrm>
            <a:off x="920880" y="3723120"/>
            <a:ext cx="10368720" cy="57996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b="1" strike="noStrike">
                <a:solidFill>
                  <a:srgbClr val="000000"/>
                </a:solidFill>
                <a:latin typeface="Arial Narrow"/>
                <a:ea typeface="DejaVu Sans"/>
              </a:rPr>
              <a:t>Legge 833/78:</a:t>
            </a:r>
            <a:endParaRPr/>
          </a:p>
          <a:p>
            <a:pPr algn="just">
              <a:lnSpc>
                <a:spcPct val="100000"/>
              </a:lnSpc>
            </a:pPr>
            <a:r>
              <a:rPr lang="it-IT" sz="1600" strike="noStrike">
                <a:solidFill>
                  <a:srgbClr val="000000"/>
                </a:solidFill>
                <a:latin typeface="Arial Narrow"/>
                <a:ea typeface="DejaVu Sans"/>
              </a:rPr>
              <a:t>“L'attuazione del SSN compete allo Stato, alle regioni e agli enti locali territoriali, garantendo la partecipazione dei cittadini”.</a:t>
            </a:r>
            <a:endParaRPr/>
          </a:p>
        </p:txBody>
      </p:sp>
      <p:sp>
        <p:nvSpPr>
          <p:cNvPr id="168" name="CustomShape 3"/>
          <p:cNvSpPr/>
          <p:nvPr/>
        </p:nvSpPr>
        <p:spPr>
          <a:xfrm>
            <a:off x="1343880" y="4795200"/>
            <a:ext cx="9503280" cy="103644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strike="noStrike">
                <a:solidFill>
                  <a:srgbClr val="000000"/>
                </a:solidFill>
                <a:latin typeface="Arial Narrow"/>
                <a:ea typeface="DejaVu Sans"/>
              </a:rPr>
              <a:t>[I]l coinvolgimento della popolazione aiuta non solo a migliorare la qualità dei programmi, fornendo un'analisi più precisa della situazione e del contesto, ma riconosce anche </a:t>
            </a:r>
            <a:r>
              <a:rPr lang="it-IT" sz="1600" b="1" strike="noStrike">
                <a:solidFill>
                  <a:srgbClr val="000000"/>
                </a:solidFill>
                <a:latin typeface="Arial Narrow"/>
                <a:ea typeface="DejaVu Sans"/>
              </a:rPr>
              <a:t>il diritto di tali popolazioni all'autodeterminazione</a:t>
            </a:r>
            <a:r>
              <a:rPr lang="it-IT" sz="1600" strike="noStrike">
                <a:solidFill>
                  <a:srgbClr val="000000"/>
                </a:solidFill>
                <a:latin typeface="Arial Narrow"/>
                <a:ea typeface="DejaVu Sans"/>
              </a:rPr>
              <a:t>. Le azioni di partecipazione fanno quindi parte della difesa dei diritti dei pazienti e della totale accessibilità dei diritti sociali.</a:t>
            </a:r>
            <a:endParaRPr/>
          </a:p>
          <a:p>
            <a:pPr algn="just">
              <a:lnSpc>
                <a:spcPct val="100000"/>
              </a:lnSpc>
            </a:pPr>
            <a:r>
              <a:rPr lang="it-IT" sz="1400" strike="noStrike">
                <a:solidFill>
                  <a:srgbClr val="000000"/>
                </a:solidFill>
                <a:latin typeface="Arial Narrow"/>
                <a:ea typeface="DejaVu Sans"/>
              </a:rPr>
              <a:t>(Médicins du Monde 2012: 5)</a:t>
            </a:r>
            <a:endParaRPr/>
          </a:p>
        </p:txBody>
      </p:sp>
      <p:sp>
        <p:nvSpPr>
          <p:cNvPr id="169" name="CustomShape 4"/>
          <p:cNvSpPr/>
          <p:nvPr/>
        </p:nvSpPr>
        <p:spPr>
          <a:xfrm>
            <a:off x="3618720" y="369000"/>
            <a:ext cx="4953240" cy="398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1" strike="noStrike">
                <a:solidFill>
                  <a:srgbClr val="000090"/>
                </a:solidFill>
                <a:latin typeface="Arial Narrow"/>
                <a:ea typeface="DejaVu Sans"/>
              </a:rPr>
              <a:t>Concetti di "coinvolgimento" e "partecipazione"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magine 169"/>
          <p:cNvPicPr/>
          <p:nvPr/>
        </p:nvPicPr>
        <p:blipFill>
          <a:blip r:embed="rId3"/>
          <a:stretch/>
        </p:blipFill>
        <p:spPr>
          <a:xfrm>
            <a:off x="263880" y="792000"/>
            <a:ext cx="12191400" cy="5942880"/>
          </a:xfrm>
          <a:prstGeom prst="rect">
            <a:avLst/>
          </a:prstGeom>
          <a:ln>
            <a:noFill/>
          </a:ln>
        </p:spPr>
      </p:pic>
      <p:sp>
        <p:nvSpPr>
          <p:cNvPr id="171" name="CustomShape 1"/>
          <p:cNvSpPr/>
          <p:nvPr/>
        </p:nvSpPr>
        <p:spPr>
          <a:xfrm>
            <a:off x="3938400" y="513000"/>
            <a:ext cx="4313160" cy="398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1" strike="noStrike">
                <a:solidFill>
                  <a:srgbClr val="000090"/>
                </a:solidFill>
                <a:latin typeface="Arial Narrow"/>
                <a:ea typeface="DejaVu Sans"/>
              </a:rPr>
              <a:t>Maccacaro: i 'nemici' della partecipazione</a:t>
            </a:r>
            <a:endParaRPr/>
          </a:p>
        </p:txBody>
      </p:sp>
      <p:sp>
        <p:nvSpPr>
          <p:cNvPr id="172" name="CustomShape 2"/>
          <p:cNvSpPr/>
          <p:nvPr/>
        </p:nvSpPr>
        <p:spPr>
          <a:xfrm>
            <a:off x="912240" y="2075400"/>
            <a:ext cx="10368720" cy="106668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b="1" strike="noStrike">
                <a:solidFill>
                  <a:srgbClr val="000000"/>
                </a:solidFill>
                <a:latin typeface="Arial Narrow"/>
                <a:ea typeface="DejaVu Sans"/>
              </a:rPr>
              <a:t>Autorità:</a:t>
            </a:r>
            <a:endParaRPr/>
          </a:p>
          <a:p>
            <a:pPr algn="just">
              <a:lnSpc>
                <a:spcPct val="100000"/>
              </a:lnSpc>
            </a:pPr>
            <a:r>
              <a:rPr lang="it-IT" sz="1600" strike="noStrike">
                <a:solidFill>
                  <a:srgbClr val="000000"/>
                </a:solidFill>
                <a:latin typeface="Arial Narrow"/>
                <a:ea typeface="DejaVu Sans"/>
              </a:rPr>
              <a:t>“...indossati i panni della competenza, separatasi nella tecnica, costituitasi come corporazione, legittimatasi come ordine - si pone di fatto quale esecutrice dei comandi di un potere che la sovrasta e che, pagatala con ruoli e privilegi, ne fa lo strumento più insidioso ed efficace del controllo sociale nelle forme della medicalizzazione”</a:t>
            </a:r>
            <a:endParaRPr/>
          </a:p>
        </p:txBody>
      </p:sp>
      <p:sp>
        <p:nvSpPr>
          <p:cNvPr id="173" name="CustomShape 3"/>
          <p:cNvSpPr/>
          <p:nvPr/>
        </p:nvSpPr>
        <p:spPr>
          <a:xfrm>
            <a:off x="920880" y="3601800"/>
            <a:ext cx="10368720" cy="82332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b="1" strike="noStrike">
                <a:solidFill>
                  <a:srgbClr val="000000"/>
                </a:solidFill>
                <a:latin typeface="Arial Narrow"/>
                <a:ea typeface="DejaVu Sans"/>
              </a:rPr>
              <a:t>Efficienza: </a:t>
            </a:r>
            <a:endParaRPr/>
          </a:p>
          <a:p>
            <a:pPr algn="just">
              <a:lnSpc>
                <a:spcPct val="100000"/>
              </a:lnSpc>
            </a:pPr>
            <a:r>
              <a:rPr lang="it-IT" sz="1600" strike="noStrike">
                <a:solidFill>
                  <a:srgbClr val="000000"/>
                </a:solidFill>
                <a:latin typeface="Arial Narrow"/>
                <a:ea typeface="DejaVu Sans"/>
              </a:rPr>
              <a:t>...nellla voluta e perpetrata confusione con l’efficacia e tra la </a:t>
            </a:r>
            <a:r>
              <a:rPr lang="it-IT" sz="1600" u="sng" strike="noStrike">
                <a:solidFill>
                  <a:srgbClr val="000000"/>
                </a:solidFill>
                <a:latin typeface="Arial Narrow"/>
                <a:ea typeface="DejaVu Sans"/>
              </a:rPr>
              <a:t>funzione</a:t>
            </a:r>
            <a:r>
              <a:rPr lang="it-IT" sz="1600" strike="noStrike">
                <a:solidFill>
                  <a:srgbClr val="000000"/>
                </a:solidFill>
                <a:latin typeface="Arial Narrow"/>
                <a:ea typeface="DejaVu Sans"/>
              </a:rPr>
              <a:t> dell’istituzione sanitaria, ossia la tutela della salute, e il suo </a:t>
            </a:r>
            <a:r>
              <a:rPr lang="it-IT" sz="1600" u="sng" strike="noStrike">
                <a:solidFill>
                  <a:srgbClr val="000000"/>
                </a:solidFill>
                <a:latin typeface="Arial Narrow"/>
                <a:ea typeface="DejaVu Sans"/>
              </a:rPr>
              <a:t>funzionamento</a:t>
            </a:r>
            <a:r>
              <a:rPr lang="it-IT" sz="1600" strike="noStrike">
                <a:solidFill>
                  <a:srgbClr val="000000"/>
                </a:solidFill>
                <a:latin typeface="Arial Narrow"/>
                <a:ea typeface="DejaVu Sans"/>
              </a:rPr>
              <a:t>, ridotto a ottimizzazione di se stessa anziché all’adempimento di tale funzione...</a:t>
            </a:r>
            <a:endParaRPr/>
          </a:p>
        </p:txBody>
      </p:sp>
      <p:sp>
        <p:nvSpPr>
          <p:cNvPr id="174" name="CustomShape 4"/>
          <p:cNvSpPr/>
          <p:nvPr/>
        </p:nvSpPr>
        <p:spPr>
          <a:xfrm>
            <a:off x="927360" y="4780080"/>
            <a:ext cx="10362600" cy="106668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b="1" strike="noStrike">
                <a:solidFill>
                  <a:srgbClr val="000000"/>
                </a:solidFill>
                <a:latin typeface="Arial Narrow"/>
                <a:ea typeface="DejaVu Sans"/>
              </a:rPr>
              <a:t>Provvidenzialità:</a:t>
            </a:r>
            <a:endParaRPr/>
          </a:p>
          <a:p>
            <a:pPr algn="just">
              <a:lnSpc>
                <a:spcPct val="100000"/>
              </a:lnSpc>
            </a:pPr>
            <a:r>
              <a:rPr lang="it-IT" sz="1600" strike="noStrike">
                <a:solidFill>
                  <a:srgbClr val="000000"/>
                </a:solidFill>
                <a:latin typeface="Arial Narrow"/>
                <a:ea typeface="DejaVu Sans"/>
              </a:rPr>
              <a:t>...il “paternalismo”, ossia “quel modo di mettersi in rapporto con la realtà che prescinde dal suo ascolto; quell’attitudine a disporre risposte preformate che prescindono dalla formazione delle domande; quell’interpretazione del mandato amministrativo che infine determina una richiesta cui si consente soltanto di conformarsi all’offerta”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magine 174"/>
          <p:cNvPicPr/>
          <p:nvPr/>
        </p:nvPicPr>
        <p:blipFill>
          <a:blip r:embed="rId3"/>
          <a:stretch/>
        </p:blipFill>
        <p:spPr>
          <a:xfrm>
            <a:off x="263880" y="792000"/>
            <a:ext cx="12191400" cy="5942880"/>
          </a:xfrm>
          <a:prstGeom prst="rect">
            <a:avLst/>
          </a:prstGeom>
          <a:ln>
            <a:noFill/>
          </a:ln>
        </p:spPr>
      </p:pic>
      <p:sp>
        <p:nvSpPr>
          <p:cNvPr id="176" name="CustomShape 1"/>
          <p:cNvSpPr/>
          <p:nvPr/>
        </p:nvSpPr>
        <p:spPr>
          <a:xfrm>
            <a:off x="3661200" y="261000"/>
            <a:ext cx="4867920" cy="398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1" strike="noStrike">
                <a:solidFill>
                  <a:srgbClr val="000090"/>
                </a:solidFill>
                <a:latin typeface="Arial Narrow"/>
                <a:ea typeface="DejaVu Sans"/>
              </a:rPr>
              <a:t>Rifkin: tre ragioni della mancata partecipazione</a:t>
            </a:r>
            <a:endParaRPr/>
          </a:p>
        </p:txBody>
      </p:sp>
      <p:sp>
        <p:nvSpPr>
          <p:cNvPr id="177" name="CustomShape 2"/>
          <p:cNvSpPr/>
          <p:nvPr/>
        </p:nvSpPr>
        <p:spPr>
          <a:xfrm>
            <a:off x="894960" y="2174400"/>
            <a:ext cx="10368720" cy="57996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b="1" strike="noStrike">
                <a:solidFill>
                  <a:srgbClr val="000000"/>
                </a:solidFill>
                <a:latin typeface="Arial Narrow"/>
                <a:ea typeface="DejaVu Sans"/>
              </a:rPr>
              <a:t>Predominio del paradigma bio-medico, </a:t>
            </a:r>
            <a:r>
              <a:rPr lang="it-IT" sz="1600" strike="noStrike">
                <a:solidFill>
                  <a:srgbClr val="000000"/>
                </a:solidFill>
                <a:latin typeface="Arial Narrow"/>
                <a:ea typeface="DejaVu Sans"/>
              </a:rPr>
              <a:t>che continua a costituire nella maggioranza dei casi lo strumento principale di programmazione, con conseguente concezione della partecipazione della comunità come semplice intervento tecnico.</a:t>
            </a:r>
            <a:endParaRPr/>
          </a:p>
        </p:txBody>
      </p:sp>
      <p:sp>
        <p:nvSpPr>
          <p:cNvPr id="178" name="CustomShape 3"/>
          <p:cNvSpPr/>
          <p:nvPr/>
        </p:nvSpPr>
        <p:spPr>
          <a:xfrm>
            <a:off x="920880" y="3101760"/>
            <a:ext cx="10368720" cy="57996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strike="noStrike">
                <a:solidFill>
                  <a:srgbClr val="000000"/>
                </a:solidFill>
                <a:latin typeface="Arial Narrow"/>
                <a:ea typeface="DejaVu Sans"/>
              </a:rPr>
              <a:t>La </a:t>
            </a:r>
            <a:r>
              <a:rPr lang="it-IT" sz="1600" b="1" strike="noStrike">
                <a:solidFill>
                  <a:srgbClr val="000000"/>
                </a:solidFill>
                <a:latin typeface="Arial Narrow"/>
                <a:ea typeface="DejaVu Sans"/>
              </a:rPr>
              <a:t>mancanza di un’analisi approfondita della percezione e del punto di vista dei membri della comunità</a:t>
            </a:r>
            <a:r>
              <a:rPr lang="it-IT" sz="1600" strike="noStrike">
                <a:solidFill>
                  <a:srgbClr val="000000"/>
                </a:solidFill>
                <a:latin typeface="Arial Narrow"/>
                <a:ea typeface="DejaVu Sans"/>
              </a:rPr>
              <a:t> e, laddove esistono, degli agenti/operatori sanitari di comunità. </a:t>
            </a:r>
            <a:endParaRPr/>
          </a:p>
        </p:txBody>
      </p:sp>
      <p:sp>
        <p:nvSpPr>
          <p:cNvPr id="179" name="CustomShape 4"/>
          <p:cNvSpPr/>
          <p:nvPr/>
        </p:nvSpPr>
        <p:spPr>
          <a:xfrm>
            <a:off x="927360" y="4318560"/>
            <a:ext cx="10362600" cy="57996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strike="noStrike">
                <a:solidFill>
                  <a:srgbClr val="000000"/>
                </a:solidFill>
                <a:latin typeface="Arial Narrow"/>
                <a:ea typeface="DejaVu Sans"/>
              </a:rPr>
              <a:t>La</a:t>
            </a:r>
            <a:r>
              <a:rPr lang="it-IT" sz="1600" b="1" strike="noStrike">
                <a:solidFill>
                  <a:srgbClr val="000000"/>
                </a:solidFill>
                <a:latin typeface="Arial Narrow"/>
                <a:ea typeface="DejaVu Sans"/>
              </a:rPr>
              <a:t> propensione a utilizzare un quadro concettuale che limita l’indagine a ciò che funziona</a:t>
            </a:r>
            <a:r>
              <a:rPr lang="it-IT" sz="1600" strike="noStrike">
                <a:solidFill>
                  <a:srgbClr val="000000"/>
                </a:solidFill>
                <a:latin typeface="Arial Narrow"/>
                <a:ea typeface="DejaVu Sans"/>
              </a:rPr>
              <a:t>, al perché e al come funziona, e non prende in considerazione gli insuccessi.</a:t>
            </a:r>
            <a:endParaRPr/>
          </a:p>
        </p:txBody>
      </p:sp>
      <p:sp>
        <p:nvSpPr>
          <p:cNvPr id="180" name="CustomShape 5"/>
          <p:cNvSpPr/>
          <p:nvPr/>
        </p:nvSpPr>
        <p:spPr>
          <a:xfrm>
            <a:off x="123480" y="6532200"/>
            <a:ext cx="11703600" cy="275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r>
              <a:rPr lang="it-IT" sz="1200" i="1" strike="noStrike">
                <a:solidFill>
                  <a:srgbClr val="606060"/>
                </a:solidFill>
                <a:latin typeface="Arial Narrow"/>
                <a:ea typeface="DejaVu Sans"/>
              </a:rPr>
              <a:t>Rifkin SB. Lessons from community participationin health programmes: a review of the post  Alma-Ata experience. International Health 2009; 1(1):31-36.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magine 180"/>
          <p:cNvPicPr/>
          <p:nvPr/>
        </p:nvPicPr>
        <p:blipFill>
          <a:blip r:embed="rId3"/>
          <a:stretch/>
        </p:blipFill>
        <p:spPr>
          <a:xfrm>
            <a:off x="-216000" y="648000"/>
            <a:ext cx="12191400" cy="5942880"/>
          </a:xfrm>
          <a:prstGeom prst="rect">
            <a:avLst/>
          </a:prstGeom>
          <a:ln>
            <a:noFill/>
          </a:ln>
        </p:spPr>
      </p:pic>
      <p:sp>
        <p:nvSpPr>
          <p:cNvPr id="182" name="CustomShape 1"/>
          <p:cNvSpPr/>
          <p:nvPr/>
        </p:nvSpPr>
        <p:spPr>
          <a:xfrm>
            <a:off x="4183920" y="369000"/>
            <a:ext cx="3823920" cy="398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1" strike="noStrike">
                <a:solidFill>
                  <a:srgbClr val="000090"/>
                </a:solidFill>
                <a:latin typeface="Arial Narrow"/>
                <a:ea typeface="DejaVu Sans"/>
              </a:rPr>
              <a:t>De Vos et al.: la questione del potere</a:t>
            </a:r>
            <a:endParaRPr/>
          </a:p>
        </p:txBody>
      </p:sp>
      <p:sp>
        <p:nvSpPr>
          <p:cNvPr id="183" name="CustomShape 2"/>
          <p:cNvSpPr/>
          <p:nvPr/>
        </p:nvSpPr>
        <p:spPr>
          <a:xfrm>
            <a:off x="894960" y="1555200"/>
            <a:ext cx="10368720" cy="33660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strike="noStrike">
                <a:solidFill>
                  <a:srgbClr val="000000"/>
                </a:solidFill>
                <a:latin typeface="Arial Narrow"/>
                <a:ea typeface="DejaVu Sans"/>
              </a:rPr>
              <a:t>L'importanza che viene ad assumere la </a:t>
            </a:r>
            <a:r>
              <a:rPr lang="it-IT" sz="1600" b="1" strike="noStrike">
                <a:solidFill>
                  <a:srgbClr val="000000"/>
                </a:solidFill>
                <a:latin typeface="Arial Narrow"/>
                <a:ea typeface="DejaVu Sans"/>
              </a:rPr>
              <a:t>classe sociale</a:t>
            </a:r>
            <a:r>
              <a:rPr lang="it-IT" sz="1600" strike="noStrike">
                <a:solidFill>
                  <a:srgbClr val="000000"/>
                </a:solidFill>
                <a:latin typeface="Arial Narrow"/>
                <a:ea typeface="DejaVu Sans"/>
              </a:rPr>
              <a:t> quando si analizzano gli elementi essenziali della partecipazione comunitaria.</a:t>
            </a:r>
            <a:endParaRPr/>
          </a:p>
        </p:txBody>
      </p:sp>
      <p:sp>
        <p:nvSpPr>
          <p:cNvPr id="184" name="CustomShape 3"/>
          <p:cNvSpPr/>
          <p:nvPr/>
        </p:nvSpPr>
        <p:spPr>
          <a:xfrm>
            <a:off x="920880" y="2486160"/>
            <a:ext cx="10368720" cy="33660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strike="noStrike">
                <a:solidFill>
                  <a:srgbClr val="000000"/>
                </a:solidFill>
                <a:latin typeface="Arial Narrow"/>
                <a:ea typeface="DejaVu Sans"/>
              </a:rPr>
              <a:t>Il ruolo centrale del “</a:t>
            </a:r>
            <a:r>
              <a:rPr lang="it-IT" sz="1600" b="1" strike="noStrike">
                <a:solidFill>
                  <a:srgbClr val="000000"/>
                </a:solidFill>
                <a:latin typeface="Arial Narrow"/>
                <a:ea typeface="DejaVu Sans"/>
              </a:rPr>
              <a:t>potere</a:t>
            </a:r>
            <a:r>
              <a:rPr lang="it-IT" sz="1600" strike="noStrike">
                <a:solidFill>
                  <a:srgbClr val="000000"/>
                </a:solidFill>
                <a:latin typeface="Arial Narrow"/>
                <a:ea typeface="DejaVu Sans"/>
              </a:rPr>
              <a:t>” evidenziato nel dibattito sull’ empowerment.</a:t>
            </a:r>
            <a:endParaRPr/>
          </a:p>
        </p:txBody>
      </p:sp>
      <p:sp>
        <p:nvSpPr>
          <p:cNvPr id="185" name="CustomShape 4"/>
          <p:cNvSpPr/>
          <p:nvPr/>
        </p:nvSpPr>
        <p:spPr>
          <a:xfrm>
            <a:off x="927360" y="3731760"/>
            <a:ext cx="10362600" cy="1310040"/>
          </a:xfrm>
          <a:prstGeom prst="rect">
            <a:avLst/>
          </a:prstGeom>
          <a:noFill/>
          <a:ln w="3240">
            <a:solidFill>
              <a:srgbClr val="CC6600"/>
            </a:solidFill>
            <a:miter/>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600" strike="noStrike">
                <a:solidFill>
                  <a:srgbClr val="000000"/>
                </a:solidFill>
                <a:latin typeface="Arial Narrow"/>
                <a:ea typeface="DejaVu Sans"/>
              </a:rPr>
              <a:t>l ruolo dello </a:t>
            </a:r>
            <a:r>
              <a:rPr lang="it-IT" sz="1600" b="1" strike="noStrike">
                <a:solidFill>
                  <a:srgbClr val="000000"/>
                </a:solidFill>
                <a:latin typeface="Arial Narrow"/>
                <a:ea typeface="DejaVu Sans"/>
              </a:rPr>
              <a:t>Stato</a:t>
            </a:r>
            <a:r>
              <a:rPr lang="it-IT" sz="1600" strike="noStrike">
                <a:solidFill>
                  <a:srgbClr val="000000"/>
                </a:solidFill>
                <a:latin typeface="Arial Narrow"/>
                <a:ea typeface="DejaVu Sans"/>
              </a:rPr>
              <a:t> legato ai concetti di cittadino come “titolare dei diritti” e di Stato come “portatore dei doveri” in un approccio basato sul diritto alla salute.</a:t>
            </a:r>
            <a:endParaRPr/>
          </a:p>
          <a:p>
            <a:pPr algn="just">
              <a:lnSpc>
                <a:spcPct val="100000"/>
              </a:lnSpc>
            </a:pPr>
            <a:endParaRPr/>
          </a:p>
          <a:p>
            <a:pPr algn="ctr">
              <a:lnSpc>
                <a:spcPct val="100000"/>
              </a:lnSpc>
            </a:pPr>
            <a:r>
              <a:rPr lang="it-IT" sz="1600" strike="noStrike">
                <a:solidFill>
                  <a:srgbClr val="000000"/>
                </a:solidFill>
                <a:latin typeface="Arial Narrow"/>
                <a:ea typeface="DejaVu Sans"/>
              </a:rPr>
              <a:t>[Ma... in quale contesto? Crisi dello stato socia-le tradizionale,che oggi prende la forma di due imperativi: controllare la spesa e rendere più 'efficaci' gli interventi.]</a:t>
            </a:r>
            <a:endParaRPr/>
          </a:p>
        </p:txBody>
      </p:sp>
      <p:sp>
        <p:nvSpPr>
          <p:cNvPr id="186" name="CustomShape 5"/>
          <p:cNvSpPr/>
          <p:nvPr/>
        </p:nvSpPr>
        <p:spPr>
          <a:xfrm>
            <a:off x="184320" y="6418440"/>
            <a:ext cx="11703960" cy="275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r>
              <a:rPr lang="it-IT" sz="1200" i="1" strike="noStrike">
                <a:solidFill>
                  <a:srgbClr val="606060"/>
                </a:solidFill>
                <a:latin typeface="Arial Narrow"/>
                <a:ea typeface="DejaVu Sans"/>
              </a:rPr>
              <a:t>De Vos P, De Ceukelaire W, Malaise G, Pérez D, Lefèvre P, Van der Stuyft P. Health through people’s empowerment: a rights-based approach to participation. Health and human rights, 2009; pp.23-35</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432000" y="2040480"/>
            <a:ext cx="10799280" cy="379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30000"/>
              </a:lnSpc>
              <a:buFont typeface="Arial"/>
              <a:buChar char="•"/>
            </a:pPr>
            <a:r>
              <a:rPr lang="it-IT" strike="noStrike">
                <a:solidFill>
                  <a:srgbClr val="000000"/>
                </a:solidFill>
                <a:latin typeface="Arial Narrow"/>
                <a:ea typeface="DejaVu Sans"/>
              </a:rPr>
              <a:t>Sottorappresentazione dei migranti in progetti partecipativi nel contesto europeo.</a:t>
            </a:r>
            <a:endParaRPr/>
          </a:p>
          <a:p>
            <a:pPr algn="just">
              <a:lnSpc>
                <a:spcPct val="130000"/>
              </a:lnSpc>
            </a:pPr>
            <a:endParaRPr/>
          </a:p>
          <a:p>
            <a:pPr algn="just">
              <a:lnSpc>
                <a:spcPct val="130000"/>
              </a:lnSpc>
              <a:buFont typeface="Arial"/>
              <a:buChar char="•"/>
            </a:pPr>
            <a:r>
              <a:rPr lang="it-IT" strike="noStrike">
                <a:solidFill>
                  <a:srgbClr val="000000"/>
                </a:solidFill>
                <a:latin typeface="Arial Narrow"/>
                <a:ea typeface="DejaVu Sans"/>
              </a:rPr>
              <a:t>Interesse verso l'introduzione e il rafforzamento degli approcci partecipativi</a:t>
            </a:r>
            <a:endParaRPr/>
          </a:p>
          <a:p>
            <a:pPr lvl="1" algn="just">
              <a:lnSpc>
                <a:spcPct val="130000"/>
              </a:lnSpc>
              <a:buFont typeface="Wingdings" charset="2"/>
              <a:buChar char=""/>
            </a:pPr>
            <a:r>
              <a:rPr lang="it-IT" sz="1600" strike="noStrike">
                <a:solidFill>
                  <a:srgbClr val="000000"/>
                </a:solidFill>
                <a:latin typeface="Arial Narrow"/>
                <a:ea typeface="MS PGothic"/>
              </a:rPr>
              <a:t>Miglioramento dell'accettabilità culturale.</a:t>
            </a:r>
            <a:endParaRPr/>
          </a:p>
          <a:p>
            <a:pPr lvl="1" algn="just">
              <a:lnSpc>
                <a:spcPct val="130000"/>
              </a:lnSpc>
              <a:buFont typeface="Wingdings" charset="2"/>
              <a:buChar char=""/>
            </a:pPr>
            <a:r>
              <a:rPr lang="it-IT" sz="1600" strike="noStrike">
                <a:solidFill>
                  <a:srgbClr val="000000"/>
                </a:solidFill>
                <a:latin typeface="Arial Narrow"/>
                <a:ea typeface="MS PGothic"/>
              </a:rPr>
              <a:t>Miglioramento della legittimità. </a:t>
            </a:r>
            <a:endParaRPr/>
          </a:p>
          <a:p>
            <a:pPr lvl="1" algn="just">
              <a:lnSpc>
                <a:spcPct val="130000"/>
              </a:lnSpc>
              <a:buFont typeface="Wingdings" charset="2"/>
              <a:buChar char=""/>
            </a:pPr>
            <a:r>
              <a:rPr lang="it-IT" sz="1600" b="1" strike="noStrike">
                <a:solidFill>
                  <a:srgbClr val="000000"/>
                </a:solidFill>
                <a:latin typeface="Arial Narrow"/>
                <a:ea typeface="MS PGothic"/>
              </a:rPr>
              <a:t>Protezione dei diritti</a:t>
            </a:r>
            <a:r>
              <a:rPr lang="it-IT" sz="1600" strike="noStrike">
                <a:solidFill>
                  <a:srgbClr val="000000"/>
                </a:solidFill>
                <a:latin typeface="Arial Narrow"/>
                <a:ea typeface="MS PGothic"/>
              </a:rPr>
              <a:t> degli utenti. </a:t>
            </a:r>
            <a:endParaRPr/>
          </a:p>
          <a:p>
            <a:pPr lvl="1" algn="just">
              <a:lnSpc>
                <a:spcPct val="130000"/>
              </a:lnSpc>
              <a:buFont typeface="Wingdings" charset="2"/>
              <a:buChar char=""/>
            </a:pPr>
            <a:r>
              <a:rPr lang="it-IT" sz="1600" b="1" strike="noStrike">
                <a:solidFill>
                  <a:srgbClr val="000000"/>
                </a:solidFill>
                <a:latin typeface="Arial Narrow"/>
                <a:ea typeface="MS PGothic"/>
              </a:rPr>
              <a:t>Autoaffermazione e inclusione sociale</a:t>
            </a:r>
            <a:r>
              <a:rPr lang="it-IT" sz="1600" strike="noStrike">
                <a:solidFill>
                  <a:srgbClr val="000000"/>
                </a:solidFill>
                <a:latin typeface="Arial Narrow"/>
                <a:ea typeface="MS PGothic"/>
              </a:rPr>
              <a:t>. </a:t>
            </a:r>
            <a:endParaRPr/>
          </a:p>
          <a:p>
            <a:pPr lvl="1" algn="just">
              <a:lnSpc>
                <a:spcPct val="130000"/>
              </a:lnSpc>
              <a:buFont typeface="Wingdings" charset="2"/>
              <a:buChar char=""/>
            </a:pPr>
            <a:r>
              <a:rPr lang="it-IT" sz="1600" strike="noStrike">
                <a:solidFill>
                  <a:srgbClr val="000000"/>
                </a:solidFill>
                <a:latin typeface="Arial Narrow"/>
                <a:ea typeface="MS PGothic"/>
              </a:rPr>
              <a:t>Opportunità di dialogo con le diverse parti interessate. </a:t>
            </a:r>
            <a:endParaRPr/>
          </a:p>
          <a:p>
            <a:pPr lvl="1" algn="just">
              <a:lnSpc>
                <a:spcPct val="130000"/>
              </a:lnSpc>
              <a:buFont typeface="Wingdings" charset="2"/>
              <a:buChar char=""/>
            </a:pPr>
            <a:r>
              <a:rPr lang="it-IT" sz="1600" strike="noStrike">
                <a:solidFill>
                  <a:srgbClr val="000000"/>
                </a:solidFill>
                <a:latin typeface="Arial Narrow"/>
                <a:ea typeface="MS PGothic"/>
              </a:rPr>
              <a:t>Co-responsabilizzazione delle spese sanitarie.</a:t>
            </a:r>
            <a:endParaRPr/>
          </a:p>
          <a:p>
            <a:pPr lvl="1" algn="just">
              <a:lnSpc>
                <a:spcPct val="130000"/>
              </a:lnSpc>
              <a:buFont typeface="Wingdings" charset="2"/>
              <a:buChar char=""/>
            </a:pPr>
            <a:r>
              <a:rPr lang="it-IT" sz="1600" strike="noStrike">
                <a:solidFill>
                  <a:srgbClr val="000000"/>
                </a:solidFill>
                <a:latin typeface="Arial Narrow"/>
                <a:ea typeface="MS PGothic"/>
              </a:rPr>
              <a:t>Maggiore attenzione verso gli aspetti etici</a:t>
            </a:r>
            <a:r>
              <a:rPr lang="it-IT" strike="noStrike">
                <a:solidFill>
                  <a:srgbClr val="000000"/>
                </a:solidFill>
                <a:latin typeface="Arial Narrow"/>
                <a:ea typeface="MS PGothic"/>
              </a:rPr>
              <a:t>. </a:t>
            </a:r>
            <a:endParaRPr/>
          </a:p>
        </p:txBody>
      </p:sp>
      <p:sp>
        <p:nvSpPr>
          <p:cNvPr id="188" name="CustomShape 2"/>
          <p:cNvSpPr/>
          <p:nvPr/>
        </p:nvSpPr>
        <p:spPr>
          <a:xfrm>
            <a:off x="866880" y="1232640"/>
            <a:ext cx="10464120" cy="394560"/>
          </a:xfrm>
          <a:prstGeom prst="pie">
            <a:avLst>
              <a:gd name="adj1" fmla="val 0"/>
              <a:gd name="adj2" fmla="val 16200000"/>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DejaVu Sans"/>
              </a:rPr>
              <a:t>Partecipazione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912960" y="1305720"/>
            <a:ext cx="10682280" cy="2806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000" b="1" strike="noStrike">
                <a:solidFill>
                  <a:srgbClr val="000000"/>
                </a:solidFill>
                <a:latin typeface="Arial Narrow"/>
                <a:ea typeface="DejaVu Sans"/>
              </a:rPr>
              <a:t>Obiettivo dell’unità: </a:t>
            </a:r>
            <a:endParaRPr/>
          </a:p>
          <a:p>
            <a:pPr>
              <a:lnSpc>
                <a:spcPct val="100000"/>
              </a:lnSpc>
              <a:buSzPct val="45000"/>
              <a:buFont typeface="StarSymbol"/>
              <a:buChar char="l"/>
            </a:pPr>
            <a:r>
              <a:rPr lang="it-IT" sz="2000" b="1" strike="noStrike">
                <a:solidFill>
                  <a:srgbClr val="000000"/>
                </a:solidFill>
                <a:latin typeface="Arial Narrow"/>
                <a:ea typeface="Arial"/>
              </a:rPr>
              <a:t> </a:t>
            </a:r>
            <a:r>
              <a:rPr lang="it-IT" sz="2000" strike="noStrike">
                <a:solidFill>
                  <a:srgbClr val="000000"/>
                </a:solidFill>
                <a:latin typeface="Arial Narrow"/>
                <a:ea typeface="Arial"/>
              </a:rPr>
              <a:t>Familiarizzare con l'argomento (approcci di comunità, partecipazione e coinvolgimento degli utenti e della comunità).</a:t>
            </a:r>
            <a:endParaRPr/>
          </a:p>
          <a:p>
            <a:pPr>
              <a:lnSpc>
                <a:spcPct val="100000"/>
              </a:lnSpc>
              <a:buFont typeface="Times New Roman"/>
              <a:buChar char="•"/>
            </a:pPr>
            <a:r>
              <a:rPr lang="it-IT" sz="2000" strike="noStrike">
                <a:solidFill>
                  <a:srgbClr val="000000"/>
                </a:solidFill>
                <a:latin typeface="Arial Narrow"/>
                <a:ea typeface="Arial"/>
              </a:rPr>
              <a:t> Riflettere sulle problematiche, le limitazioni e alcune strategie relative agli approcci di comunità (es. Figure di prossimità).</a:t>
            </a:r>
            <a:endParaRPr/>
          </a:p>
          <a:p>
            <a:pPr>
              <a:lnSpc>
                <a:spcPct val="100000"/>
              </a:lnSpc>
              <a:buFont typeface="Times New Roman"/>
              <a:buChar char="•"/>
            </a:pPr>
            <a:r>
              <a:rPr lang="it-IT" sz="2000" strike="noStrike">
                <a:solidFill>
                  <a:srgbClr val="000000"/>
                </a:solidFill>
                <a:latin typeface="Arial Narrow"/>
                <a:ea typeface="Arial"/>
              </a:rPr>
              <a:t> Comprendere i concetti e gli aspetti rilevanti relativi al "coinvolgimento" e alla "partecipazione". </a:t>
            </a:r>
            <a:endParaRPr/>
          </a:p>
          <a:p>
            <a:pPr>
              <a:lnSpc>
                <a:spcPct val="100000"/>
              </a:lnSpc>
              <a:buFont typeface="Times New Roman"/>
              <a:buChar char="•"/>
            </a:pPr>
            <a:r>
              <a:rPr lang="it-IT" sz="2000" strike="noStrike">
                <a:solidFill>
                  <a:srgbClr val="000000"/>
                </a:solidFill>
                <a:latin typeface="Arial Narrow"/>
                <a:ea typeface="Arial"/>
              </a:rPr>
              <a:t> Riflettere sulle relazioni di potere/controllo e la relatività delle scelte.</a:t>
            </a:r>
            <a:endParaRPr/>
          </a:p>
          <a:p>
            <a:pPr>
              <a:lnSpc>
                <a:spcPct val="100000"/>
              </a:lnSpc>
            </a:pPr>
            <a:r>
              <a:rPr lang="it-IT" sz="2000" b="1" strike="noStrike">
                <a:solidFill>
                  <a:srgbClr val="000000"/>
                </a:solidFill>
                <a:latin typeface="Arial Narrow"/>
                <a:ea typeface="DejaVu Sans"/>
              </a:rPr>
              <a:t> </a:t>
            </a:r>
            <a:endParaRPr/>
          </a:p>
          <a:p>
            <a:pPr>
              <a:lnSpc>
                <a:spcPct val="100000"/>
              </a:lnSpc>
            </a:pPr>
            <a:r>
              <a:rPr lang="it-IT" sz="2000" b="1" strike="noStrike">
                <a:solidFill>
                  <a:srgbClr val="000000"/>
                </a:solidFill>
                <a:latin typeface="Arial Narrow"/>
                <a:ea typeface="DejaVu Sans"/>
              </a:rPr>
              <a:t>Obiettivo dell’attività:</a:t>
            </a:r>
            <a:endParaRPr/>
          </a:p>
          <a:p>
            <a:pPr>
              <a:lnSpc>
                <a:spcPct val="100000"/>
              </a:lnSpc>
              <a:buSzPct val="45000"/>
              <a:buFont typeface="StarSymbol"/>
              <a:buChar char="l"/>
            </a:pPr>
            <a:r>
              <a:rPr lang="it-IT" sz="2000" b="1" strike="noStrike">
                <a:solidFill>
                  <a:srgbClr val="000000"/>
                </a:solidFill>
                <a:latin typeface="Arial Narrow"/>
                <a:ea typeface="Arial"/>
              </a:rPr>
              <a:t> </a:t>
            </a:r>
            <a:r>
              <a:rPr lang="it-IT" sz="2000" strike="noStrike">
                <a:solidFill>
                  <a:srgbClr val="000000"/>
                </a:solidFill>
                <a:latin typeface="Arial Narrow"/>
                <a:ea typeface="Arial"/>
              </a:rPr>
              <a:t>Essere consapevoli dei concetti di 'comunità' e 'partecipazione'.</a:t>
            </a:r>
            <a:endParaRPr/>
          </a:p>
          <a:p>
            <a:pPr>
              <a:lnSpc>
                <a:spcPct val="100000"/>
              </a:lnSpc>
              <a:buFont typeface="Times New Roman"/>
              <a:buChar char="•"/>
            </a:pPr>
            <a:r>
              <a:rPr lang="it-IT" sz="2000" strike="noStrike">
                <a:solidFill>
                  <a:srgbClr val="000000"/>
                </a:solidFill>
                <a:latin typeface="Arial Narrow"/>
                <a:ea typeface="Arial"/>
              </a:rPr>
              <a:t> </a:t>
            </a:r>
            <a:r>
              <a:rPr lang="it-IT" sz="2000" strike="noStrike">
                <a:solidFill>
                  <a:srgbClr val="000000"/>
                </a:solidFill>
                <a:latin typeface="Arial Narrow"/>
                <a:ea typeface="MS PGothic"/>
              </a:rPr>
              <a:t>Sperimentare dinamiche di potere/controllo e riflettere criticamente.</a:t>
            </a:r>
            <a:endParaRPr/>
          </a:p>
          <a:p>
            <a:pPr algn="just">
              <a:lnSpc>
                <a:spcPct val="13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866880" y="1232640"/>
            <a:ext cx="10464120" cy="394560"/>
          </a:xfrm>
          <a:prstGeom prst="pie">
            <a:avLst>
              <a:gd name="adj1" fmla="val 0"/>
              <a:gd name="adj2" fmla="val 16200000"/>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DejaVu Sans"/>
              </a:rPr>
              <a:t>Tipologie e metodologie di partecipazione</a:t>
            </a:r>
            <a:endParaRPr/>
          </a:p>
        </p:txBody>
      </p:sp>
      <p:sp>
        <p:nvSpPr>
          <p:cNvPr id="190" name="CustomShape 2"/>
          <p:cNvSpPr/>
          <p:nvPr/>
        </p:nvSpPr>
        <p:spPr>
          <a:xfrm>
            <a:off x="306000" y="2045880"/>
            <a:ext cx="5087880" cy="2341440"/>
          </a:xfrm>
          <a:prstGeom prst="pie">
            <a:avLst>
              <a:gd name="adj1" fmla="val 0"/>
              <a:gd name="adj2" fmla="val 16200000"/>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30000"/>
              </a:lnSpc>
            </a:pPr>
            <a:endParaRPr/>
          </a:p>
          <a:p>
            <a:pPr>
              <a:lnSpc>
                <a:spcPct val="110000"/>
              </a:lnSpc>
              <a:buFont typeface="Arial"/>
              <a:buChar char="•"/>
            </a:pPr>
            <a:r>
              <a:rPr lang="it-IT" sz="2000" strike="noStrike">
                <a:solidFill>
                  <a:srgbClr val="000000"/>
                </a:solidFill>
                <a:latin typeface="Arial Narrow"/>
                <a:ea typeface="DejaVu Sans"/>
              </a:rPr>
              <a:t> Tipologie di partecipazione:</a:t>
            </a:r>
            <a:endParaRPr/>
          </a:p>
          <a:p>
            <a:pPr lvl="1">
              <a:lnSpc>
                <a:spcPct val="110000"/>
              </a:lnSpc>
              <a:buFont typeface="Wingdings" charset="2"/>
              <a:buChar char=""/>
            </a:pPr>
            <a:r>
              <a:rPr lang="it-IT" strike="noStrike">
                <a:solidFill>
                  <a:srgbClr val="000000"/>
                </a:solidFill>
                <a:latin typeface="Arial Narrow"/>
                <a:ea typeface="MS PGothic"/>
              </a:rPr>
              <a:t>Partecipazione all'assistenza sanitaria.</a:t>
            </a:r>
            <a:endParaRPr/>
          </a:p>
          <a:p>
            <a:pPr lvl="1">
              <a:lnSpc>
                <a:spcPct val="110000"/>
              </a:lnSpc>
              <a:buFont typeface="Wingdings" charset="2"/>
              <a:buChar char=""/>
            </a:pPr>
            <a:r>
              <a:rPr lang="it-IT" strike="noStrike">
                <a:solidFill>
                  <a:srgbClr val="000000"/>
                </a:solidFill>
                <a:latin typeface="Arial Narrow"/>
                <a:ea typeface="MS PGothic"/>
              </a:rPr>
              <a:t>Partecipazione alla pianificazione del servizio.</a:t>
            </a:r>
            <a:endParaRPr/>
          </a:p>
          <a:p>
            <a:pPr lvl="1">
              <a:lnSpc>
                <a:spcPct val="110000"/>
              </a:lnSpc>
              <a:buFont typeface="Wingdings" charset="2"/>
              <a:buChar char=""/>
            </a:pPr>
            <a:r>
              <a:rPr lang="it-IT" strike="noStrike">
                <a:solidFill>
                  <a:srgbClr val="000000"/>
                </a:solidFill>
                <a:latin typeface="Arial Narrow"/>
                <a:ea typeface="MS PGothic"/>
              </a:rPr>
              <a:t>Partecipazione alle politiche sanitarie.</a:t>
            </a:r>
            <a:endParaRPr/>
          </a:p>
          <a:p>
            <a:pPr lvl="1">
              <a:lnSpc>
                <a:spcPct val="110000"/>
              </a:lnSpc>
              <a:buFont typeface="Wingdings" charset="2"/>
              <a:buChar char=""/>
            </a:pPr>
            <a:r>
              <a:rPr lang="it-IT" strike="noStrike">
                <a:solidFill>
                  <a:srgbClr val="000000"/>
                </a:solidFill>
                <a:latin typeface="Arial Narrow"/>
                <a:ea typeface="MS PGothic"/>
              </a:rPr>
              <a:t>Partecipazione a progetti di ricerca.</a:t>
            </a:r>
            <a:endParaRPr/>
          </a:p>
          <a:p>
            <a:pPr lvl="1">
              <a:lnSpc>
                <a:spcPct val="110000"/>
              </a:lnSpc>
              <a:buFont typeface="Wingdings" charset="2"/>
              <a:buChar char=""/>
            </a:pPr>
            <a:r>
              <a:rPr lang="it-IT" strike="noStrike">
                <a:solidFill>
                  <a:srgbClr val="000000"/>
                </a:solidFill>
                <a:latin typeface="Arial Narrow"/>
                <a:ea typeface="MS PGothic"/>
              </a:rPr>
              <a:t>Partecipazione alle attività formative. </a:t>
            </a:r>
            <a:endParaRPr/>
          </a:p>
          <a:p>
            <a:pPr lvl="1">
              <a:lnSpc>
                <a:spcPct val="110000"/>
              </a:lnSpc>
              <a:buFont typeface="Wingdings" charset="2"/>
              <a:buChar char=""/>
            </a:pPr>
            <a:r>
              <a:rPr lang="it-IT" strike="noStrike">
                <a:solidFill>
                  <a:srgbClr val="000000"/>
                </a:solidFill>
                <a:latin typeface="Arial Narrow"/>
                <a:ea typeface="MS PGothic"/>
              </a:rPr>
              <a:t>Partecipazione alla valutazione del progetto. </a:t>
            </a:r>
            <a:endParaRPr/>
          </a:p>
        </p:txBody>
      </p:sp>
      <p:sp>
        <p:nvSpPr>
          <p:cNvPr id="191" name="CustomShape 3"/>
          <p:cNvSpPr/>
          <p:nvPr/>
        </p:nvSpPr>
        <p:spPr>
          <a:xfrm>
            <a:off x="5963400" y="2046960"/>
            <a:ext cx="6095160" cy="2506320"/>
          </a:xfrm>
          <a:prstGeom prst="pie">
            <a:avLst>
              <a:gd name="adj1" fmla="val 0"/>
              <a:gd name="adj2" fmla="val 16200000"/>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10000"/>
              </a:lnSpc>
              <a:buFont typeface="Arial"/>
              <a:buChar char="•"/>
            </a:pPr>
            <a:r>
              <a:rPr lang="it-IT" sz="2000" strike="noStrike">
                <a:solidFill>
                  <a:srgbClr val="000000"/>
                </a:solidFill>
                <a:latin typeface="Arial"/>
                <a:ea typeface="DejaVu Sans"/>
              </a:rPr>
              <a:t> </a:t>
            </a:r>
            <a:r>
              <a:rPr lang="it-IT" sz="2000" strike="noStrike">
                <a:solidFill>
                  <a:srgbClr val="000000"/>
                </a:solidFill>
                <a:latin typeface="Arial Narrow"/>
                <a:ea typeface="DejaVu Sans"/>
              </a:rPr>
              <a:t>Metodologie di partecipazione:</a:t>
            </a:r>
            <a:endParaRPr/>
          </a:p>
          <a:p>
            <a:pPr lvl="1">
              <a:lnSpc>
                <a:spcPct val="110000"/>
              </a:lnSpc>
              <a:buFont typeface="Wingdings" charset="2"/>
              <a:buChar char=""/>
            </a:pPr>
            <a:r>
              <a:rPr lang="it-IT" strike="noStrike">
                <a:solidFill>
                  <a:srgbClr val="000000"/>
                </a:solidFill>
                <a:latin typeface="Arial Narrow"/>
                <a:ea typeface="MS PGothic"/>
              </a:rPr>
              <a:t>Consultazione di opinioni.</a:t>
            </a:r>
            <a:endParaRPr/>
          </a:p>
          <a:p>
            <a:pPr lvl="1">
              <a:lnSpc>
                <a:spcPct val="110000"/>
              </a:lnSpc>
              <a:buFont typeface="Wingdings" charset="2"/>
              <a:buChar char=""/>
            </a:pPr>
            <a:r>
              <a:rPr lang="it-IT" strike="noStrike">
                <a:solidFill>
                  <a:srgbClr val="000000"/>
                </a:solidFill>
                <a:latin typeface="Arial Narrow"/>
                <a:ea typeface="MS PGothic"/>
              </a:rPr>
              <a:t>Partecipazione a commissioni e gruppi di lavoro.</a:t>
            </a:r>
            <a:endParaRPr/>
          </a:p>
          <a:p>
            <a:pPr lvl="1">
              <a:lnSpc>
                <a:spcPct val="110000"/>
              </a:lnSpc>
              <a:buFont typeface="Wingdings" charset="2"/>
              <a:buChar char=""/>
            </a:pPr>
            <a:r>
              <a:rPr lang="it-IT" strike="noStrike">
                <a:solidFill>
                  <a:srgbClr val="000000"/>
                </a:solidFill>
                <a:latin typeface="Arial Narrow"/>
                <a:ea typeface="MS PGothic"/>
              </a:rPr>
              <a:t>Ricerca-azione partecipata e ricerca collaborativa.</a:t>
            </a:r>
            <a:endParaRPr/>
          </a:p>
          <a:p>
            <a:pPr lvl="1">
              <a:lnSpc>
                <a:spcPct val="110000"/>
              </a:lnSpc>
              <a:buFont typeface="Wingdings" charset="2"/>
              <a:buChar char=""/>
            </a:pPr>
            <a:r>
              <a:rPr lang="it-IT" strike="noStrike">
                <a:solidFill>
                  <a:srgbClr val="000000"/>
                </a:solidFill>
                <a:latin typeface="Arial Narrow"/>
                <a:ea typeface="MS PGothic"/>
              </a:rPr>
              <a:t>Mobilitazione e supporto della comunità.</a:t>
            </a:r>
            <a:endParaRPr/>
          </a:p>
          <a:p>
            <a:pPr lvl="1">
              <a:lnSpc>
                <a:spcPct val="110000"/>
              </a:lnSpc>
              <a:buFont typeface="Wingdings" charset="2"/>
              <a:buChar char=""/>
            </a:pPr>
            <a:r>
              <a:rPr lang="it-IT" strike="noStrike">
                <a:solidFill>
                  <a:srgbClr val="000000"/>
                </a:solidFill>
                <a:latin typeface="Arial Narrow"/>
                <a:ea typeface="MS PGothic"/>
              </a:rPr>
              <a:t>Programmi di promozione della salute nella comunità. </a:t>
            </a:r>
            <a:endParaRPr/>
          </a:p>
          <a:p>
            <a:pPr lvl="1">
              <a:lnSpc>
                <a:spcPct val="110000"/>
              </a:lnSpc>
              <a:buFont typeface="Wingdings" charset="2"/>
              <a:buChar char=""/>
            </a:pPr>
            <a:r>
              <a:rPr lang="it-IT" strike="noStrike">
                <a:solidFill>
                  <a:srgbClr val="000000"/>
                </a:solidFill>
                <a:latin typeface="Arial Narrow"/>
                <a:ea typeface="MS PGothic"/>
              </a:rPr>
              <a:t>Contributo alla costruzione di materiali formativi. </a:t>
            </a:r>
            <a:endParaRPr/>
          </a:p>
          <a:p>
            <a:pPr lvl="1">
              <a:lnSpc>
                <a:spcPct val="110000"/>
              </a:lnSpc>
              <a:buFont typeface="Wingdings" charset="2"/>
              <a:buChar char=""/>
            </a:pPr>
            <a:r>
              <a:rPr lang="it-IT" strike="noStrike">
                <a:solidFill>
                  <a:srgbClr val="000000"/>
                </a:solidFill>
                <a:latin typeface="Arial Narrow"/>
                <a:ea typeface="MS PGothic"/>
              </a:rPr>
              <a:t>Tecniche di valutazione partecipativa.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magine 191"/>
          <p:cNvPicPr/>
          <p:nvPr/>
        </p:nvPicPr>
        <p:blipFill>
          <a:blip r:embed="rId2"/>
          <a:stretch/>
        </p:blipFill>
        <p:spPr>
          <a:xfrm>
            <a:off x="7193160" y="1280160"/>
            <a:ext cx="4754160" cy="2559600"/>
          </a:xfrm>
          <a:prstGeom prst="rect">
            <a:avLst/>
          </a:prstGeom>
          <a:ln>
            <a:noFill/>
          </a:ln>
        </p:spPr>
      </p:pic>
      <p:pic>
        <p:nvPicPr>
          <p:cNvPr id="193" name="Immagine 192"/>
          <p:cNvPicPr/>
          <p:nvPr/>
        </p:nvPicPr>
        <p:blipFill>
          <a:blip r:embed="rId3"/>
          <a:stretch/>
        </p:blipFill>
        <p:spPr>
          <a:xfrm>
            <a:off x="7193160" y="3854880"/>
            <a:ext cx="4754160" cy="2545560"/>
          </a:xfrm>
          <a:prstGeom prst="rect">
            <a:avLst/>
          </a:prstGeom>
          <a:ln>
            <a:noFill/>
          </a:ln>
        </p:spPr>
      </p:pic>
      <p:sp>
        <p:nvSpPr>
          <p:cNvPr id="194" name="CustomShape 1"/>
          <p:cNvSpPr/>
          <p:nvPr/>
        </p:nvSpPr>
        <p:spPr>
          <a:xfrm>
            <a:off x="186840" y="1980000"/>
            <a:ext cx="6095880" cy="3852360"/>
          </a:xfrm>
          <a:prstGeom prst="pie">
            <a:avLst>
              <a:gd name="adj1" fmla="val 0"/>
              <a:gd name="adj2" fmla="val 16200000"/>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30000"/>
              </a:lnSpc>
            </a:pPr>
            <a:endParaRPr/>
          </a:p>
          <a:p>
            <a:pPr algn="just">
              <a:lnSpc>
                <a:spcPct val="130000"/>
              </a:lnSpc>
              <a:buFont typeface="Arial"/>
              <a:buChar char="•"/>
            </a:pPr>
            <a:r>
              <a:rPr lang="it-IT" sz="1500" strike="noStrike">
                <a:solidFill>
                  <a:srgbClr val="000000"/>
                </a:solidFill>
                <a:latin typeface="Arial Narrow"/>
                <a:ea typeface="DejaVu Sans"/>
              </a:rPr>
              <a:t> Sfide e limiti della partecipazione nelle politiche sanitarie:</a:t>
            </a:r>
            <a:endParaRPr/>
          </a:p>
          <a:p>
            <a:pPr lvl="1">
              <a:lnSpc>
                <a:spcPct val="130000"/>
              </a:lnSpc>
              <a:buFont typeface="Wingdings" charset="2"/>
              <a:buChar char=""/>
            </a:pPr>
            <a:r>
              <a:rPr lang="it-IT" sz="1500" strike="noStrike">
                <a:solidFill>
                  <a:srgbClr val="000000"/>
                </a:solidFill>
                <a:latin typeface="Arial Narrow"/>
                <a:ea typeface="MS PGothic"/>
              </a:rPr>
              <a:t>Mancanza di comunicazione tra le organizzazioni della società civile e le parti istituzionali coinvolte.</a:t>
            </a:r>
            <a:endParaRPr/>
          </a:p>
          <a:p>
            <a:pPr lvl="1">
              <a:lnSpc>
                <a:spcPct val="130000"/>
              </a:lnSpc>
              <a:buFont typeface="Wingdings" charset="2"/>
              <a:buChar char=""/>
            </a:pPr>
            <a:r>
              <a:rPr lang="it-IT" sz="1500" strike="noStrike">
                <a:solidFill>
                  <a:srgbClr val="000000"/>
                </a:solidFill>
                <a:latin typeface="Arial Narrow"/>
                <a:ea typeface="MS PGothic"/>
              </a:rPr>
              <a:t>Pregiudizi e discriminazione. </a:t>
            </a:r>
            <a:endParaRPr/>
          </a:p>
          <a:p>
            <a:pPr lvl="1">
              <a:lnSpc>
                <a:spcPct val="130000"/>
              </a:lnSpc>
              <a:buFont typeface="Wingdings" charset="2"/>
              <a:buChar char=""/>
            </a:pPr>
            <a:r>
              <a:rPr lang="it-IT" sz="1500" strike="noStrike">
                <a:solidFill>
                  <a:srgbClr val="000000"/>
                </a:solidFill>
                <a:latin typeface="Arial Narrow"/>
                <a:ea typeface="MS PGothic"/>
              </a:rPr>
              <a:t>Insufficiente considerazione di comportamenti e valori. </a:t>
            </a:r>
            <a:endParaRPr/>
          </a:p>
          <a:p>
            <a:pPr lvl="1">
              <a:lnSpc>
                <a:spcPct val="130000"/>
              </a:lnSpc>
              <a:buFont typeface="Wingdings" charset="2"/>
              <a:buChar char=""/>
            </a:pPr>
            <a:r>
              <a:rPr lang="it-IT" sz="1500" strike="noStrike">
                <a:solidFill>
                  <a:srgbClr val="000000"/>
                </a:solidFill>
                <a:latin typeface="Arial Narrow"/>
                <a:ea typeface="MS PGothic"/>
              </a:rPr>
              <a:t>Mancanza di inclusione delle proposte della società civile in merito alle politiche sanitarie (“pseudo-consultazione”).</a:t>
            </a:r>
            <a:endParaRPr/>
          </a:p>
          <a:p>
            <a:pPr lvl="1">
              <a:lnSpc>
                <a:spcPct val="130000"/>
              </a:lnSpc>
              <a:buFont typeface="Wingdings" charset="2"/>
              <a:buChar char=""/>
            </a:pPr>
            <a:r>
              <a:rPr lang="it-IT" sz="1500" strike="noStrike">
                <a:solidFill>
                  <a:srgbClr val="000000"/>
                </a:solidFill>
                <a:latin typeface="Arial Narrow"/>
                <a:ea typeface="MS PGothic"/>
              </a:rPr>
              <a:t>Esclusione delle organizzazioni della società civile dai processi decisionali e di valutazione.  </a:t>
            </a:r>
            <a:endParaRPr/>
          </a:p>
          <a:p>
            <a:pPr lvl="1">
              <a:lnSpc>
                <a:spcPct val="130000"/>
              </a:lnSpc>
              <a:buFont typeface="Wingdings" charset="2"/>
              <a:buChar char=""/>
            </a:pPr>
            <a:r>
              <a:rPr lang="it-IT" sz="1500" strike="noStrike">
                <a:solidFill>
                  <a:srgbClr val="000000"/>
                </a:solidFill>
                <a:latin typeface="Arial Narrow"/>
                <a:ea typeface="MS PGothic"/>
              </a:rPr>
              <a:t>Mancanza di risorse finanziarie per l'implementazione delle strategie politiche. </a:t>
            </a:r>
            <a:endParaRPr/>
          </a:p>
        </p:txBody>
      </p:sp>
      <p:sp>
        <p:nvSpPr>
          <p:cNvPr id="195" name="CustomShape 2"/>
          <p:cNvSpPr/>
          <p:nvPr/>
        </p:nvSpPr>
        <p:spPr>
          <a:xfrm>
            <a:off x="498600" y="1315800"/>
            <a:ext cx="5718240" cy="394560"/>
          </a:xfrm>
          <a:prstGeom prst="pie">
            <a:avLst>
              <a:gd name="adj1" fmla="val 0"/>
              <a:gd name="adj2" fmla="val 16200000"/>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DejaVu Sans"/>
              </a:rPr>
              <a:t>Sfide e limiti della partecipazione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366120" y="3522240"/>
            <a:ext cx="2782800" cy="823320"/>
          </a:xfrm>
          <a:prstGeom prst="rect">
            <a:avLst/>
          </a:prstGeom>
          <a:noFill/>
          <a:ln w="9360">
            <a:solidFill>
              <a:srgbClr val="C576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600" strike="noStrike">
                <a:solidFill>
                  <a:srgbClr val="000000"/>
                </a:solidFill>
                <a:latin typeface="Arial Narrow"/>
                <a:ea typeface="DejaVu Sans"/>
              </a:rPr>
              <a:t>Sondaggi su questioni riguardanti la salute; forum sulla partecipazione; progetti di ricerca</a:t>
            </a:r>
            <a:endParaRPr/>
          </a:p>
        </p:txBody>
      </p:sp>
      <p:sp>
        <p:nvSpPr>
          <p:cNvPr id="199" name="CustomShape 4"/>
          <p:cNvSpPr/>
          <p:nvPr/>
        </p:nvSpPr>
        <p:spPr>
          <a:xfrm>
            <a:off x="9453240" y="3766680"/>
            <a:ext cx="2494800" cy="823320"/>
          </a:xfrm>
          <a:prstGeom prst="rect">
            <a:avLst/>
          </a:prstGeom>
          <a:noFill/>
          <a:ln w="9360">
            <a:solidFill>
              <a:srgbClr val="C576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600" strike="noStrike">
                <a:solidFill>
                  <a:srgbClr val="000000"/>
                </a:solidFill>
                <a:latin typeface="Arial Narrow"/>
                <a:ea typeface="DejaVu Sans"/>
              </a:rPr>
              <a:t>Ricerca sulle azioni di partecipazione, partecipazione a progetti relativi alla salute</a:t>
            </a:r>
            <a:endParaRPr/>
          </a:p>
        </p:txBody>
      </p:sp>
      <p:sp>
        <p:nvSpPr>
          <p:cNvPr id="201" name="CustomShape 6"/>
          <p:cNvSpPr/>
          <p:nvPr/>
        </p:nvSpPr>
        <p:spPr>
          <a:xfrm>
            <a:off x="9328320" y="2638080"/>
            <a:ext cx="2496600" cy="823320"/>
          </a:xfrm>
          <a:prstGeom prst="rect">
            <a:avLst/>
          </a:prstGeom>
          <a:noFill/>
          <a:ln w="9360">
            <a:solidFill>
              <a:srgbClr val="C576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600" strike="noStrike">
                <a:solidFill>
                  <a:srgbClr val="000000"/>
                </a:solidFill>
                <a:latin typeface="Arial Narrow"/>
                <a:ea typeface="DejaVu Sans"/>
              </a:rPr>
              <a:t>Partecipazione all'ideazione, allo sviluppo e alla valutazione di progetti</a:t>
            </a:r>
            <a:endParaRPr/>
          </a:p>
        </p:txBody>
      </p:sp>
      <p:sp>
        <p:nvSpPr>
          <p:cNvPr id="203" name="CustomShape 8"/>
          <p:cNvSpPr/>
          <p:nvPr/>
        </p:nvSpPr>
        <p:spPr>
          <a:xfrm>
            <a:off x="9355320" y="1236240"/>
            <a:ext cx="2592360" cy="1066680"/>
          </a:xfrm>
          <a:prstGeom prst="rect">
            <a:avLst/>
          </a:prstGeom>
          <a:noFill/>
          <a:ln w="9360">
            <a:solidFill>
              <a:srgbClr val="C576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600" strike="noStrike">
                <a:solidFill>
                  <a:srgbClr val="000000"/>
                </a:solidFill>
                <a:latin typeface="Arial Narrow"/>
                <a:ea typeface="DejaVu Sans"/>
              </a:rPr>
              <a:t>Partecipazione ai processi decisionali nella formulazione delle politiche in materia di salute</a:t>
            </a:r>
            <a:endParaRPr/>
          </a:p>
        </p:txBody>
      </p:sp>
      <p:sp>
        <p:nvSpPr>
          <p:cNvPr id="205" name="CustomShape 10"/>
          <p:cNvSpPr/>
          <p:nvPr/>
        </p:nvSpPr>
        <p:spPr>
          <a:xfrm>
            <a:off x="160560" y="4847040"/>
            <a:ext cx="3252960" cy="823320"/>
          </a:xfrm>
          <a:prstGeom prst="rect">
            <a:avLst/>
          </a:prstGeom>
          <a:noFill/>
          <a:ln w="9360">
            <a:solidFill>
              <a:srgbClr val="C576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1600" strike="noStrike">
                <a:solidFill>
                  <a:srgbClr val="000000"/>
                </a:solidFill>
                <a:latin typeface="Arial Narrow"/>
                <a:ea typeface="DejaVu Sans"/>
              </a:rPr>
              <a:t>Campagne di promozione della salute e di prevenzione; informazioni sulle variazioni a livello legale</a:t>
            </a:r>
            <a:endParaRPr/>
          </a:p>
        </p:txBody>
      </p:sp>
      <p:sp>
        <p:nvSpPr>
          <p:cNvPr id="206" name="CustomShape 11"/>
          <p:cNvSpPr/>
          <p:nvPr/>
        </p:nvSpPr>
        <p:spPr>
          <a:xfrm>
            <a:off x="514800" y="1215360"/>
            <a:ext cx="6613200" cy="181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30000"/>
              </a:lnSpc>
            </a:pPr>
            <a:r>
              <a:rPr lang="it-IT" sz="1600" b="1" strike="noStrike">
                <a:solidFill>
                  <a:srgbClr val="000000"/>
                </a:solidFill>
                <a:latin typeface="Arial Narrow"/>
                <a:ea typeface="DejaVu Sans"/>
              </a:rPr>
              <a:t>Scala della partecipazione sociale: Arnstein 1969.</a:t>
            </a:r>
            <a:endParaRPr/>
          </a:p>
          <a:p>
            <a:pPr>
              <a:lnSpc>
                <a:spcPct val="130000"/>
              </a:lnSpc>
            </a:pPr>
            <a:endParaRPr/>
          </a:p>
          <a:p>
            <a:pPr>
              <a:lnSpc>
                <a:spcPct val="130000"/>
              </a:lnSpc>
            </a:pPr>
            <a:r>
              <a:rPr lang="it-IT" sz="1600" b="1" strike="noStrike">
                <a:solidFill>
                  <a:srgbClr val="000000"/>
                </a:solidFill>
                <a:latin typeface="Arial Narrow"/>
                <a:ea typeface="DejaVu Sans"/>
              </a:rPr>
              <a:t>Diversi livelli: </a:t>
            </a:r>
            <a:endParaRPr/>
          </a:p>
          <a:p>
            <a:pPr>
              <a:lnSpc>
                <a:spcPct val="130000"/>
              </a:lnSpc>
            </a:pPr>
            <a:r>
              <a:rPr lang="it-IT" sz="1600" b="1" strike="noStrike">
                <a:solidFill>
                  <a:srgbClr val="000000"/>
                </a:solidFill>
                <a:latin typeface="Arial Narrow"/>
                <a:ea typeface="DejaVu Sans"/>
              </a:rPr>
              <a:t>- Non partecipazione</a:t>
            </a:r>
            <a:endParaRPr/>
          </a:p>
          <a:p>
            <a:pPr>
              <a:lnSpc>
                <a:spcPct val="130000"/>
              </a:lnSpc>
            </a:pPr>
            <a:r>
              <a:rPr lang="it-IT" sz="1600" b="1" strike="noStrike">
                <a:solidFill>
                  <a:srgbClr val="000000"/>
                </a:solidFill>
                <a:latin typeface="Arial Narrow"/>
                <a:ea typeface="DejaVu Sans"/>
              </a:rPr>
              <a:t> - Concessioni simboliche</a:t>
            </a:r>
            <a:endParaRPr/>
          </a:p>
          <a:p>
            <a:pPr>
              <a:lnSpc>
                <a:spcPct val="130000"/>
              </a:lnSpc>
            </a:pPr>
            <a:r>
              <a:rPr lang="it-IT" sz="1600" b="1" strike="noStrike">
                <a:solidFill>
                  <a:srgbClr val="000000"/>
                </a:solidFill>
                <a:latin typeface="Arial Narrow"/>
                <a:ea typeface="DejaVu Sans"/>
              </a:rPr>
              <a:t> - Potere dei cittadini. </a:t>
            </a:r>
            <a:endParaRPr/>
          </a:p>
        </p:txBody>
      </p:sp>
      <p:pic>
        <p:nvPicPr>
          <p:cNvPr id="14" name="Imagen 1" descr="Document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1406" y="1769580"/>
            <a:ext cx="3733800" cy="419258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 name="Rectángulo 3"/>
          <p:cNvSpPr/>
          <p:nvPr/>
        </p:nvSpPr>
        <p:spPr>
          <a:xfrm>
            <a:off x="6110943" y="6396335"/>
            <a:ext cx="6096000" cy="461665"/>
          </a:xfrm>
          <a:prstGeom prst="rect">
            <a:avLst/>
          </a:prstGeom>
        </p:spPr>
        <p:txBody>
          <a:bodyPr>
            <a:spAutoFit/>
          </a:bodyPr>
          <a:lstStyle/>
          <a:p>
            <a:pPr lvl="0" algn="r" fontAlgn="base">
              <a:spcBef>
                <a:spcPct val="0"/>
              </a:spcBef>
              <a:spcAft>
                <a:spcPct val="0"/>
              </a:spcAft>
            </a:pPr>
            <a:r>
              <a:rPr lang="es-ES" altLang="es-ES" sz="1200" i="1" dirty="0" err="1">
                <a:solidFill>
                  <a:srgbClr val="606060"/>
                </a:solidFill>
                <a:latin typeface="Arial Narrow" panose="020B0606020202030204" pitchFamily="34" charset="0"/>
                <a:ea typeface="MS PGothic" panose="020B0600070205080204" pitchFamily="34" charset="-128"/>
                <a:cs typeface="Arial"/>
              </a:rPr>
              <a:t>Arnstein</a:t>
            </a:r>
            <a:r>
              <a:rPr lang="es-ES" altLang="es-ES" sz="1200" i="1" dirty="0">
                <a:solidFill>
                  <a:srgbClr val="606060"/>
                </a:solidFill>
                <a:latin typeface="Arial Narrow" panose="020B0606020202030204" pitchFamily="34" charset="0"/>
                <a:ea typeface="MS PGothic" panose="020B0600070205080204" pitchFamily="34" charset="-128"/>
                <a:cs typeface="Arial"/>
              </a:rPr>
              <a:t> 1969. </a:t>
            </a:r>
          </a:p>
          <a:p>
            <a:pPr lvl="0" algn="r" fontAlgn="base">
              <a:spcBef>
                <a:spcPct val="0"/>
              </a:spcBef>
              <a:spcAft>
                <a:spcPct val="0"/>
              </a:spcAft>
            </a:pPr>
            <a:r>
              <a:rPr lang="es-ES" altLang="es-ES" sz="1200" i="1" dirty="0" smtClean="0">
                <a:solidFill>
                  <a:srgbClr val="606060"/>
                </a:solidFill>
                <a:latin typeface="Arial Narrow" panose="020B0606020202030204" pitchFamily="34" charset="0"/>
                <a:ea typeface="MS PGothic" panose="020B0600070205080204" pitchFamily="34" charset="-128"/>
                <a:cs typeface="Arial"/>
              </a:rPr>
              <a:t>Figura: </a:t>
            </a:r>
            <a:r>
              <a:rPr lang="es-ES" altLang="es-ES" sz="1200" i="1" dirty="0" err="1">
                <a:solidFill>
                  <a:srgbClr val="606060"/>
                </a:solidFill>
                <a:latin typeface="Arial Narrow" panose="020B0606020202030204" pitchFamily="34" charset="0"/>
                <a:ea typeface="MS PGothic" panose="020B0600070205080204" pitchFamily="34" charset="-128"/>
                <a:cs typeface="Arial"/>
              </a:rPr>
              <a:t>Arnstein</a:t>
            </a:r>
            <a:r>
              <a:rPr lang="es-ES" altLang="es-ES" sz="1200" i="1" dirty="0">
                <a:solidFill>
                  <a:srgbClr val="606060"/>
                </a:solidFill>
                <a:latin typeface="Arial Narrow" panose="020B0606020202030204" pitchFamily="34" charset="0"/>
                <a:ea typeface="MS PGothic" panose="020B0600070205080204" pitchFamily="34" charset="-128"/>
                <a:cs typeface="Arial"/>
              </a:rPr>
              <a:t> 1969: 217.</a:t>
            </a:r>
            <a:endParaRPr lang="es-ES" altLang="es-ES" sz="1200" i="1" dirty="0">
              <a:solidFill>
                <a:srgbClr val="606060"/>
              </a:solidFill>
              <a:latin typeface="Arial Narrow" panose="020B0606020202030204" pitchFamily="34" charset="0"/>
              <a:ea typeface="MS PGothic" panose="020B0600070205080204" pitchFamily="34" charset="-128"/>
              <a:cs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624240" y="1628640"/>
            <a:ext cx="10972080" cy="4525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30000"/>
              </a:lnSpc>
            </a:pPr>
            <a:endParaRPr/>
          </a:p>
          <a:p>
            <a:pPr algn="just">
              <a:lnSpc>
                <a:spcPct val="100000"/>
              </a:lnSpc>
            </a:pPr>
            <a:endParaRPr/>
          </a:p>
          <a:p>
            <a:pPr>
              <a:lnSpc>
                <a:spcPct val="100000"/>
              </a:lnSpc>
            </a:pPr>
            <a:endParaRPr/>
          </a:p>
        </p:txBody>
      </p:sp>
      <p:sp>
        <p:nvSpPr>
          <p:cNvPr id="208" name="CustomShape 2"/>
          <p:cNvSpPr/>
          <p:nvPr/>
        </p:nvSpPr>
        <p:spPr>
          <a:xfrm>
            <a:off x="3823920" y="720000"/>
            <a:ext cx="4311720" cy="398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1" strike="noStrike">
                <a:solidFill>
                  <a:srgbClr val="000090"/>
                </a:solidFill>
                <a:latin typeface="Arial Narrow"/>
                <a:ea typeface="DejaVu Sans"/>
              </a:rPr>
              <a:t>Livelli di coinvolgimento e partecipazione</a:t>
            </a:r>
            <a:endParaRPr/>
          </a:p>
        </p:txBody>
      </p:sp>
      <p:sp>
        <p:nvSpPr>
          <p:cNvPr id="209" name="CustomShape 3"/>
          <p:cNvSpPr/>
          <p:nvPr/>
        </p:nvSpPr>
        <p:spPr>
          <a:xfrm>
            <a:off x="527040" y="2205000"/>
            <a:ext cx="2111760" cy="367560"/>
          </a:xfrm>
          <a:prstGeom prst="rect">
            <a:avLst/>
          </a:prstGeom>
          <a:solidFill>
            <a:srgbClr val="004080">
              <a:alpha val="63000"/>
            </a:srgbClr>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trike="noStrike">
                <a:solidFill>
                  <a:srgbClr val="000000"/>
                </a:solidFill>
                <a:latin typeface="Arial Narrow"/>
                <a:ea typeface="DejaVu Sans"/>
              </a:rPr>
              <a:t>Controllo totale</a:t>
            </a:r>
            <a:endParaRPr/>
          </a:p>
        </p:txBody>
      </p:sp>
      <p:sp>
        <p:nvSpPr>
          <p:cNvPr id="210" name="CustomShape 4"/>
          <p:cNvSpPr/>
          <p:nvPr/>
        </p:nvSpPr>
        <p:spPr>
          <a:xfrm>
            <a:off x="527040" y="2924280"/>
            <a:ext cx="2111760" cy="367560"/>
          </a:xfrm>
          <a:prstGeom prst="rect">
            <a:avLst/>
          </a:prstGeom>
          <a:solidFill>
            <a:srgbClr val="109CBC"/>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trike="noStrike">
                <a:solidFill>
                  <a:srgbClr val="000000"/>
                </a:solidFill>
                <a:latin typeface="Arial Narrow"/>
                <a:ea typeface="DejaVu Sans"/>
              </a:rPr>
              <a:t>Condivisione dei poteri</a:t>
            </a:r>
            <a:endParaRPr/>
          </a:p>
        </p:txBody>
      </p:sp>
      <p:sp>
        <p:nvSpPr>
          <p:cNvPr id="211" name="CustomShape 5"/>
          <p:cNvSpPr/>
          <p:nvPr/>
        </p:nvSpPr>
        <p:spPr>
          <a:xfrm>
            <a:off x="527040" y="3681720"/>
            <a:ext cx="2111760" cy="367560"/>
          </a:xfrm>
          <a:prstGeom prst="rect">
            <a:avLst/>
          </a:prstGeom>
          <a:solidFill>
            <a:srgbClr val="800000">
              <a:alpha val="57000"/>
            </a:srgbClr>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trike="noStrike">
                <a:solidFill>
                  <a:srgbClr val="000000"/>
                </a:solidFill>
                <a:latin typeface="Arial Narrow"/>
                <a:ea typeface="DejaVu Sans"/>
              </a:rPr>
              <a:t>Partecipazione</a:t>
            </a:r>
            <a:endParaRPr/>
          </a:p>
        </p:txBody>
      </p:sp>
      <p:sp>
        <p:nvSpPr>
          <p:cNvPr id="212" name="CustomShape 6"/>
          <p:cNvSpPr/>
          <p:nvPr/>
        </p:nvSpPr>
        <p:spPr>
          <a:xfrm>
            <a:off x="527040" y="4545720"/>
            <a:ext cx="2111760" cy="367560"/>
          </a:xfrm>
          <a:prstGeom prst="rect">
            <a:avLst/>
          </a:prstGeom>
          <a:solidFill>
            <a:srgbClr val="FF9900"/>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trike="noStrike">
                <a:solidFill>
                  <a:srgbClr val="000000"/>
                </a:solidFill>
                <a:latin typeface="Arial Narrow"/>
                <a:ea typeface="DejaVu Sans"/>
              </a:rPr>
              <a:t>Consultazione</a:t>
            </a:r>
            <a:endParaRPr/>
          </a:p>
        </p:txBody>
      </p:sp>
      <p:sp>
        <p:nvSpPr>
          <p:cNvPr id="213" name="CustomShape 7"/>
          <p:cNvSpPr/>
          <p:nvPr/>
        </p:nvSpPr>
        <p:spPr>
          <a:xfrm>
            <a:off x="527040" y="5517720"/>
            <a:ext cx="2111760" cy="367560"/>
          </a:xfrm>
          <a:prstGeom prst="rect">
            <a:avLst/>
          </a:prstGeom>
          <a:solidFill>
            <a:srgbClr val="FFCC43"/>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trike="noStrike">
                <a:solidFill>
                  <a:srgbClr val="000000"/>
                </a:solidFill>
                <a:latin typeface="Arial Narrow"/>
                <a:ea typeface="DejaVu Sans"/>
              </a:rPr>
              <a:t>Informazione</a:t>
            </a:r>
            <a:endParaRPr/>
          </a:p>
        </p:txBody>
      </p:sp>
      <p:sp>
        <p:nvSpPr>
          <p:cNvPr id="214" name="CustomShape 8"/>
          <p:cNvSpPr/>
          <p:nvPr/>
        </p:nvSpPr>
        <p:spPr>
          <a:xfrm>
            <a:off x="3214800" y="2097000"/>
            <a:ext cx="8449200" cy="579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b="1" strike="noStrike">
                <a:solidFill>
                  <a:srgbClr val="000000"/>
                </a:solidFill>
                <a:latin typeface="Arial Narrow"/>
                <a:ea typeface="DejaVu Sans"/>
              </a:rPr>
              <a:t>Controllo totale</a:t>
            </a:r>
            <a:r>
              <a:rPr lang="it-IT" sz="1600" strike="noStrike">
                <a:solidFill>
                  <a:srgbClr val="000000"/>
                </a:solidFill>
                <a:latin typeface="Arial Narrow"/>
                <a:ea typeface="DejaVu Sans"/>
              </a:rPr>
              <a:t>: gli utenti dei servizi controllano il processo decisionale attraverso comitati o gruppi diretti dalla comunità.</a:t>
            </a:r>
            <a:endParaRPr/>
          </a:p>
        </p:txBody>
      </p:sp>
      <p:sp>
        <p:nvSpPr>
          <p:cNvPr id="215" name="CustomShape 9"/>
          <p:cNvSpPr/>
          <p:nvPr/>
        </p:nvSpPr>
        <p:spPr>
          <a:xfrm>
            <a:off x="3240000" y="2868120"/>
            <a:ext cx="8117640" cy="731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b="1" strike="noStrike">
                <a:solidFill>
                  <a:srgbClr val="000000"/>
                </a:solidFill>
                <a:latin typeface="Arial Narrow"/>
                <a:ea typeface="DejaVu Sans"/>
              </a:rPr>
              <a:t>Condivisione dei poteri</a:t>
            </a:r>
            <a:r>
              <a:rPr lang="it-IT" sz="1600" strike="noStrike">
                <a:solidFill>
                  <a:srgbClr val="000000"/>
                </a:solidFill>
                <a:latin typeface="Arial Narrow"/>
                <a:ea typeface="DejaVu Sans"/>
              </a:rPr>
              <a:t>: condivisione delle decisioni e delle responsabilità, anche a livello di governo.</a:t>
            </a:r>
            <a:endParaRPr/>
          </a:p>
        </p:txBody>
      </p:sp>
      <p:sp>
        <p:nvSpPr>
          <p:cNvPr id="216" name="CustomShape 10"/>
          <p:cNvSpPr/>
          <p:nvPr/>
        </p:nvSpPr>
        <p:spPr>
          <a:xfrm>
            <a:off x="3214800" y="3586680"/>
            <a:ext cx="8641800" cy="8233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b="1" strike="noStrike">
                <a:solidFill>
                  <a:srgbClr val="000000"/>
                </a:solidFill>
                <a:latin typeface="Arial Narrow"/>
                <a:ea typeface="DejaVu Sans"/>
              </a:rPr>
              <a:t>Partecipazione</a:t>
            </a:r>
            <a:r>
              <a:rPr lang="it-IT" sz="1600" strike="noStrike">
                <a:solidFill>
                  <a:srgbClr val="000000"/>
                </a:solidFill>
                <a:latin typeface="Arial Narrow"/>
                <a:ea typeface="DejaVu Sans"/>
              </a:rPr>
              <a:t>: invito a partecipare alla definizione di bisogni, servizi o politiche. Gli utenti dei servizi possono avanzare suggerimenti e influenzare gli esiti attraverso gruppi di discussione, valutazioni partecipative, eventi per soggetti interessati, ricerca tra pari o attività di formazione.</a:t>
            </a:r>
            <a:endParaRPr/>
          </a:p>
        </p:txBody>
      </p:sp>
      <p:sp>
        <p:nvSpPr>
          <p:cNvPr id="217" name="CustomShape 11"/>
          <p:cNvSpPr/>
          <p:nvPr/>
        </p:nvSpPr>
        <p:spPr>
          <a:xfrm>
            <a:off x="3119760" y="4581360"/>
            <a:ext cx="8832240" cy="579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b="1" strike="noStrike">
                <a:solidFill>
                  <a:srgbClr val="000000"/>
                </a:solidFill>
                <a:latin typeface="Arial Narrow"/>
                <a:ea typeface="DejaVu Sans"/>
              </a:rPr>
              <a:t>Consultazione:</a:t>
            </a:r>
            <a:r>
              <a:rPr lang="it-IT" sz="1600" strike="noStrike">
                <a:solidFill>
                  <a:srgbClr val="000000"/>
                </a:solidFill>
                <a:latin typeface="Arial Narrow"/>
                <a:ea typeface="DejaVu Sans"/>
              </a:rPr>
              <a:t> chiedere alle persone che cosa pensano di un servizio o di una politica. Gli utenti dei servizi esercitano un'influenza limitata tramite questionari, gruppi di discussione o cassette dei suggerimenti.</a:t>
            </a:r>
            <a:endParaRPr/>
          </a:p>
        </p:txBody>
      </p:sp>
      <p:sp>
        <p:nvSpPr>
          <p:cNvPr id="218" name="CustomShape 12"/>
          <p:cNvSpPr/>
          <p:nvPr/>
        </p:nvSpPr>
        <p:spPr>
          <a:xfrm>
            <a:off x="3119760" y="5445360"/>
            <a:ext cx="8544240" cy="579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b="1" strike="noStrike">
                <a:solidFill>
                  <a:srgbClr val="000000"/>
                </a:solidFill>
                <a:latin typeface="Arial Narrow"/>
                <a:ea typeface="DejaVu Sans"/>
              </a:rPr>
              <a:t>Informazione: </a:t>
            </a:r>
            <a:r>
              <a:rPr lang="it-IT" sz="1600" strike="noStrike">
                <a:solidFill>
                  <a:srgbClr val="000000"/>
                </a:solidFill>
                <a:latin typeface="Arial Narrow"/>
                <a:ea typeface="DejaVu Sans"/>
              </a:rPr>
              <a:t>far conoscere un servizio o una politica tramite newsletter, dépliant, bacheche o informazioni digitali. Gli utenti del servizio non hanno alcuna influenza. </a:t>
            </a:r>
            <a:endParaRPr/>
          </a:p>
        </p:txBody>
      </p:sp>
      <p:sp>
        <p:nvSpPr>
          <p:cNvPr id="14" name="CuadroTexto 5"/>
          <p:cNvSpPr txBox="1">
            <a:spLocks noChangeArrowheads="1"/>
          </p:cNvSpPr>
          <p:nvPr/>
        </p:nvSpPr>
        <p:spPr bwMode="auto">
          <a:xfrm>
            <a:off x="3575720" y="6610462"/>
            <a:ext cx="85328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r>
              <a:rPr lang="es-ES" altLang="ja-JP" sz="1100" i="1" dirty="0">
                <a:solidFill>
                  <a:srgbClr val="606060"/>
                </a:solidFill>
                <a:latin typeface="Arial Narrow" panose="020B0606020202030204" pitchFamily="34" charset="0"/>
              </a:rPr>
              <a:t>FEANTSA 2013.</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624240" y="1628640"/>
            <a:ext cx="10972080" cy="4525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30000"/>
              </a:lnSpc>
            </a:pPr>
            <a:endParaRPr/>
          </a:p>
          <a:p>
            <a:pPr algn="just">
              <a:lnSpc>
                <a:spcPct val="100000"/>
              </a:lnSpc>
            </a:pPr>
            <a:endParaRPr/>
          </a:p>
          <a:p>
            <a:pPr>
              <a:lnSpc>
                <a:spcPct val="100000"/>
              </a:lnSpc>
            </a:pPr>
            <a:endParaRPr/>
          </a:p>
        </p:txBody>
      </p:sp>
      <p:sp>
        <p:nvSpPr>
          <p:cNvPr id="220" name="CustomShape 2"/>
          <p:cNvSpPr/>
          <p:nvPr/>
        </p:nvSpPr>
        <p:spPr>
          <a:xfrm>
            <a:off x="495720" y="1922040"/>
            <a:ext cx="11336400" cy="460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Narrow"/>
              <a:buChar char="•"/>
            </a:pPr>
            <a:r>
              <a:rPr lang="it-IT" strike="noStrike">
                <a:solidFill>
                  <a:srgbClr val="000000"/>
                </a:solidFill>
                <a:latin typeface="Arial Narrow"/>
                <a:ea typeface="Arial"/>
              </a:rPr>
              <a:t>  Applicabilità di una inclusione deliberata e sistematica di singoli, gruppi familiari e comunità come protagonisti attivi del miglioramento della propria salute e dei servizi utilizzati.</a:t>
            </a:r>
            <a:endParaRPr/>
          </a:p>
          <a:p>
            <a:pPr>
              <a:lnSpc>
                <a:spcPct val="100000"/>
              </a:lnSpc>
              <a:buFont typeface="Arial Narrow"/>
              <a:buChar char="•"/>
            </a:pPr>
            <a:r>
              <a:rPr lang="it-IT" strike="noStrike">
                <a:solidFill>
                  <a:srgbClr val="000000"/>
                </a:solidFill>
                <a:latin typeface="Arial Narrow"/>
                <a:ea typeface="Arial"/>
              </a:rPr>
              <a:t> Importanza della </a:t>
            </a:r>
            <a:r>
              <a:rPr lang="it-IT" b="1" strike="noStrike">
                <a:solidFill>
                  <a:srgbClr val="000000"/>
                </a:solidFill>
                <a:latin typeface="Arial Narrow"/>
                <a:ea typeface="Arial"/>
              </a:rPr>
              <a:t>fiducia,</a:t>
            </a:r>
            <a:r>
              <a:rPr lang="it-IT" strike="noStrike">
                <a:solidFill>
                  <a:srgbClr val="000000"/>
                </a:solidFill>
                <a:latin typeface="Arial Narrow"/>
                <a:ea typeface="Arial"/>
              </a:rPr>
              <a:t> del senso di </a:t>
            </a:r>
            <a:r>
              <a:rPr lang="it-IT" b="1" strike="noStrike">
                <a:solidFill>
                  <a:srgbClr val="000000"/>
                </a:solidFill>
                <a:latin typeface="Arial Narrow"/>
                <a:ea typeface="Arial"/>
              </a:rPr>
              <a:t>appartenenza e di 'proprietà',</a:t>
            </a:r>
            <a:r>
              <a:rPr lang="it-IT" strike="noStrike">
                <a:solidFill>
                  <a:srgbClr val="000000"/>
                </a:solidFill>
                <a:latin typeface="Arial Narrow"/>
                <a:ea typeface="Arial"/>
              </a:rPr>
              <a:t> e del </a:t>
            </a:r>
            <a:r>
              <a:rPr lang="it-IT" b="1" strike="noStrike">
                <a:solidFill>
                  <a:srgbClr val="000000"/>
                </a:solidFill>
                <a:latin typeface="Arial Narrow"/>
                <a:ea typeface="Arial"/>
              </a:rPr>
              <a:t>rispetto reciproco</a:t>
            </a:r>
            <a:r>
              <a:rPr lang="it-IT" strike="noStrike">
                <a:solidFill>
                  <a:srgbClr val="000000"/>
                </a:solidFill>
                <a:latin typeface="Arial Narrow"/>
                <a:ea typeface="Arial"/>
              </a:rPr>
              <a:t> per comprendere e gestire le aspettative e gli obiettivi delle diverse parti interessate.  </a:t>
            </a:r>
            <a:endParaRPr/>
          </a:p>
          <a:p>
            <a:pPr>
              <a:lnSpc>
                <a:spcPct val="100000"/>
              </a:lnSpc>
              <a:buFont typeface="Arial Narrow"/>
              <a:buChar char="•"/>
            </a:pPr>
            <a:r>
              <a:rPr lang="it-IT" strike="noStrike">
                <a:solidFill>
                  <a:srgbClr val="000000"/>
                </a:solidFill>
                <a:latin typeface="Arial Narrow"/>
                <a:ea typeface="Arial"/>
              </a:rPr>
              <a:t>  Coinvolgimento in </a:t>
            </a:r>
            <a:r>
              <a:rPr lang="it-IT" b="1" strike="noStrike">
                <a:solidFill>
                  <a:srgbClr val="000000"/>
                </a:solidFill>
                <a:latin typeface="Arial Narrow"/>
                <a:ea typeface="Arial"/>
              </a:rPr>
              <a:t>diversi aspetti della gestione del servizio sanitario</a:t>
            </a:r>
            <a:r>
              <a:rPr lang="it-IT" strike="noStrike">
                <a:solidFill>
                  <a:srgbClr val="000000"/>
                </a:solidFill>
                <a:latin typeface="Arial Narrow"/>
                <a:ea typeface="Arial"/>
              </a:rPr>
              <a:t> (diagnosi, pianificazione, programmazione, implementazione, supervisione e valutazione). </a:t>
            </a:r>
            <a:endParaRPr/>
          </a:p>
          <a:p>
            <a:pPr>
              <a:lnSpc>
                <a:spcPct val="100000"/>
              </a:lnSpc>
              <a:buFont typeface="Arial Narrow"/>
              <a:buChar char="•"/>
            </a:pPr>
            <a:r>
              <a:rPr lang="it-IT" strike="noStrike">
                <a:solidFill>
                  <a:srgbClr val="000000"/>
                </a:solidFill>
                <a:latin typeface="Arial Narrow"/>
                <a:ea typeface="Arial"/>
              </a:rPr>
              <a:t> </a:t>
            </a:r>
            <a:r>
              <a:rPr lang="it-IT" b="1" strike="noStrike">
                <a:solidFill>
                  <a:srgbClr val="000000"/>
                </a:solidFill>
                <a:latin typeface="Arial Narrow"/>
                <a:ea typeface="Arial"/>
              </a:rPr>
              <a:t>Ruolo dei rappresentanti della comunità</a:t>
            </a:r>
            <a:r>
              <a:rPr lang="it-IT" strike="noStrike">
                <a:solidFill>
                  <a:srgbClr val="000000"/>
                </a:solidFill>
                <a:latin typeface="Arial Narrow"/>
                <a:ea typeface="Arial"/>
              </a:rPr>
              <a:t>: colmare il divario tra le comunità e i servizi sanitari, partecipare come interpreti, mediatori ed educatori, nonché contribuire con conoscenze professionali.</a:t>
            </a:r>
            <a:endParaRPr/>
          </a:p>
          <a:p>
            <a:pPr>
              <a:lnSpc>
                <a:spcPct val="100000"/>
              </a:lnSpc>
              <a:buFont typeface="Arial Narrow"/>
              <a:buChar char="•"/>
            </a:pPr>
            <a:r>
              <a:rPr lang="it-IT" strike="noStrike">
                <a:solidFill>
                  <a:srgbClr val="000000"/>
                </a:solidFill>
                <a:latin typeface="Arial Narrow"/>
                <a:ea typeface="Arial"/>
              </a:rPr>
              <a:t> </a:t>
            </a:r>
            <a:r>
              <a:rPr lang="it-IT" b="1" strike="noStrike">
                <a:solidFill>
                  <a:srgbClr val="000000"/>
                </a:solidFill>
                <a:latin typeface="Arial Narrow"/>
                <a:ea typeface="Arial"/>
              </a:rPr>
              <a:t>"Partecipazione"</a:t>
            </a:r>
            <a:r>
              <a:rPr lang="it-IT" strike="noStrike">
                <a:solidFill>
                  <a:srgbClr val="000000"/>
                </a:solidFill>
                <a:latin typeface="Arial Narrow"/>
                <a:ea typeface="Arial"/>
              </a:rPr>
              <a:t> e </a:t>
            </a:r>
            <a:r>
              <a:rPr lang="it-IT" b="1" strike="noStrike">
                <a:solidFill>
                  <a:srgbClr val="000000"/>
                </a:solidFill>
                <a:latin typeface="Arial Narrow"/>
                <a:ea typeface="Arial"/>
              </a:rPr>
              <a:t>"coinvolgimento":</a:t>
            </a:r>
            <a:r>
              <a:rPr lang="it-IT" strike="noStrike">
                <a:solidFill>
                  <a:srgbClr val="000000"/>
                </a:solidFill>
                <a:latin typeface="Arial Narrow"/>
                <a:ea typeface="Arial"/>
              </a:rPr>
              <a:t> spesso utilizzati in modo intercambiabile. </a:t>
            </a:r>
            <a:endParaRPr/>
          </a:p>
          <a:p>
            <a:pPr>
              <a:lnSpc>
                <a:spcPct val="100000"/>
              </a:lnSpc>
              <a:buFont typeface="Arial Narrow"/>
              <a:buChar char="•"/>
            </a:pPr>
            <a:r>
              <a:rPr lang="it-IT" strike="noStrike">
                <a:solidFill>
                  <a:srgbClr val="000000"/>
                </a:solidFill>
                <a:latin typeface="Arial Narrow"/>
                <a:ea typeface="Arial"/>
              </a:rPr>
              <a:t> Diversi </a:t>
            </a:r>
            <a:r>
              <a:rPr lang="it-IT" b="1" strike="noStrike">
                <a:solidFill>
                  <a:srgbClr val="000000"/>
                </a:solidFill>
                <a:latin typeface="Arial Narrow"/>
                <a:ea typeface="Arial"/>
              </a:rPr>
              <a:t>livelli</a:t>
            </a:r>
            <a:r>
              <a:rPr lang="it-IT" strike="noStrike">
                <a:solidFill>
                  <a:srgbClr val="000000"/>
                </a:solidFill>
                <a:latin typeface="Arial Narrow"/>
                <a:ea typeface="Arial"/>
              </a:rPr>
              <a:t> di coinvolgimento/partecipazione.</a:t>
            </a:r>
            <a:endParaRPr/>
          </a:p>
          <a:p>
            <a:pPr>
              <a:lnSpc>
                <a:spcPct val="100000"/>
              </a:lnSpc>
              <a:buFont typeface="Arial Narrow"/>
              <a:buChar char="•"/>
            </a:pPr>
            <a:r>
              <a:rPr lang="it-IT" strike="noStrike">
                <a:solidFill>
                  <a:srgbClr val="000000"/>
                </a:solidFill>
                <a:latin typeface="Arial Narrow"/>
                <a:ea typeface="Arial"/>
              </a:rPr>
              <a:t> Diverse </a:t>
            </a:r>
            <a:r>
              <a:rPr lang="it-IT" b="1" strike="noStrike">
                <a:solidFill>
                  <a:srgbClr val="000000"/>
                </a:solidFill>
                <a:latin typeface="Arial Narrow"/>
                <a:ea typeface="Arial"/>
              </a:rPr>
              <a:t>forme di valutazione</a:t>
            </a:r>
            <a:r>
              <a:rPr lang="it-IT" strike="noStrike">
                <a:solidFill>
                  <a:srgbClr val="000000"/>
                </a:solidFill>
                <a:latin typeface="Arial Narrow"/>
                <a:ea typeface="Arial"/>
              </a:rPr>
              <a:t>: considerate come aspetto cruciale, desiderabile, valore/vantaggio aggiunto o completa perdita di tempo. </a:t>
            </a:r>
            <a:endParaRPr/>
          </a:p>
        </p:txBody>
      </p:sp>
      <p:sp>
        <p:nvSpPr>
          <p:cNvPr id="221" name="CustomShape 3"/>
          <p:cNvSpPr/>
          <p:nvPr/>
        </p:nvSpPr>
        <p:spPr>
          <a:xfrm>
            <a:off x="2815560" y="1197000"/>
            <a:ext cx="6562440" cy="398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1" strike="noStrike">
                <a:solidFill>
                  <a:srgbClr val="000090"/>
                </a:solidFill>
                <a:latin typeface="Arial Narrow"/>
                <a:ea typeface="DejaVu Sans"/>
              </a:rPr>
              <a:t>Aspetti pertinenti relativi al coinvolgimento e alla partecipazione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624240" y="1628640"/>
            <a:ext cx="10972080" cy="4525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30000"/>
              </a:lnSpc>
            </a:pPr>
            <a:endParaRPr/>
          </a:p>
          <a:p>
            <a:pPr algn="just">
              <a:lnSpc>
                <a:spcPct val="100000"/>
              </a:lnSpc>
            </a:pPr>
            <a:endParaRPr/>
          </a:p>
          <a:p>
            <a:pPr>
              <a:lnSpc>
                <a:spcPct val="100000"/>
              </a:lnSpc>
            </a:pPr>
            <a:endParaRPr/>
          </a:p>
        </p:txBody>
      </p:sp>
      <p:sp>
        <p:nvSpPr>
          <p:cNvPr id="223" name="CustomShape 2"/>
          <p:cNvSpPr/>
          <p:nvPr/>
        </p:nvSpPr>
        <p:spPr>
          <a:xfrm>
            <a:off x="495720" y="1922040"/>
            <a:ext cx="11336400" cy="460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SzPct val="45000"/>
              <a:buFont typeface="StarSymbol"/>
              <a:buChar char=""/>
            </a:pPr>
            <a:r>
              <a:rPr lang="it-IT" b="1" strike="noStrike">
                <a:solidFill>
                  <a:srgbClr val="000000"/>
                </a:solidFill>
                <a:latin typeface="Arial Narrow"/>
                <a:ea typeface="Arial"/>
              </a:rPr>
              <a:t>Considerare l'aspetto temporale</a:t>
            </a:r>
            <a:r>
              <a:rPr lang="it-IT" strike="noStrike">
                <a:solidFill>
                  <a:srgbClr val="000000"/>
                </a:solidFill>
                <a:latin typeface="Arial Narrow"/>
                <a:ea typeface="Arial"/>
              </a:rPr>
              <a:t>: </a:t>
            </a:r>
            <a:endParaRPr/>
          </a:p>
          <a:p>
            <a:pPr lvl="1">
              <a:lnSpc>
                <a:spcPct val="100000"/>
              </a:lnSpc>
              <a:buSzPct val="45000"/>
              <a:buFont typeface="StarSymbol"/>
              <a:buChar char=""/>
            </a:pPr>
            <a:r>
              <a:rPr lang="it-IT" sz="1600" strike="noStrike">
                <a:solidFill>
                  <a:srgbClr val="000000"/>
                </a:solidFill>
                <a:latin typeface="Arial Narrow"/>
                <a:ea typeface="MS PGothic"/>
              </a:rPr>
              <a:t>- Diversa disponibilità di tempo</a:t>
            </a:r>
            <a:endParaRPr/>
          </a:p>
          <a:p>
            <a:pPr lvl="1">
              <a:lnSpc>
                <a:spcPct val="100000"/>
              </a:lnSpc>
              <a:buSzPct val="45000"/>
              <a:buFont typeface="StarSymbol"/>
              <a:buChar char=""/>
            </a:pPr>
            <a:r>
              <a:rPr lang="it-IT" sz="1600" strike="noStrike">
                <a:solidFill>
                  <a:srgbClr val="000000"/>
                </a:solidFill>
                <a:latin typeface="Arial Narrow"/>
                <a:ea typeface="MS PGothic"/>
              </a:rPr>
              <a:t>- Diversa valutazione del tempo dedicato al coinvolgimento/alla partecipazione (contributo o ostacolo in termini di efficacia)</a:t>
            </a:r>
            <a:endParaRPr/>
          </a:p>
          <a:p>
            <a:pPr lvl="1">
              <a:lnSpc>
                <a:spcPct val="100000"/>
              </a:lnSpc>
              <a:buSzPct val="45000"/>
              <a:buFont typeface="StarSymbol"/>
              <a:buChar char=""/>
            </a:pPr>
            <a:r>
              <a:rPr lang="it-IT" sz="1600" strike="noStrike">
                <a:solidFill>
                  <a:srgbClr val="000000"/>
                </a:solidFill>
                <a:latin typeface="Arial Narrow"/>
                <a:ea typeface="MS PGothic"/>
              </a:rPr>
              <a:t>- Dal punto di vista della comunità: la fretta degli attori esterni vista come problema</a:t>
            </a:r>
            <a:endParaRPr/>
          </a:p>
          <a:p>
            <a:pPr lvl="1">
              <a:lnSpc>
                <a:spcPct val="100000"/>
              </a:lnSpc>
              <a:buSzPct val="45000"/>
              <a:buFont typeface="StarSymbol"/>
              <a:buChar char=""/>
            </a:pPr>
            <a:r>
              <a:rPr lang="it-IT" sz="1600" strike="noStrike">
                <a:solidFill>
                  <a:srgbClr val="000000"/>
                </a:solidFill>
                <a:latin typeface="Arial Narrow"/>
                <a:ea typeface="MS PGothic"/>
              </a:rPr>
              <a:t>- Opportunità di disporre di tempo sufficiente per assicurare contatti regolari con persone che si spostano (immigrati, Rom, viaggiatori) piuttosto che con persone sedentarie</a:t>
            </a:r>
            <a:endParaRPr/>
          </a:p>
          <a:p>
            <a:pPr>
              <a:lnSpc>
                <a:spcPct val="100000"/>
              </a:lnSpc>
              <a:buSzPct val="45000"/>
              <a:buFont typeface="StarSymbol"/>
              <a:buChar char=""/>
            </a:pPr>
            <a:r>
              <a:rPr lang="it-IT" b="1" strike="noStrike">
                <a:solidFill>
                  <a:srgbClr val="000000"/>
                </a:solidFill>
                <a:latin typeface="Arial Narrow"/>
                <a:ea typeface="Arial"/>
              </a:rPr>
              <a:t>Considerare la vicinanza</a:t>
            </a:r>
            <a:r>
              <a:rPr lang="it-IT" strike="noStrike">
                <a:solidFill>
                  <a:srgbClr val="000000"/>
                </a:solidFill>
                <a:latin typeface="Arial Narrow"/>
                <a:ea typeface="Arial"/>
              </a:rPr>
              <a:t> </a:t>
            </a:r>
            <a:endParaRPr/>
          </a:p>
          <a:p>
            <a:pPr>
              <a:lnSpc>
                <a:spcPct val="100000"/>
              </a:lnSpc>
              <a:buSzPct val="45000"/>
              <a:buFont typeface="StarSymbol"/>
              <a:buChar char=""/>
            </a:pPr>
            <a:r>
              <a:rPr lang="it-IT" b="1" strike="noStrike">
                <a:solidFill>
                  <a:srgbClr val="000000"/>
                </a:solidFill>
                <a:latin typeface="Arial Narrow"/>
                <a:ea typeface="Arial"/>
              </a:rPr>
              <a:t>Mettere a confronto l'eterogeneità e l'omogeneità dei gruppi</a:t>
            </a:r>
            <a:endParaRPr/>
          </a:p>
          <a:p>
            <a:pPr>
              <a:lnSpc>
                <a:spcPct val="100000"/>
              </a:lnSpc>
              <a:buSzPct val="45000"/>
              <a:buFont typeface="StarSymbol"/>
              <a:buChar char=""/>
            </a:pPr>
            <a:r>
              <a:rPr lang="it-IT" b="1" strike="noStrike">
                <a:solidFill>
                  <a:srgbClr val="000000"/>
                </a:solidFill>
                <a:latin typeface="Arial Narrow"/>
                <a:ea typeface="Arial"/>
              </a:rPr>
              <a:t>Considerare i rapporti di potere: </a:t>
            </a:r>
            <a:r>
              <a:rPr lang="it-IT" strike="noStrike">
                <a:solidFill>
                  <a:srgbClr val="000000"/>
                </a:solidFill>
                <a:latin typeface="Arial Narrow"/>
                <a:ea typeface="Arial"/>
              </a:rPr>
              <a:t>comprendere il conflitto di posizioni e interessi all'interno della comunità e dei servizi</a:t>
            </a:r>
            <a:endParaRPr/>
          </a:p>
          <a:p>
            <a:pPr>
              <a:lnSpc>
                <a:spcPct val="100000"/>
              </a:lnSpc>
              <a:buSzPct val="45000"/>
              <a:buFont typeface="StarSymbol"/>
              <a:buChar char=""/>
            </a:pPr>
            <a:r>
              <a:rPr lang="it-IT" strike="noStrike">
                <a:solidFill>
                  <a:srgbClr val="000000"/>
                </a:solidFill>
                <a:latin typeface="Arial Narrow"/>
                <a:ea typeface="Arial"/>
              </a:rPr>
              <a:t>Tenere conto delle </a:t>
            </a:r>
            <a:r>
              <a:rPr lang="it-IT" b="1" strike="noStrike">
                <a:solidFill>
                  <a:srgbClr val="000000"/>
                </a:solidFill>
                <a:latin typeface="Arial Narrow"/>
                <a:ea typeface="Arial"/>
              </a:rPr>
              <a:t>iniziative locali e delle dinamiche collettive</a:t>
            </a:r>
            <a:r>
              <a:rPr lang="it-IT" sz="1600" strike="noStrike">
                <a:solidFill>
                  <a:srgbClr val="000000"/>
                </a:solidFill>
                <a:latin typeface="Arial Narrow"/>
                <a:ea typeface="Arial"/>
              </a:rPr>
              <a:t> </a:t>
            </a:r>
            <a:endParaRPr/>
          </a:p>
        </p:txBody>
      </p:sp>
      <p:sp>
        <p:nvSpPr>
          <p:cNvPr id="224" name="CustomShape 3"/>
          <p:cNvSpPr/>
          <p:nvPr/>
        </p:nvSpPr>
        <p:spPr>
          <a:xfrm>
            <a:off x="2815560" y="1197000"/>
            <a:ext cx="6562440" cy="398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1" strike="noStrike">
                <a:solidFill>
                  <a:srgbClr val="000090"/>
                </a:solidFill>
                <a:latin typeface="Arial Narrow"/>
                <a:ea typeface="DejaVu Sans"/>
              </a:rPr>
              <a:t>Aspetti pertinenti relativi al coinvolgimento e alla partecipazione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624240" y="1628640"/>
            <a:ext cx="10972080" cy="4525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30000"/>
              </a:lnSpc>
            </a:pPr>
            <a:endParaRPr/>
          </a:p>
          <a:p>
            <a:pPr algn="just">
              <a:lnSpc>
                <a:spcPct val="100000"/>
              </a:lnSpc>
            </a:pPr>
            <a:endParaRPr/>
          </a:p>
          <a:p>
            <a:pPr>
              <a:lnSpc>
                <a:spcPct val="100000"/>
              </a:lnSpc>
            </a:pPr>
            <a:endParaRPr/>
          </a:p>
        </p:txBody>
      </p:sp>
      <p:sp>
        <p:nvSpPr>
          <p:cNvPr id="226" name="CustomShape 2"/>
          <p:cNvSpPr/>
          <p:nvPr/>
        </p:nvSpPr>
        <p:spPr>
          <a:xfrm>
            <a:off x="495720" y="1562040"/>
            <a:ext cx="11336400" cy="460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SzPct val="45000"/>
              <a:buFont typeface="StarSymbol"/>
              <a:buChar char=""/>
            </a:pPr>
            <a:r>
              <a:rPr lang="it-IT" strike="noStrike">
                <a:solidFill>
                  <a:srgbClr val="000000"/>
                </a:solidFill>
                <a:latin typeface="Arial Narrow"/>
                <a:ea typeface="Arial"/>
              </a:rPr>
              <a:t>Sfida dell'</a:t>
            </a:r>
            <a:r>
              <a:rPr lang="it-IT" b="1" strike="noStrike">
                <a:solidFill>
                  <a:srgbClr val="000000"/>
                </a:solidFill>
                <a:latin typeface="Arial Narrow"/>
                <a:ea typeface="Arial"/>
              </a:rPr>
              <a:t>efficienza/efficacia </a:t>
            </a:r>
            <a:r>
              <a:rPr lang="it-IT" strike="noStrike">
                <a:solidFill>
                  <a:srgbClr val="000000"/>
                </a:solidFill>
                <a:latin typeface="Arial Narrow"/>
                <a:ea typeface="Arial"/>
              </a:rPr>
              <a:t>a livello locale.</a:t>
            </a:r>
            <a:endParaRPr/>
          </a:p>
          <a:p>
            <a:pPr lvl="1">
              <a:lnSpc>
                <a:spcPct val="100000"/>
              </a:lnSpc>
              <a:buSzPct val="45000"/>
              <a:buFont typeface="StarSymbol"/>
              <a:buChar char="l"/>
            </a:pPr>
            <a:r>
              <a:rPr lang="it-IT" sz="1600" strike="noStrike">
                <a:solidFill>
                  <a:srgbClr val="000000"/>
                </a:solidFill>
                <a:latin typeface="Arial Narrow"/>
                <a:ea typeface="MS PGothic"/>
              </a:rPr>
              <a:t>- Come migliorare l'accessibilità e la qualità.</a:t>
            </a:r>
            <a:endParaRPr/>
          </a:p>
          <a:p>
            <a:pPr lvl="1">
              <a:lnSpc>
                <a:spcPct val="100000"/>
              </a:lnSpc>
              <a:buSzPct val="45000"/>
              <a:buFont typeface="StarSymbol"/>
              <a:buChar char="l"/>
            </a:pPr>
            <a:r>
              <a:rPr lang="it-IT" sz="1600" strike="noStrike">
                <a:solidFill>
                  <a:srgbClr val="000000"/>
                </a:solidFill>
                <a:latin typeface="Arial Narrow"/>
                <a:ea typeface="Arial"/>
              </a:rPr>
              <a:t>- Come adattarsi alle esigenze delle popolazioni</a:t>
            </a:r>
            <a:r>
              <a:rPr lang="it-IT" sz="1400" strike="noStrike">
                <a:solidFill>
                  <a:srgbClr val="000000"/>
                </a:solidFill>
                <a:latin typeface="Arial Narrow"/>
                <a:ea typeface="Arial"/>
              </a:rPr>
              <a:t> </a:t>
            </a:r>
            <a:r>
              <a:rPr lang="it-IT" sz="1600" strike="noStrike">
                <a:solidFill>
                  <a:srgbClr val="000000"/>
                </a:solidFill>
                <a:latin typeface="Arial Narrow"/>
                <a:ea typeface="Arial"/>
              </a:rPr>
              <a:t>e alle loro situazioni di vita, e come evitare la visione etnocentrica inconsapevolmente assunta dai professionisti.</a:t>
            </a:r>
            <a:endParaRPr/>
          </a:p>
          <a:p>
            <a:pPr>
              <a:lnSpc>
                <a:spcPct val="100000"/>
              </a:lnSpc>
            </a:pPr>
            <a:endParaRPr/>
          </a:p>
          <a:p>
            <a:pPr>
              <a:lnSpc>
                <a:spcPct val="100000"/>
              </a:lnSpc>
              <a:buSzPct val="45000"/>
              <a:buFont typeface="StarSymbol"/>
              <a:buChar char=""/>
            </a:pPr>
            <a:r>
              <a:rPr lang="it-IT" strike="noStrike">
                <a:solidFill>
                  <a:srgbClr val="000000"/>
                </a:solidFill>
                <a:latin typeface="Arial Narrow"/>
                <a:ea typeface="Arial"/>
              </a:rPr>
              <a:t>Sfida </a:t>
            </a:r>
            <a:r>
              <a:rPr lang="it-IT" b="1" strike="noStrike">
                <a:solidFill>
                  <a:srgbClr val="000000"/>
                </a:solidFill>
                <a:latin typeface="Arial Narrow"/>
                <a:ea typeface="Arial"/>
              </a:rPr>
              <a:t>della vicinanza, della semplicità e del tempo.  </a:t>
            </a:r>
            <a:endParaRPr/>
          </a:p>
          <a:p>
            <a:pPr lvl="1">
              <a:lnSpc>
                <a:spcPct val="100000"/>
              </a:lnSpc>
              <a:buSzPct val="45000"/>
              <a:buFont typeface="StarSymbol"/>
              <a:buChar char="l"/>
            </a:pPr>
            <a:r>
              <a:rPr lang="it-IT" sz="1600" strike="noStrike">
                <a:solidFill>
                  <a:srgbClr val="000000"/>
                </a:solidFill>
                <a:latin typeface="Arial Narrow"/>
                <a:ea typeface="MS PGothic"/>
              </a:rPr>
              <a:t>- Come ridurre gli ostacoli all'accessibilità dell'assistenza e migliorare l'accessibilità amministrativa, geografica ed economica ai servizi preventivi e di cura. </a:t>
            </a:r>
            <a:endParaRPr/>
          </a:p>
          <a:p>
            <a:pPr lvl="1">
              <a:lnSpc>
                <a:spcPct val="100000"/>
              </a:lnSpc>
              <a:buSzPct val="45000"/>
              <a:buFont typeface="StarSymbol"/>
              <a:buChar char="l"/>
            </a:pPr>
            <a:r>
              <a:rPr lang="it-IT" sz="1600" strike="noStrike">
                <a:solidFill>
                  <a:srgbClr val="000000"/>
                </a:solidFill>
                <a:latin typeface="Arial Narrow"/>
                <a:ea typeface="MS PGothic"/>
              </a:rPr>
              <a:t>- Avvicinare servizi e operatori ai luoghi in cui vivono le popolazioni.</a:t>
            </a:r>
            <a:endParaRPr/>
          </a:p>
          <a:p>
            <a:pPr lvl="1">
              <a:lnSpc>
                <a:spcPct val="100000"/>
              </a:lnSpc>
              <a:buSzPct val="45000"/>
              <a:buFont typeface="StarSymbol"/>
              <a:buChar char="l"/>
            </a:pPr>
            <a:r>
              <a:rPr lang="it-IT" sz="1600" strike="noStrike">
                <a:solidFill>
                  <a:srgbClr val="000000"/>
                </a:solidFill>
                <a:latin typeface="Arial Narrow"/>
                <a:ea typeface="Arial"/>
              </a:rPr>
              <a:t>- Pertinenza dell'adattamento socioculturale di procedure, linguaggi, standard, valori e competenze interpersonali degli operatori comedeterminanti cruciali del processo di assistenza. </a:t>
            </a:r>
            <a:endParaRPr/>
          </a:p>
          <a:p>
            <a:pPr lvl="1">
              <a:lnSpc>
                <a:spcPct val="100000"/>
              </a:lnSpc>
              <a:buSzPct val="45000"/>
              <a:buFont typeface="StarSymbol"/>
              <a:buChar char="l"/>
            </a:pPr>
            <a:r>
              <a:rPr lang="it-IT" sz="1600" strike="noStrike">
                <a:solidFill>
                  <a:srgbClr val="000000"/>
                </a:solidFill>
                <a:latin typeface="Arial Narrow"/>
                <a:ea typeface="Arial"/>
              </a:rPr>
              <a:t>- Fiducia negli operatori sanitari.</a:t>
            </a:r>
            <a:endParaRPr/>
          </a:p>
          <a:p>
            <a:pPr lvl="1">
              <a:lnSpc>
                <a:spcPct val="100000"/>
              </a:lnSpc>
              <a:buSzPct val="45000"/>
              <a:buFont typeface="StarSymbol"/>
              <a:buChar char="l"/>
            </a:pPr>
            <a:r>
              <a:rPr lang="it-IT" sz="1600" strike="noStrike">
                <a:solidFill>
                  <a:srgbClr val="000000"/>
                </a:solidFill>
                <a:latin typeface="Arial Narrow"/>
                <a:ea typeface="Arial"/>
              </a:rPr>
              <a:t>- Health literacy.  </a:t>
            </a:r>
            <a:endParaRPr/>
          </a:p>
        </p:txBody>
      </p:sp>
      <p:sp>
        <p:nvSpPr>
          <p:cNvPr id="227" name="CustomShape 3"/>
          <p:cNvSpPr/>
          <p:nvPr/>
        </p:nvSpPr>
        <p:spPr>
          <a:xfrm rot="28200">
            <a:off x="3314520" y="1134360"/>
            <a:ext cx="4171320" cy="398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200" b="1" strike="noStrike">
                <a:solidFill>
                  <a:srgbClr val="000090"/>
                </a:solidFill>
                <a:latin typeface="Arial Narrow"/>
                <a:ea typeface="DejaVu Sans"/>
              </a:rPr>
              <a:t>Sfide e limiti degli approcci partecipativi</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624240" y="1628640"/>
            <a:ext cx="10972080" cy="4525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30000"/>
              </a:lnSpc>
            </a:pPr>
            <a:endParaRPr/>
          </a:p>
          <a:p>
            <a:pPr algn="just">
              <a:lnSpc>
                <a:spcPct val="100000"/>
              </a:lnSpc>
            </a:pPr>
            <a:endParaRPr/>
          </a:p>
          <a:p>
            <a:pPr>
              <a:lnSpc>
                <a:spcPct val="100000"/>
              </a:lnSpc>
            </a:pPr>
            <a:endParaRPr/>
          </a:p>
        </p:txBody>
      </p:sp>
      <p:sp>
        <p:nvSpPr>
          <p:cNvPr id="229" name="CustomShape 2"/>
          <p:cNvSpPr/>
          <p:nvPr/>
        </p:nvSpPr>
        <p:spPr>
          <a:xfrm>
            <a:off x="2257920" y="525240"/>
            <a:ext cx="8107920" cy="398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1" strike="noStrike">
                <a:solidFill>
                  <a:srgbClr val="000090"/>
                </a:solidFill>
                <a:latin typeface="Arial Narrow"/>
                <a:ea typeface="DejaVu Sans"/>
              </a:rPr>
              <a:t>Vantaggi del coinvolgimento e della partecipazione degli utenti e delle comunità</a:t>
            </a:r>
            <a:endParaRPr/>
          </a:p>
        </p:txBody>
      </p:sp>
      <p:sp>
        <p:nvSpPr>
          <p:cNvPr id="230" name="CustomShape 3"/>
          <p:cNvSpPr/>
          <p:nvPr/>
        </p:nvSpPr>
        <p:spPr>
          <a:xfrm>
            <a:off x="495720" y="1562040"/>
            <a:ext cx="11336400" cy="460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SzPct val="45000"/>
              <a:buFont typeface="StarSymbol"/>
              <a:buChar char=""/>
            </a:pPr>
            <a:r>
              <a:rPr lang="it-IT" sz="1600" b="1" strike="noStrike">
                <a:solidFill>
                  <a:srgbClr val="000000"/>
                </a:solidFill>
                <a:latin typeface="Arial Narrow"/>
                <a:ea typeface="DejaVu Sans"/>
              </a:rPr>
              <a:t> </a:t>
            </a:r>
            <a:r>
              <a:rPr lang="it-IT" b="1" strike="noStrike">
                <a:solidFill>
                  <a:srgbClr val="000000"/>
                </a:solidFill>
                <a:latin typeface="Arial Narrow"/>
                <a:ea typeface="DejaVu Sans"/>
              </a:rPr>
              <a:t>Il soggetto coinvolto</a:t>
            </a:r>
            <a:r>
              <a:rPr lang="it-IT" strike="noStrike">
                <a:solidFill>
                  <a:srgbClr val="000000"/>
                </a:solidFill>
                <a:latin typeface="Arial Narrow"/>
                <a:ea typeface="DejaVu Sans"/>
              </a:rPr>
              <a:t>: </a:t>
            </a:r>
            <a:endParaRPr/>
          </a:p>
          <a:p>
            <a:pPr lvl="1">
              <a:lnSpc>
                <a:spcPct val="100000"/>
              </a:lnSpc>
              <a:buSzPct val="45000"/>
              <a:buFont typeface="StarSymbol"/>
              <a:buChar char="l"/>
            </a:pPr>
            <a:r>
              <a:rPr lang="it-IT" sz="1600" strike="noStrike">
                <a:solidFill>
                  <a:srgbClr val="000000"/>
                </a:solidFill>
                <a:latin typeface="Arial Narrow"/>
                <a:ea typeface="Arial"/>
              </a:rPr>
              <a:t>-  Vantaggio personale o empowerment derivanti dal coinvolgimento; aumento della fiducia in se stessi, della conoscenza, delle competenze o della consapevolezza. </a:t>
            </a:r>
            <a:endParaRPr/>
          </a:p>
          <a:p>
            <a:pPr lvl="1">
              <a:lnSpc>
                <a:spcPct val="100000"/>
              </a:lnSpc>
              <a:buSzPct val="45000"/>
              <a:buFont typeface="StarSymbol"/>
              <a:buChar char="l"/>
            </a:pPr>
            <a:r>
              <a:rPr lang="it-IT" sz="1600" strike="noStrike">
                <a:solidFill>
                  <a:srgbClr val="000000"/>
                </a:solidFill>
                <a:latin typeface="Arial Narrow"/>
                <a:ea typeface="Arial"/>
              </a:rPr>
              <a:t>- Vantaggi di lungo termine derivanti da politiche o prassi migliori. </a:t>
            </a:r>
            <a:endParaRPr/>
          </a:p>
          <a:p>
            <a:pPr>
              <a:lnSpc>
                <a:spcPct val="100000"/>
              </a:lnSpc>
              <a:buSzPct val="45000"/>
              <a:buFont typeface="StarSymbol"/>
              <a:buChar char=""/>
            </a:pPr>
            <a:endParaRPr/>
          </a:p>
          <a:p>
            <a:pPr>
              <a:lnSpc>
                <a:spcPct val="100000"/>
              </a:lnSpc>
              <a:buSzPct val="45000"/>
              <a:buFont typeface="StarSymbol"/>
              <a:buChar char=""/>
            </a:pPr>
            <a:r>
              <a:rPr lang="it-IT" sz="1400" b="1" strike="noStrike">
                <a:solidFill>
                  <a:srgbClr val="000000"/>
                </a:solidFill>
                <a:latin typeface="Arial Narrow"/>
                <a:ea typeface="Arial"/>
              </a:rPr>
              <a:t> </a:t>
            </a:r>
            <a:r>
              <a:rPr lang="it-IT" b="1" strike="noStrike">
                <a:solidFill>
                  <a:srgbClr val="000000"/>
                </a:solidFill>
                <a:latin typeface="Arial Narrow"/>
                <a:ea typeface="Arial"/>
              </a:rPr>
              <a:t>Prassi dell'organizzazione: </a:t>
            </a:r>
            <a:endParaRPr/>
          </a:p>
          <a:p>
            <a:pPr lvl="1">
              <a:lnSpc>
                <a:spcPct val="100000"/>
              </a:lnSpc>
              <a:buSzPct val="45000"/>
              <a:buFont typeface="StarSymbol"/>
              <a:buChar char="l"/>
            </a:pPr>
            <a:r>
              <a:rPr lang="it-IT" sz="1600" strike="noStrike">
                <a:solidFill>
                  <a:srgbClr val="000000"/>
                </a:solidFill>
                <a:latin typeface="Arial Narrow"/>
                <a:ea typeface="Arial"/>
              </a:rPr>
              <a:t>- Migliore adattamento delle prassi alle esigenze e alle aspirazioni degli utenti del servizio. </a:t>
            </a:r>
            <a:endParaRPr/>
          </a:p>
          <a:p>
            <a:pPr>
              <a:lnSpc>
                <a:spcPct val="100000"/>
              </a:lnSpc>
              <a:buSzPct val="45000"/>
              <a:buFont typeface="StarSymbol"/>
              <a:buChar char=""/>
            </a:pPr>
            <a:endParaRPr/>
          </a:p>
          <a:p>
            <a:pPr>
              <a:lnSpc>
                <a:spcPct val="100000"/>
              </a:lnSpc>
              <a:buSzPct val="45000"/>
              <a:buFont typeface="StarSymbol"/>
              <a:buChar char=""/>
            </a:pPr>
            <a:r>
              <a:rPr lang="it-IT" b="1" strike="noStrike">
                <a:solidFill>
                  <a:srgbClr val="000000"/>
                </a:solidFill>
                <a:latin typeface="Arial Narrow"/>
                <a:ea typeface="Arial"/>
              </a:rPr>
              <a:t>Pianificatori e responsabili delle politiche:</a:t>
            </a:r>
            <a:r>
              <a:rPr lang="it-IT" strike="noStrike">
                <a:solidFill>
                  <a:srgbClr val="000000"/>
                </a:solidFill>
                <a:latin typeface="Arial Narrow"/>
                <a:ea typeface="Arial"/>
              </a:rPr>
              <a:t> </a:t>
            </a:r>
            <a:endParaRPr/>
          </a:p>
          <a:p>
            <a:pPr lvl="1">
              <a:lnSpc>
                <a:spcPct val="100000"/>
              </a:lnSpc>
              <a:buSzPct val="45000"/>
              <a:buFont typeface="StarSymbol"/>
              <a:buChar char="l"/>
            </a:pPr>
            <a:r>
              <a:rPr lang="it-IT" sz="1600" strike="noStrike">
                <a:solidFill>
                  <a:srgbClr val="000000"/>
                </a:solidFill>
                <a:latin typeface="Arial Narrow"/>
                <a:ea typeface="Arial"/>
              </a:rPr>
              <a:t>- Nel caso di esiti della partecipazione politicamente tempestivi o pertinenti. </a:t>
            </a:r>
            <a:endParaRPr/>
          </a:p>
          <a:p>
            <a:pPr lvl="1">
              <a:lnSpc>
                <a:spcPct val="100000"/>
              </a:lnSpc>
              <a:buSzPct val="45000"/>
              <a:buFont typeface="StarSymbol"/>
              <a:buChar char="l"/>
            </a:pPr>
            <a:r>
              <a:rPr lang="it-IT" sz="1600" strike="noStrike">
                <a:solidFill>
                  <a:srgbClr val="000000"/>
                </a:solidFill>
                <a:latin typeface="Arial Narrow"/>
                <a:ea typeface="Arial"/>
              </a:rPr>
              <a:t>- Rischio di ritardo tra la partecipazione e il cambiamento dei risultati a livello politico. </a:t>
            </a:r>
            <a:endParaRPr/>
          </a:p>
          <a:p>
            <a:pPr lvl="1">
              <a:lnSpc>
                <a:spcPct val="100000"/>
              </a:lnSpc>
              <a:buSzPct val="45000"/>
              <a:buFont typeface="StarSymbol"/>
              <a:buChar char="l"/>
            </a:pPr>
            <a:r>
              <a:rPr lang="it-IT" sz="1600" strike="noStrike">
                <a:solidFill>
                  <a:srgbClr val="000000"/>
                </a:solidFill>
                <a:latin typeface="Arial Narrow"/>
                <a:ea typeface="Arial"/>
              </a:rPr>
              <a:t>- Risultati spesso non tangibili nel breve termine. </a:t>
            </a:r>
            <a:endParaRPr/>
          </a:p>
          <a:p>
            <a:pPr>
              <a:lnSpc>
                <a:spcPct val="100000"/>
              </a:lnSpc>
              <a:buSzPct val="45000"/>
              <a:buFont typeface="StarSymbol"/>
              <a:buChar char=""/>
            </a:pPr>
            <a:endParaRPr/>
          </a:p>
          <a:p>
            <a:pPr>
              <a:lnSpc>
                <a:spcPct val="100000"/>
              </a:lnSpc>
              <a:buSzPct val="45000"/>
              <a:buFont typeface="StarSymbol"/>
              <a:buChar char=""/>
            </a:pPr>
            <a:r>
              <a:rPr lang="it-IT" b="1" strike="noStrike">
                <a:solidFill>
                  <a:srgbClr val="000000"/>
                </a:solidFill>
                <a:latin typeface="Arial Narrow"/>
                <a:ea typeface="Arial"/>
              </a:rPr>
              <a:t>Comunità: </a:t>
            </a:r>
            <a:endParaRPr/>
          </a:p>
          <a:p>
            <a:pPr lvl="1">
              <a:lnSpc>
                <a:spcPct val="100000"/>
              </a:lnSpc>
              <a:buSzPct val="45000"/>
              <a:buFont typeface="StarSymbol"/>
              <a:buChar char="l"/>
            </a:pPr>
            <a:r>
              <a:rPr lang="it-IT" sz="1600" strike="noStrike">
                <a:solidFill>
                  <a:srgbClr val="000000"/>
                </a:solidFill>
                <a:latin typeface="Arial Narrow"/>
                <a:ea typeface="Arial"/>
              </a:rPr>
              <a:t>- Aumento della consapevolezza.</a:t>
            </a:r>
            <a:endParaRPr/>
          </a:p>
          <a:p>
            <a:pPr lvl="1">
              <a:lnSpc>
                <a:spcPct val="100000"/>
              </a:lnSpc>
              <a:buSzPct val="45000"/>
              <a:buFont typeface="StarSymbol"/>
              <a:buChar char="l"/>
            </a:pPr>
            <a:r>
              <a:rPr lang="it-IT" sz="1600" strike="noStrike">
                <a:solidFill>
                  <a:srgbClr val="000000"/>
                </a:solidFill>
                <a:latin typeface="Arial Narrow"/>
                <a:ea typeface="Arial"/>
              </a:rPr>
              <a:t>- Percezione migliorata della popolazione immigrata, correzione dell'immagine e smentita di miti e stereotipi. </a:t>
            </a:r>
            <a:endParaRPr/>
          </a:p>
          <a:p>
            <a:pPr lvl="1">
              <a:lnSpc>
                <a:spcPct val="100000"/>
              </a:lnSpc>
              <a:buSzPct val="45000"/>
              <a:buFont typeface="StarSymbol"/>
              <a:buChar char="l"/>
            </a:pPr>
            <a:r>
              <a:rPr lang="it-IT" sz="1600" strike="noStrike">
                <a:solidFill>
                  <a:srgbClr val="000000"/>
                </a:solidFill>
                <a:latin typeface="Arial Narrow"/>
                <a:ea typeface="Arial"/>
              </a:rPr>
              <a:t>- Creazione di legami sociali.</a:t>
            </a:r>
            <a:endParaRPr/>
          </a:p>
          <a:p>
            <a:pPr lvl="1">
              <a:lnSpc>
                <a:spcPct val="100000"/>
              </a:lnSpc>
              <a:buSzPct val="45000"/>
              <a:buFont typeface="StarSymbol"/>
              <a:buChar char="l"/>
            </a:pPr>
            <a:r>
              <a:rPr lang="it-IT" sz="1600" strike="noStrike">
                <a:solidFill>
                  <a:srgbClr val="000000"/>
                </a:solidFill>
                <a:latin typeface="Arial Narrow"/>
                <a:ea typeface="Arial"/>
              </a:rPr>
              <a:t>- Vantaggi di lungo termine derivanti da politiche o prassi migliori.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624240" y="1628640"/>
            <a:ext cx="10972080" cy="4525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30000"/>
              </a:lnSpc>
            </a:pPr>
            <a:endParaRPr/>
          </a:p>
          <a:p>
            <a:pPr algn="just">
              <a:lnSpc>
                <a:spcPct val="100000"/>
              </a:lnSpc>
            </a:pPr>
            <a:endParaRPr/>
          </a:p>
          <a:p>
            <a:pPr>
              <a:lnSpc>
                <a:spcPct val="100000"/>
              </a:lnSpc>
            </a:pPr>
            <a:endParaRPr/>
          </a:p>
        </p:txBody>
      </p:sp>
      <p:sp>
        <p:nvSpPr>
          <p:cNvPr id="232" name="CustomShape 2"/>
          <p:cNvSpPr/>
          <p:nvPr/>
        </p:nvSpPr>
        <p:spPr>
          <a:xfrm>
            <a:off x="624240" y="2753280"/>
            <a:ext cx="11088360" cy="2972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30000"/>
              </a:lnSpc>
              <a:buSzPct val="45000"/>
              <a:buFont typeface="StarSymbol"/>
              <a:buChar char=""/>
            </a:pPr>
            <a:r>
              <a:rPr lang="it-IT" sz="2000" strike="noStrike">
                <a:solidFill>
                  <a:srgbClr val="000000"/>
                </a:solidFill>
                <a:latin typeface="Arial Narrow"/>
                <a:ea typeface="DejaVu Sans"/>
              </a:rPr>
              <a:t> In seduta plenaria.</a:t>
            </a:r>
            <a:endParaRPr/>
          </a:p>
          <a:p>
            <a:pPr algn="just">
              <a:lnSpc>
                <a:spcPct val="130000"/>
              </a:lnSpc>
              <a:buSzPct val="45000"/>
              <a:buFont typeface="StarSymbol"/>
              <a:buChar char=""/>
            </a:pPr>
            <a:endParaRPr/>
          </a:p>
          <a:p>
            <a:pPr algn="just">
              <a:lnSpc>
                <a:spcPct val="130000"/>
              </a:lnSpc>
              <a:buSzPct val="45000"/>
              <a:buFont typeface="StarSymbol"/>
              <a:buChar char=""/>
            </a:pPr>
            <a:r>
              <a:rPr lang="it-IT" sz="2000" strike="noStrike">
                <a:solidFill>
                  <a:srgbClr val="000000"/>
                </a:solidFill>
                <a:latin typeface="Arial Narrow"/>
                <a:ea typeface="DejaVu Sans"/>
              </a:rPr>
              <a:t> Attività: Rapporti e relatività nei rapporti di potere/controllo (Parte I)</a:t>
            </a:r>
            <a:endParaRPr/>
          </a:p>
          <a:p>
            <a:pPr lvl="1" algn="just">
              <a:lnSpc>
                <a:spcPct val="130000"/>
              </a:lnSpc>
              <a:buSzPct val="45000"/>
              <a:buFont typeface="StarSymbol"/>
              <a:buChar char="l"/>
            </a:pPr>
            <a:r>
              <a:rPr lang="it-IT" strike="noStrike">
                <a:solidFill>
                  <a:srgbClr val="000000"/>
                </a:solidFill>
                <a:latin typeface="Arial Narrow"/>
                <a:ea typeface="Arial"/>
              </a:rPr>
              <a:t>- Ciascuna persona del gruppo pesca un numero segreto da una scatola (da 1 a 10, dove 1 rappresenta il potere minimo e 10 il potere massimo). </a:t>
            </a:r>
            <a:endParaRPr/>
          </a:p>
          <a:p>
            <a:pPr lvl="1" algn="just">
              <a:lnSpc>
                <a:spcPct val="130000"/>
              </a:lnSpc>
              <a:buSzPct val="45000"/>
              <a:buFont typeface="StarSymbol"/>
              <a:buChar char="l"/>
            </a:pPr>
            <a:r>
              <a:rPr lang="it-IT" strike="noStrike">
                <a:solidFill>
                  <a:srgbClr val="000000"/>
                </a:solidFill>
                <a:latin typeface="Arial Narrow"/>
                <a:ea typeface="Arial"/>
              </a:rPr>
              <a:t>- Senza rivelare il proprio numero, ognuno deve deambulare per la stanza assieme ai partecipanti esterni, incarnando un ruolo dotato del "grado di potere" immaginato. </a:t>
            </a:r>
            <a:endParaRPr/>
          </a:p>
          <a:p>
            <a:pPr lvl="1" algn="just">
              <a:lnSpc>
                <a:spcPct val="130000"/>
              </a:lnSpc>
              <a:buSzPct val="45000"/>
              <a:buFont typeface="StarSymbol"/>
              <a:buChar char="l"/>
            </a:pPr>
            <a:r>
              <a:rPr lang="it-IT" strike="noStrike">
                <a:solidFill>
                  <a:srgbClr val="000000"/>
                </a:solidFill>
                <a:latin typeface="Arial Narrow"/>
                <a:ea typeface="Arial"/>
              </a:rPr>
              <a:t>- Ognuno deve osservare gli altri per individuare alla fine il numero che avrebbero dovuto rappresentare. </a:t>
            </a:r>
            <a:endParaRPr/>
          </a:p>
        </p:txBody>
      </p:sp>
      <p:sp>
        <p:nvSpPr>
          <p:cNvPr id="233" name="CustomShape 3"/>
          <p:cNvSpPr/>
          <p:nvPr/>
        </p:nvSpPr>
        <p:spPr>
          <a:xfrm>
            <a:off x="3384000" y="1152000"/>
            <a:ext cx="5384520" cy="672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1" strike="noStrike">
                <a:solidFill>
                  <a:srgbClr val="000090"/>
                </a:solidFill>
                <a:latin typeface="Arial Narrow"/>
                <a:ea typeface="DejaVu Sans"/>
              </a:rPr>
              <a:t>Attività 4: </a:t>
            </a:r>
            <a:endParaRPr/>
          </a:p>
          <a:p>
            <a:pPr algn="ctr">
              <a:lnSpc>
                <a:spcPct val="100000"/>
              </a:lnSpc>
            </a:pPr>
            <a:r>
              <a:rPr lang="it-IT" sz="2200" b="1" strike="noStrike">
                <a:solidFill>
                  <a:srgbClr val="000090"/>
                </a:solidFill>
                <a:latin typeface="Arial Narrow"/>
                <a:ea typeface="DejaVu Sans"/>
              </a:rPr>
              <a:t>Parte I: Rapporti e relatività nei rapporti di potere/controllo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624240" y="1628640"/>
            <a:ext cx="10972080" cy="4525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30000"/>
              </a:lnSpc>
            </a:pPr>
            <a:endParaRPr/>
          </a:p>
          <a:p>
            <a:pPr algn="just">
              <a:lnSpc>
                <a:spcPct val="130000"/>
              </a:lnSpc>
              <a:buSzPct val="45000"/>
              <a:buFont typeface="StarSymbol"/>
              <a:buChar char=""/>
            </a:pPr>
            <a:r>
              <a:rPr lang="it-IT" sz="2000" strike="noStrike">
                <a:solidFill>
                  <a:srgbClr val="000000"/>
                </a:solidFill>
                <a:latin typeface="Arial Narrow"/>
                <a:ea typeface="DejaVu Sans"/>
              </a:rPr>
              <a:t> Attività "Rapporti e relatività nei rapporti di potere/controllo"</a:t>
            </a:r>
            <a:endParaRPr/>
          </a:p>
          <a:p>
            <a:pPr lvl="1" algn="just">
              <a:lnSpc>
                <a:spcPct val="130000"/>
              </a:lnSpc>
              <a:buSzPct val="45000"/>
              <a:buFont typeface="StarSymbol"/>
              <a:buChar char=""/>
            </a:pPr>
            <a:r>
              <a:rPr lang="it-IT" strike="noStrike">
                <a:solidFill>
                  <a:srgbClr val="000000"/>
                </a:solidFill>
                <a:latin typeface="Arial Narrow"/>
                <a:ea typeface="Arial"/>
              </a:rPr>
              <a:t>- Ciascuna persona del gruppo pesca un personaggio segreto da una scatola. </a:t>
            </a:r>
            <a:endParaRPr/>
          </a:p>
          <a:p>
            <a:pPr lvl="1" algn="just">
              <a:lnSpc>
                <a:spcPct val="130000"/>
              </a:lnSpc>
              <a:buSzPct val="45000"/>
              <a:buFont typeface="StarSymbol"/>
              <a:buChar char=""/>
            </a:pPr>
            <a:r>
              <a:rPr lang="it-IT" strike="noStrike">
                <a:solidFill>
                  <a:srgbClr val="000000"/>
                </a:solidFill>
                <a:latin typeface="Arial Narrow"/>
                <a:ea typeface="Arial"/>
              </a:rPr>
              <a:t>- Ciascun personaggio deve porsi in relazione a un "punto di potere", individuato al centro della stanza, nonché agli altri personaggi, in base alla sua percezione del controllo detenuto da questi ultimi in termini di 1. salute personale, 2. la salute degli utenti dell'assistenza sanitaria 3. la salute di altre persone nella comunità locale. </a:t>
            </a:r>
            <a:endParaRPr/>
          </a:p>
          <a:p>
            <a:pPr algn="just">
              <a:lnSpc>
                <a:spcPct val="130000"/>
              </a:lnSpc>
              <a:buSzPct val="45000"/>
              <a:buFont typeface="StarSymbol"/>
              <a:buChar char=""/>
            </a:pPr>
            <a:endParaRPr/>
          </a:p>
          <a:p>
            <a:pPr algn="just">
              <a:lnSpc>
                <a:spcPct val="130000"/>
              </a:lnSpc>
              <a:buSzPct val="45000"/>
              <a:buFont typeface="StarSymbol"/>
              <a:buChar char=""/>
            </a:pPr>
            <a:r>
              <a:rPr lang="it-IT" sz="2000" strike="noStrike">
                <a:solidFill>
                  <a:srgbClr val="000000"/>
                </a:solidFill>
                <a:latin typeface="Arial Narrow"/>
                <a:ea typeface="DejaVu Sans"/>
              </a:rPr>
              <a:t>Scambio di esperienze e discussione.</a:t>
            </a:r>
            <a:endParaRPr/>
          </a:p>
          <a:p>
            <a:pPr algn="just">
              <a:lnSpc>
                <a:spcPct val="100000"/>
              </a:lnSpc>
            </a:pPr>
            <a:endParaRPr/>
          </a:p>
          <a:p>
            <a:pPr>
              <a:lnSpc>
                <a:spcPct val="100000"/>
              </a:lnSpc>
            </a:pPr>
            <a:endParaRPr/>
          </a:p>
        </p:txBody>
      </p:sp>
      <p:sp>
        <p:nvSpPr>
          <p:cNvPr id="235" name="CustomShape 2"/>
          <p:cNvSpPr/>
          <p:nvPr/>
        </p:nvSpPr>
        <p:spPr>
          <a:xfrm>
            <a:off x="3378240" y="1173240"/>
            <a:ext cx="5436360" cy="672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200" b="1" strike="noStrike">
                <a:solidFill>
                  <a:srgbClr val="000090"/>
                </a:solidFill>
                <a:latin typeface="Arial Narrow"/>
                <a:ea typeface="DejaVu Sans"/>
              </a:rPr>
              <a:t>Attività 4: </a:t>
            </a:r>
            <a:endParaRPr/>
          </a:p>
          <a:p>
            <a:pPr algn="ctr">
              <a:lnSpc>
                <a:spcPct val="100000"/>
              </a:lnSpc>
            </a:pPr>
            <a:r>
              <a:rPr lang="it-IT" sz="2200" b="1" strike="noStrike">
                <a:solidFill>
                  <a:srgbClr val="000090"/>
                </a:solidFill>
                <a:latin typeface="Arial Narrow"/>
                <a:ea typeface="DejaVu Sans"/>
              </a:rPr>
              <a:t>Parte II: Rapporti e relatività nei rapporti di potere/controllo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5"/>
          <p:cNvPicPr/>
          <p:nvPr/>
        </p:nvPicPr>
        <p:blipFill>
          <a:blip r:embed="rId2"/>
          <a:stretch/>
        </p:blipFill>
        <p:spPr>
          <a:xfrm>
            <a:off x="5492880" y="4437000"/>
            <a:ext cx="6705720" cy="1290960"/>
          </a:xfrm>
          <a:prstGeom prst="rect">
            <a:avLst/>
          </a:prstGeom>
          <a:ln w="9360">
            <a:noFill/>
          </a:ln>
        </p:spPr>
      </p:pic>
      <p:sp>
        <p:nvSpPr>
          <p:cNvPr id="119" name="CustomShape 1"/>
          <p:cNvSpPr/>
          <p:nvPr/>
        </p:nvSpPr>
        <p:spPr>
          <a:xfrm>
            <a:off x="912960" y="1341360"/>
            <a:ext cx="10463400" cy="515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ＭＳ Ｐゴシック"/>
              </a:rPr>
              <a:t>Attività 1- La propria comunità </a:t>
            </a:r>
            <a:r>
              <a:rPr lang="it-IT" sz="2200" strike="noStrike">
                <a:solidFill>
                  <a:srgbClr val="000000"/>
                </a:solidFill>
                <a:latin typeface="Arial"/>
                <a:ea typeface="ＭＳ Ｐゴシック"/>
              </a:rPr>
              <a:t> </a:t>
            </a:r>
            <a:endParaRPr/>
          </a:p>
        </p:txBody>
      </p:sp>
      <p:sp>
        <p:nvSpPr>
          <p:cNvPr id="120" name="CustomShape 2"/>
          <p:cNvSpPr/>
          <p:nvPr/>
        </p:nvSpPr>
        <p:spPr>
          <a:xfrm>
            <a:off x="243000" y="6583320"/>
            <a:ext cx="11949120" cy="393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it-IT" sz="1200" i="1" strike="noStrike">
                <a:solidFill>
                  <a:srgbClr val="606060"/>
                </a:solidFill>
                <a:latin typeface="Arial Narrow"/>
                <a:ea typeface="ＭＳ Ｐゴシック"/>
              </a:rPr>
              <a:t>.</a:t>
            </a:r>
            <a:r>
              <a:rPr lang="it-IT" sz="2000" strike="noStrike">
                <a:solidFill>
                  <a:srgbClr val="000000"/>
                </a:solidFill>
                <a:latin typeface="Arial"/>
                <a:ea typeface="ＭＳ Ｐゴシック"/>
              </a:rPr>
              <a:t> </a:t>
            </a:r>
            <a:endParaRPr/>
          </a:p>
        </p:txBody>
      </p:sp>
      <p:sp>
        <p:nvSpPr>
          <p:cNvPr id="121" name="CustomShape 3"/>
          <p:cNvSpPr/>
          <p:nvPr/>
        </p:nvSpPr>
        <p:spPr>
          <a:xfrm>
            <a:off x="1968480" y="6578640"/>
            <a:ext cx="10222200" cy="226440"/>
          </a:xfrm>
          <a:prstGeom prst="rect">
            <a:avLst/>
          </a:prstGeom>
          <a:noFill/>
          <a:ln w="9360">
            <a:noFill/>
          </a:ln>
        </p:spPr>
        <p:style>
          <a:lnRef idx="0">
            <a:scrgbClr r="0" g="0" b="0"/>
          </a:lnRef>
          <a:fillRef idx="0">
            <a:scrgbClr r="0" g="0" b="0"/>
          </a:fillRef>
          <a:effectRef idx="0">
            <a:scrgbClr r="0" g="0" b="0"/>
          </a:effectRef>
          <a:fontRef idx="minor"/>
        </p:style>
      </p:sp>
      <p:sp>
        <p:nvSpPr>
          <p:cNvPr id="122" name="CustomShape 4"/>
          <p:cNvSpPr/>
          <p:nvPr/>
        </p:nvSpPr>
        <p:spPr>
          <a:xfrm>
            <a:off x="623880" y="1928880"/>
            <a:ext cx="10653840" cy="3381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strike="noStrike">
                <a:solidFill>
                  <a:srgbClr val="000000"/>
                </a:solidFill>
                <a:latin typeface="Arial Narrow"/>
                <a:ea typeface="ＭＳ Ｐゴシック"/>
              </a:rPr>
              <a:t>A coppie: </a:t>
            </a:r>
            <a:endParaRPr/>
          </a:p>
          <a:p>
            <a:pPr>
              <a:lnSpc>
                <a:spcPct val="100000"/>
              </a:lnSpc>
            </a:pPr>
            <a:r>
              <a:rPr lang="it-IT" sz="2200" strike="noStrike">
                <a:solidFill>
                  <a:srgbClr val="000000"/>
                </a:solidFill>
                <a:latin typeface="Arial Narrow"/>
                <a:ea typeface="Arial"/>
              </a:rPr>
              <a:t>Una persona cerca di conoscere la comunità di appartenenza dell'altra, attraverso domande come:</a:t>
            </a:r>
            <a:endParaRPr/>
          </a:p>
          <a:p>
            <a:pPr lvl="2">
              <a:lnSpc>
                <a:spcPct val="100000"/>
              </a:lnSpc>
              <a:buFont typeface="Arial"/>
              <a:buChar char="•"/>
            </a:pPr>
            <a:r>
              <a:rPr lang="it-IT" sz="2200" strike="noStrike">
                <a:solidFill>
                  <a:srgbClr val="000000"/>
                </a:solidFill>
                <a:latin typeface="Arial Narrow"/>
                <a:ea typeface="Arial"/>
              </a:rPr>
              <a:t>Senti di appartenere a una comunità?</a:t>
            </a:r>
            <a:endParaRPr/>
          </a:p>
          <a:p>
            <a:pPr lvl="2">
              <a:lnSpc>
                <a:spcPct val="100000"/>
              </a:lnSpc>
              <a:buFont typeface="Arial"/>
              <a:buChar char="•"/>
            </a:pPr>
            <a:r>
              <a:rPr lang="it-IT" sz="2200" strike="noStrike">
                <a:solidFill>
                  <a:srgbClr val="000000"/>
                </a:solidFill>
                <a:latin typeface="Arial Narrow"/>
                <a:ea typeface="Arial"/>
              </a:rPr>
              <a:t>Chi/Che cosa costituisce la tua comunità?</a:t>
            </a:r>
            <a:endParaRPr/>
          </a:p>
          <a:p>
            <a:pPr lvl="2">
              <a:lnSpc>
                <a:spcPct val="100000"/>
              </a:lnSpc>
              <a:buFont typeface="Arial"/>
              <a:buChar char="•"/>
            </a:pPr>
            <a:r>
              <a:rPr lang="it-IT" sz="2200" strike="noStrike">
                <a:solidFill>
                  <a:srgbClr val="000000"/>
                </a:solidFill>
                <a:latin typeface="Arial Narrow"/>
                <a:ea typeface="Arial"/>
              </a:rPr>
              <a:t>Che significato ha per te?</a:t>
            </a:r>
            <a:endParaRPr/>
          </a:p>
          <a:p>
            <a:pPr lvl="2">
              <a:lnSpc>
                <a:spcPct val="100000"/>
              </a:lnSpc>
              <a:buFont typeface="Times New Roman"/>
              <a:buChar char="•"/>
            </a:pPr>
            <a:r>
              <a:rPr lang="it-IT" sz="2200" strike="noStrike">
                <a:solidFill>
                  <a:srgbClr val="000000"/>
                </a:solidFill>
                <a:latin typeface="Arial Narrow"/>
                <a:ea typeface="Arial"/>
              </a:rPr>
              <a:t>Che cosa evoca in te l'idea di comunità?</a:t>
            </a:r>
            <a:endParaRPr/>
          </a:p>
          <a:p>
            <a:pPr>
              <a:lnSpc>
                <a:spcPct val="100000"/>
              </a:lnSpc>
            </a:pPr>
            <a:endParaRPr/>
          </a:p>
          <a:p>
            <a:pPr algn="just">
              <a:lnSpc>
                <a:spcPct val="130000"/>
              </a:lnSpc>
              <a:buFont typeface="Arial Narrow"/>
              <a:buChar char="•"/>
            </a:pPr>
            <a:r>
              <a:rPr lang="it-IT" sz="2200" strike="noStrike">
                <a:solidFill>
                  <a:srgbClr val="000000"/>
                </a:solidFill>
                <a:latin typeface="Arial Narrow"/>
                <a:ea typeface="DejaVu Sans"/>
              </a:rPr>
              <a:t>Inversione dei ruoli.</a:t>
            </a:r>
            <a:endParaRPr/>
          </a:p>
          <a:p>
            <a:pPr algn="just">
              <a:lnSpc>
                <a:spcPct val="130000"/>
              </a:lnSpc>
            </a:pPr>
            <a:endParaRPr/>
          </a:p>
          <a:p>
            <a:pPr algn="just">
              <a:lnSpc>
                <a:spcPct val="130000"/>
              </a:lnSpc>
              <a:buFont typeface="Arial Narrow"/>
              <a:buChar char="•"/>
            </a:pPr>
            <a:r>
              <a:rPr lang="it-IT" sz="2200" strike="noStrike">
                <a:solidFill>
                  <a:srgbClr val="000000"/>
                </a:solidFill>
                <a:latin typeface="Arial Narrow"/>
                <a:ea typeface="DejaVu Sans"/>
              </a:rPr>
              <a:t>Discussione in plenaria.</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Picture 2"/>
          <p:cNvPicPr/>
          <p:nvPr/>
        </p:nvPicPr>
        <p:blipFill>
          <a:blip r:embed="rId2"/>
          <a:stretch/>
        </p:blipFill>
        <p:spPr>
          <a:xfrm>
            <a:off x="0" y="1844640"/>
            <a:ext cx="12190680" cy="3221280"/>
          </a:xfrm>
          <a:prstGeom prst="rect">
            <a:avLst/>
          </a:prstGeom>
          <a:ln w="9360">
            <a:noFill/>
          </a:ln>
        </p:spPr>
      </p:pic>
      <p:sp>
        <p:nvSpPr>
          <p:cNvPr id="237" name="CustomShape 1"/>
          <p:cNvSpPr/>
          <p:nvPr/>
        </p:nvSpPr>
        <p:spPr>
          <a:xfrm>
            <a:off x="623880" y="1386000"/>
            <a:ext cx="10933200" cy="3654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238" name="CustomShape 2"/>
          <p:cNvSpPr/>
          <p:nvPr/>
        </p:nvSpPr>
        <p:spPr>
          <a:xfrm>
            <a:off x="767520" y="2952000"/>
            <a:ext cx="10752120" cy="820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sz="2400" b="1" strike="noStrike">
                <a:solidFill>
                  <a:srgbClr val="000090"/>
                </a:solidFill>
                <a:latin typeface="Arial Narrow"/>
                <a:ea typeface="ＭＳ Ｐゴシック"/>
              </a:rPr>
              <a:t>Grazie per l'attenzione.</a:t>
            </a:r>
            <a:endParaRPr/>
          </a:p>
          <a:p>
            <a:pPr algn="ctr">
              <a:lnSpc>
                <a:spcPct val="100000"/>
              </a:lnSpc>
            </a:pPr>
            <a:r>
              <a:rPr lang="it-IT" sz="2400" b="1" strike="noStrike">
                <a:solidFill>
                  <a:srgbClr val="000090"/>
                </a:solidFill>
                <a:latin typeface="Arial Narrow"/>
                <a:ea typeface="ＭＳ Ｐゴシック"/>
              </a:rPr>
              <a:t>Domande?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Imagen 7"/>
          <p:cNvPicPr/>
          <p:nvPr/>
        </p:nvPicPr>
        <p:blipFill>
          <a:blip r:embed="rId2"/>
          <a:stretch/>
        </p:blipFill>
        <p:spPr>
          <a:xfrm>
            <a:off x="3276720" y="330120"/>
            <a:ext cx="6818400" cy="63118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684000" y="671400"/>
            <a:ext cx="10463400" cy="515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ＭＳ Ｐゴシック"/>
              </a:rPr>
              <a:t>Figure di prossimità: formazione e introduzione dentro  a un approccio di comunità.  </a:t>
            </a:r>
            <a:endParaRPr/>
          </a:p>
          <a:p>
            <a:pPr algn="ctr">
              <a:lnSpc>
                <a:spcPct val="100000"/>
              </a:lnSpc>
            </a:pPr>
            <a:r>
              <a:rPr lang="it-IT" sz="2200" b="1" strike="noStrike">
                <a:solidFill>
                  <a:srgbClr val="000090"/>
                </a:solidFill>
                <a:latin typeface="Arial Narrow"/>
                <a:ea typeface="ＭＳ Ｐゴシック"/>
              </a:rPr>
              <a:t>Sperimentazioni di Emilia Romagna</a:t>
            </a:r>
            <a:endParaRPr/>
          </a:p>
          <a:p>
            <a:pPr algn="ctr">
              <a:lnSpc>
                <a:spcPct val="100000"/>
              </a:lnSpc>
            </a:pPr>
            <a:endParaRPr/>
          </a:p>
          <a:p>
            <a:pPr algn="ctr">
              <a:lnSpc>
                <a:spcPct val="100000"/>
              </a:lnSpc>
            </a:pPr>
            <a:endParaRPr/>
          </a:p>
          <a:p>
            <a:pPr algn="ctr">
              <a:lnSpc>
                <a:spcPct val="100000"/>
              </a:lnSpc>
            </a:pPr>
            <a:endParaRPr/>
          </a:p>
        </p:txBody>
      </p:sp>
      <p:sp>
        <p:nvSpPr>
          <p:cNvPr id="241" name="CustomShape 2"/>
          <p:cNvSpPr/>
          <p:nvPr/>
        </p:nvSpPr>
        <p:spPr>
          <a:xfrm>
            <a:off x="431640" y="1980000"/>
            <a:ext cx="10871640" cy="4033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30000"/>
              </a:lnSpc>
              <a:buFont typeface="Times New Roman"/>
              <a:buChar char="•"/>
            </a:pPr>
            <a:r>
              <a:rPr lang="it-IT" strike="noStrike">
                <a:solidFill>
                  <a:srgbClr val="000000"/>
                </a:solidFill>
                <a:latin typeface="Arial narrow"/>
                <a:ea typeface="DejaVu Sans"/>
              </a:rPr>
              <a:t> </a:t>
            </a:r>
            <a:r>
              <a:rPr lang="it-IT" strike="noStrike">
                <a:solidFill>
                  <a:srgbClr val="000000"/>
                </a:solidFill>
                <a:latin typeface="Arial Narrow"/>
                <a:ea typeface="MS PGothic"/>
              </a:rPr>
              <a:t>Quale comunità?  Tutte le problematiche di un territorio circoscritto; linguistica; precedente vincolo professionale (es. mediatori linguistico-culturali, continuità); vincolo abitativo nel territorio di riferimento. </a:t>
            </a:r>
            <a:endParaRPr/>
          </a:p>
          <a:p>
            <a:pPr algn="just">
              <a:lnSpc>
                <a:spcPct val="130000"/>
              </a:lnSpc>
              <a:buFont typeface="Times New Roman"/>
              <a:buChar char="•"/>
            </a:pPr>
            <a:r>
              <a:rPr lang="it-IT" strike="noStrike">
                <a:solidFill>
                  <a:srgbClr val="000000"/>
                </a:solidFill>
                <a:latin typeface="Arial Narrow"/>
                <a:ea typeface="MS PGothic"/>
              </a:rPr>
              <a:t> Quali requisiti (profili professionali)? Es. Persone che non hanno titoli di studio ed esperienze non formalizzate possono essere  più rappresentative della comunità e delle sue dinamiche. </a:t>
            </a:r>
            <a:endParaRPr/>
          </a:p>
          <a:p>
            <a:pPr algn="just">
              <a:lnSpc>
                <a:spcPct val="130000"/>
              </a:lnSpc>
              <a:buFont typeface="Times New Roman"/>
              <a:buChar char="•"/>
            </a:pPr>
            <a:r>
              <a:rPr lang="it-IT" strike="noStrike">
                <a:solidFill>
                  <a:srgbClr val="000000"/>
                </a:solidFill>
                <a:latin typeface="Arial Narrow"/>
                <a:ea typeface="MS PGothic"/>
              </a:rPr>
              <a:t> Quale formazione? Superare le competenze utili a mediare solo nella relazione col singolo; capacità di leggere i bisogni di comunità e ridurre diverse tipologie di barriere.</a:t>
            </a:r>
            <a:endParaRPr/>
          </a:p>
          <a:p>
            <a:pPr algn="just">
              <a:lnSpc>
                <a:spcPct val="130000"/>
              </a:lnSpc>
            </a:pPr>
            <a:endParaRPr/>
          </a:p>
          <a:p>
            <a:pPr algn="just">
              <a:lnSpc>
                <a:spcPct val="130000"/>
              </a:lnSpc>
              <a:buSzPct val="45000"/>
              <a:buFont typeface="StarSymbol"/>
              <a:buChar char="l"/>
            </a:pPr>
            <a:r>
              <a:rPr lang="it-IT" strike="noStrike">
                <a:solidFill>
                  <a:srgbClr val="000000"/>
                </a:solidFill>
                <a:latin typeface="Arial Narrow"/>
                <a:ea typeface="MS PGothic"/>
              </a:rPr>
              <a:t>- CONTENUTI della formazione: Cosa si intende per salute; con quali strumenti indagarla; quali dati raccogliere; quali gli strumenti per co-progettare con altre figure del territorio e per comunicare in salute; disuguaglianze, fragilità, funzionamento dei servizi socio-sanitari.</a:t>
            </a:r>
            <a:endParaRPr/>
          </a:p>
          <a:p>
            <a:pPr lvl="1" algn="just">
              <a:lnSpc>
                <a:spcPct val="130000"/>
              </a:lnSpc>
              <a:buSzPct val="45000"/>
              <a:buFont typeface="StarSymbol"/>
              <a:buChar char="l"/>
            </a:pPr>
            <a:r>
              <a:rPr lang="it-IT" strike="noStrike">
                <a:solidFill>
                  <a:srgbClr val="000000"/>
                </a:solidFill>
                <a:latin typeface="Arial Narrow"/>
                <a:ea typeface="MS PGothic"/>
              </a:rPr>
              <a:t>- MODALITA’: La formazione permanente e sul campo a partire da casi concreti è parsa uno spazio sperimentale in cui il sapere si costruisce e diventa una prassi, nella concretezza del contesto reale.</a:t>
            </a:r>
            <a:r>
              <a:rPr lang="it-IT" sz="1600" strike="noStrike">
                <a:solidFill>
                  <a:srgbClr val="000000"/>
                </a:solidFill>
                <a:latin typeface="Arial Narrow"/>
                <a:ea typeface="MS PGothic"/>
              </a:rPr>
              <a:t> </a:t>
            </a:r>
            <a:endParaRPr/>
          </a:p>
          <a:p>
            <a:pPr>
              <a:lnSpc>
                <a:spcPct val="100000"/>
              </a:lnSpc>
            </a:pPr>
            <a:endParaRPr/>
          </a:p>
          <a:p>
            <a:pPr>
              <a:lnSpc>
                <a:spcPct val="100000"/>
              </a:lnSpc>
            </a:pPr>
            <a:endParaRPr/>
          </a:p>
        </p:txBody>
      </p:sp>
      <p:sp>
        <p:nvSpPr>
          <p:cNvPr id="242" name="CustomShape 3"/>
          <p:cNvSpPr/>
          <p:nvPr/>
        </p:nvSpPr>
        <p:spPr>
          <a:xfrm>
            <a:off x="1968480" y="6400800"/>
            <a:ext cx="10222200" cy="45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it-IT" sz="1200" i="1" strike="noStrike">
                <a:solidFill>
                  <a:srgbClr val="606060"/>
                </a:solidFill>
                <a:latin typeface="Arial Narrow"/>
                <a:ea typeface="ＭＳ Ｐゴシック"/>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623880" y="1386000"/>
            <a:ext cx="10933200" cy="365400"/>
          </a:xfrm>
          <a:prstGeom prst="rect">
            <a:avLst/>
          </a:prstGeom>
          <a:solidFill>
            <a:srgbClr val="FFFFFF"/>
          </a:solidFill>
          <a:ln w="9360">
            <a:noFill/>
          </a:ln>
        </p:spPr>
        <p:style>
          <a:lnRef idx="0">
            <a:scrgbClr r="0" g="0" b="0"/>
          </a:lnRef>
          <a:fillRef idx="0">
            <a:scrgbClr r="0" g="0" b="0"/>
          </a:fillRef>
          <a:effectRef idx="0">
            <a:scrgbClr r="0" g="0" b="0"/>
          </a:effectRef>
          <a:fontRef idx="minor"/>
        </p:style>
      </p:sp>
      <p:sp>
        <p:nvSpPr>
          <p:cNvPr id="124" name="CustomShape 2"/>
          <p:cNvSpPr/>
          <p:nvPr/>
        </p:nvSpPr>
        <p:spPr>
          <a:xfrm>
            <a:off x="814320" y="441000"/>
            <a:ext cx="10463400" cy="759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ＭＳ Ｐゴシック"/>
              </a:rPr>
              <a:t>Comunità: </a:t>
            </a:r>
            <a:endParaRPr/>
          </a:p>
          <a:p>
            <a:pPr algn="ctr">
              <a:lnSpc>
                <a:spcPct val="100000"/>
              </a:lnSpc>
            </a:pPr>
            <a:r>
              <a:rPr lang="it-IT" sz="2200" b="1" strike="noStrike">
                <a:solidFill>
                  <a:srgbClr val="000090"/>
                </a:solidFill>
                <a:latin typeface="Arial Narrow"/>
                <a:ea typeface="ＭＳ Ｐゴシック"/>
              </a:rPr>
              <a:t>Definizione</a:t>
            </a:r>
            <a:endParaRPr/>
          </a:p>
        </p:txBody>
      </p:sp>
      <p:sp>
        <p:nvSpPr>
          <p:cNvPr id="125" name="CustomShape 3"/>
          <p:cNvSpPr/>
          <p:nvPr/>
        </p:nvSpPr>
        <p:spPr>
          <a:xfrm>
            <a:off x="1152000" y="1521000"/>
            <a:ext cx="9287280" cy="3950280"/>
          </a:xfrm>
          <a:prstGeom prst="rect">
            <a:avLst/>
          </a:prstGeom>
          <a:noFill/>
          <a:ln w="9360">
            <a:solidFill>
              <a:srgbClr val="D6631A"/>
            </a:solidFill>
            <a:miter/>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000" strike="noStrike">
                <a:solidFill>
                  <a:srgbClr val="000000"/>
                </a:solidFill>
                <a:latin typeface="Arial narrow"/>
                <a:ea typeface="MS PGothic"/>
              </a:rPr>
              <a:t>Permeabili, disomogenee, costantemente in trasformazione.</a:t>
            </a:r>
            <a:endParaRPr/>
          </a:p>
          <a:p>
            <a:pPr algn="just">
              <a:lnSpc>
                <a:spcPct val="100000"/>
              </a:lnSpc>
            </a:pPr>
            <a:endParaRPr/>
          </a:p>
          <a:p>
            <a:pPr algn="just">
              <a:lnSpc>
                <a:spcPct val="100000"/>
              </a:lnSpc>
            </a:pPr>
            <a:r>
              <a:rPr lang="it-IT" sz="2000" strike="noStrike">
                <a:solidFill>
                  <a:srgbClr val="000000"/>
                </a:solidFill>
                <a:latin typeface="Arial Narrow"/>
                <a:ea typeface="MS PGothic"/>
              </a:rPr>
              <a:t>‘Spazio’ materiale, pratico, simbolico, sociale (affetti, relazioni, risorse) in cui le persone tentano di realizzare la propria esistenza. </a:t>
            </a:r>
            <a:endParaRPr/>
          </a:p>
          <a:p>
            <a:pPr algn="just">
              <a:lnSpc>
                <a:spcPct val="100000"/>
              </a:lnSpc>
            </a:pPr>
            <a:endParaRPr/>
          </a:p>
          <a:p>
            <a:pPr algn="just">
              <a:lnSpc>
                <a:spcPct val="100000"/>
              </a:lnSpc>
            </a:pPr>
            <a:r>
              <a:rPr lang="it-IT" sz="2000" strike="noStrike">
                <a:solidFill>
                  <a:srgbClr val="000000"/>
                </a:solidFill>
                <a:latin typeface="Arial Narrow"/>
                <a:ea typeface="MS PGothic"/>
              </a:rPr>
              <a:t>Le pratiche si sviluppano su traiettorie spaziali e temporali diverse: intersezione di più comunità.</a:t>
            </a:r>
            <a:endParaRPr/>
          </a:p>
          <a:p>
            <a:pPr algn="just">
              <a:lnSpc>
                <a:spcPct val="100000"/>
              </a:lnSpc>
            </a:pPr>
            <a:endParaRPr/>
          </a:p>
          <a:p>
            <a:pPr algn="just">
              <a:lnSpc>
                <a:spcPct val="100000"/>
              </a:lnSpc>
            </a:pPr>
            <a:r>
              <a:rPr lang="it-IT" sz="2000" strike="noStrike">
                <a:solidFill>
                  <a:srgbClr val="000000"/>
                </a:solidFill>
                <a:latin typeface="Arial Narrow"/>
                <a:ea typeface="MS PGothic"/>
              </a:rPr>
              <a:t>Delocalizzazione ma anche diritto a ‘stare’, ad ‘appartenere’, a sentirsi riconosciuti (processi identitari).</a:t>
            </a:r>
            <a:endParaRPr/>
          </a:p>
          <a:p>
            <a:pPr algn="just">
              <a:lnSpc>
                <a:spcPct val="100000"/>
              </a:lnSpc>
            </a:pPr>
            <a:endParaRPr/>
          </a:p>
          <a:p>
            <a:pPr algn="just">
              <a:lnSpc>
                <a:spcPct val="100000"/>
              </a:lnSpc>
            </a:pPr>
            <a:r>
              <a:rPr lang="it-IT" sz="2000" strike="noStrike">
                <a:solidFill>
                  <a:srgbClr val="000000"/>
                </a:solidFill>
                <a:latin typeface="Arial narrow"/>
                <a:ea typeface="ＭＳ Ｐゴシック"/>
              </a:rPr>
              <a:t>(</a:t>
            </a:r>
            <a:r>
              <a:rPr lang="it-IT" sz="2000" strike="noStrike">
                <a:solidFill>
                  <a:srgbClr val="000000"/>
                </a:solidFill>
                <a:latin typeface="Arial narrow"/>
                <a:ea typeface="MS PGothic"/>
              </a:rPr>
              <a:t>U. Fabietti 2000)</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431640" y="549360"/>
            <a:ext cx="10463400" cy="820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ＭＳ Ｐゴシック"/>
              </a:rPr>
              <a:t>Approcci di comunità: </a:t>
            </a:r>
            <a:endParaRPr/>
          </a:p>
          <a:p>
            <a:pPr algn="ctr">
              <a:lnSpc>
                <a:spcPct val="100000"/>
              </a:lnSpc>
            </a:pPr>
            <a:r>
              <a:rPr lang="it-IT" sz="2200" b="1" strike="noStrike">
                <a:solidFill>
                  <a:srgbClr val="000090"/>
                </a:solidFill>
                <a:latin typeface="Arial Narrow"/>
                <a:ea typeface="ＭＳ Ｐゴシック"/>
              </a:rPr>
              <a:t>alcuni tratti salienti</a:t>
            </a:r>
            <a:endParaRPr/>
          </a:p>
        </p:txBody>
      </p:sp>
      <p:sp>
        <p:nvSpPr>
          <p:cNvPr id="128" name="CustomShape 3"/>
          <p:cNvSpPr/>
          <p:nvPr/>
        </p:nvSpPr>
        <p:spPr>
          <a:xfrm>
            <a:off x="243000" y="6583320"/>
            <a:ext cx="11949120" cy="393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it-IT" sz="1200" i="1" strike="noStrike">
                <a:solidFill>
                  <a:srgbClr val="606060"/>
                </a:solidFill>
                <a:latin typeface="Arial Narrow"/>
                <a:ea typeface="ＭＳ Ｐゴシック"/>
              </a:rPr>
              <a:t>.</a:t>
            </a:r>
            <a:r>
              <a:rPr lang="it-IT" sz="2000" strike="noStrike">
                <a:solidFill>
                  <a:srgbClr val="000000"/>
                </a:solidFill>
                <a:latin typeface="Arial"/>
                <a:ea typeface="ＭＳ Ｐゴシック"/>
              </a:rPr>
              <a:t> </a:t>
            </a:r>
            <a:endParaRPr/>
          </a:p>
        </p:txBody>
      </p:sp>
      <p:sp>
        <p:nvSpPr>
          <p:cNvPr id="129" name="CustomShape 4"/>
          <p:cNvSpPr/>
          <p:nvPr/>
        </p:nvSpPr>
        <p:spPr>
          <a:xfrm>
            <a:off x="623880" y="1584000"/>
            <a:ext cx="10942920" cy="4895280"/>
          </a:xfrm>
          <a:prstGeom prst="rect">
            <a:avLst/>
          </a:prstGeom>
          <a:noFill/>
          <a:ln w="9360">
            <a:solidFill>
              <a:srgbClr val="D6631A"/>
            </a:solidFill>
            <a:miter/>
          </a:ln>
        </p:spPr>
        <p:style>
          <a:lnRef idx="0">
            <a:scrgbClr r="0" g="0" b="0"/>
          </a:lnRef>
          <a:fillRef idx="0">
            <a:scrgbClr r="0" g="0" b="0"/>
          </a:fillRef>
          <a:effectRef idx="0">
            <a:scrgbClr r="0" g="0" b="0"/>
          </a:effectRef>
          <a:fontRef idx="minor"/>
        </p:style>
      </p:sp>
      <p:sp>
        <p:nvSpPr>
          <p:cNvPr id="130" name="CustomShape 5"/>
          <p:cNvSpPr/>
          <p:nvPr/>
        </p:nvSpPr>
        <p:spPr>
          <a:xfrm>
            <a:off x="-49320" y="6597720"/>
            <a:ext cx="11806560" cy="226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it-IT" sz="900" i="1" strike="noStrike">
                <a:solidFill>
                  <a:srgbClr val="606060"/>
                </a:solidFill>
                <a:latin typeface="Arial Narrow"/>
                <a:ea typeface="ＭＳ Ｐゴシック"/>
              </a:rPr>
              <a:t>. </a:t>
            </a:r>
            <a:endParaRPr/>
          </a:p>
        </p:txBody>
      </p:sp>
      <p:sp>
        <p:nvSpPr>
          <p:cNvPr id="131" name="CustomShape 6"/>
          <p:cNvSpPr/>
          <p:nvPr/>
        </p:nvSpPr>
        <p:spPr>
          <a:xfrm>
            <a:off x="10699560" y="5206680"/>
            <a:ext cx="807480" cy="335520"/>
          </a:xfrm>
          <a:prstGeom prst="rect">
            <a:avLst/>
          </a:prstGeom>
          <a:noFill/>
          <a:ln>
            <a:noFill/>
          </a:ln>
        </p:spPr>
        <p:style>
          <a:lnRef idx="0">
            <a:scrgbClr r="0" g="0" b="0"/>
          </a:lnRef>
          <a:fillRef idx="0">
            <a:scrgbClr r="0" g="0" b="0"/>
          </a:fillRef>
          <a:effectRef idx="0">
            <a:scrgbClr r="0" g="0" b="0"/>
          </a:effectRef>
          <a:fontRef idx="minor"/>
        </p:style>
      </p:sp>
      <p:sp>
        <p:nvSpPr>
          <p:cNvPr id="132" name="CustomShape 7"/>
          <p:cNvSpPr/>
          <p:nvPr/>
        </p:nvSpPr>
        <p:spPr>
          <a:xfrm>
            <a:off x="10807200" y="5146920"/>
            <a:ext cx="836640" cy="373320"/>
          </a:xfrm>
          <a:prstGeom prst="rect">
            <a:avLst/>
          </a:prstGeom>
          <a:noFill/>
          <a:ln>
            <a:noFill/>
          </a:ln>
        </p:spPr>
        <p:style>
          <a:lnRef idx="0">
            <a:scrgbClr r="0" g="0" b="0"/>
          </a:lnRef>
          <a:fillRef idx="0">
            <a:scrgbClr r="0" g="0" b="0"/>
          </a:fillRef>
          <a:effectRef idx="0">
            <a:scrgbClr r="0" g="0" b="0"/>
          </a:effectRef>
          <a:fontRef idx="minor"/>
        </p:style>
      </p:sp>
      <p:sp>
        <p:nvSpPr>
          <p:cNvPr id="133" name="CustomShape 8"/>
          <p:cNvSpPr/>
          <p:nvPr/>
        </p:nvSpPr>
        <p:spPr>
          <a:xfrm>
            <a:off x="655346" y="2021040"/>
            <a:ext cx="10655280" cy="4409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1" algn="just">
              <a:lnSpc>
                <a:spcPct val="100000"/>
              </a:lnSpc>
              <a:buSzPct val="45000"/>
              <a:buFont typeface="StarSymbol"/>
              <a:buChar char="l"/>
            </a:pPr>
            <a:r>
              <a:rPr lang="it-IT" sz="2000" strike="noStrike" dirty="0">
                <a:solidFill>
                  <a:srgbClr val="000000"/>
                </a:solidFill>
                <a:latin typeface="Arial Narrow"/>
                <a:ea typeface="Arial"/>
              </a:rPr>
              <a:t>Reciproco e paritario riconoscimento dei ruoli che consenta la co-costruzione di saperi e pratiche.</a:t>
            </a:r>
            <a:endParaRPr dirty="0"/>
          </a:p>
          <a:p>
            <a:pPr algn="just">
              <a:lnSpc>
                <a:spcPct val="100000"/>
              </a:lnSpc>
            </a:pPr>
            <a:endParaRPr dirty="0"/>
          </a:p>
          <a:p>
            <a:pPr lvl="1" algn="just">
              <a:lnSpc>
                <a:spcPct val="100000"/>
              </a:lnSpc>
              <a:buSzPct val="45000"/>
              <a:buFont typeface="StarSymbol"/>
              <a:buChar char="l"/>
            </a:pPr>
            <a:r>
              <a:rPr lang="it-IT" sz="2000" strike="noStrike" dirty="0">
                <a:solidFill>
                  <a:srgbClr val="000000"/>
                </a:solidFill>
                <a:latin typeface="Arial Narrow"/>
                <a:ea typeface="Arial"/>
              </a:rPr>
              <a:t>Mettere al centro le persone: </a:t>
            </a:r>
            <a:r>
              <a:rPr lang="it-IT" sz="2000" strike="noStrike" dirty="0">
                <a:solidFill>
                  <a:srgbClr val="000000"/>
                </a:solidFill>
                <a:latin typeface="Arial Narrow"/>
                <a:ea typeface="MS PGothic"/>
              </a:rPr>
              <a:t>riconoscerne diritti, abilità, potenziale piuttosto che ‘mancanze’ (vittime, bersagli etc). Farsi guidare nel definire necessità e modalità più appropriate al proprio contesto.</a:t>
            </a:r>
            <a:endParaRPr dirty="0"/>
          </a:p>
          <a:p>
            <a:pPr algn="just">
              <a:lnSpc>
                <a:spcPct val="100000"/>
              </a:lnSpc>
            </a:pPr>
            <a:endParaRPr dirty="0"/>
          </a:p>
          <a:p>
            <a:pPr lvl="1" algn="just">
              <a:lnSpc>
                <a:spcPct val="100000"/>
              </a:lnSpc>
              <a:buSzPct val="45000"/>
              <a:buFont typeface="StarSymbol"/>
              <a:buChar char="l"/>
            </a:pPr>
            <a:r>
              <a:rPr lang="it-IT" sz="2000" strike="noStrike" dirty="0">
                <a:solidFill>
                  <a:srgbClr val="000000"/>
                </a:solidFill>
                <a:latin typeface="Arial Narrow"/>
                <a:ea typeface="Arial"/>
              </a:rPr>
              <a:t>Capacità di lettura  trasversale degli eventi sociali; necessità di lavorare contemporaneamente su diversi piani</a:t>
            </a:r>
            <a:endParaRPr dirty="0"/>
          </a:p>
          <a:p>
            <a:pPr algn="just">
              <a:lnSpc>
                <a:spcPct val="100000"/>
              </a:lnSpc>
            </a:pPr>
            <a:endParaRPr dirty="0"/>
          </a:p>
          <a:p>
            <a:pPr lvl="1" algn="just">
              <a:lnSpc>
                <a:spcPct val="100000"/>
              </a:lnSpc>
              <a:buSzPct val="45000"/>
              <a:buFont typeface="StarSymbol"/>
              <a:buChar char="l"/>
            </a:pPr>
            <a:r>
              <a:rPr lang="it-IT" sz="2000" strike="noStrike" dirty="0">
                <a:solidFill>
                  <a:srgbClr val="000000"/>
                </a:solidFill>
                <a:latin typeface="Arial Narrow"/>
                <a:ea typeface="Arial"/>
              </a:rPr>
              <a:t>Relazioni come elementi cruciali  e determinanti per la trasformazione dei contesti sociali e organizzativi.</a:t>
            </a:r>
            <a:endParaRPr dirty="0"/>
          </a:p>
          <a:p>
            <a:pPr algn="just">
              <a:lnSpc>
                <a:spcPct val="100000"/>
              </a:lnSpc>
            </a:pPr>
            <a:endParaRPr dirty="0"/>
          </a:p>
          <a:p>
            <a:pPr lvl="1" algn="just">
              <a:lnSpc>
                <a:spcPct val="100000"/>
              </a:lnSpc>
              <a:buSzPct val="45000"/>
              <a:buFont typeface="StarSymbol"/>
              <a:buChar char="l"/>
            </a:pPr>
            <a:r>
              <a:rPr lang="it-IT" sz="2000" strike="noStrike" dirty="0">
                <a:solidFill>
                  <a:srgbClr val="000000"/>
                </a:solidFill>
                <a:latin typeface="Arial Narrow"/>
                <a:ea typeface="MS PGothic"/>
              </a:rPr>
              <a:t>Promuovere un sistema di servizi sensibile alle differenze piuttosto che una serie di servizi paralleli per gruppi specifici (</a:t>
            </a:r>
            <a:r>
              <a:rPr lang="it-IT" sz="2000" strike="noStrike" dirty="0">
                <a:solidFill>
                  <a:srgbClr val="000000"/>
                </a:solidFill>
                <a:latin typeface="Arial Narrow"/>
                <a:ea typeface="Arial"/>
              </a:rPr>
              <a:t>rischio di frammentazione, contrario all’inclusione).</a:t>
            </a:r>
            <a:endParaRPr dirty="0"/>
          </a:p>
          <a:p>
            <a:pPr algn="just">
              <a:lnSpc>
                <a:spcPct val="100000"/>
              </a:lnSpc>
            </a:pPr>
            <a:endParaRPr dirty="0"/>
          </a:p>
          <a:p>
            <a:pPr lvl="1" algn="just">
              <a:lnSpc>
                <a:spcPct val="100000"/>
              </a:lnSpc>
              <a:buSzPct val="45000"/>
              <a:buFont typeface="StarSymbol"/>
              <a:buChar char="l"/>
            </a:pPr>
            <a:r>
              <a:rPr lang="it-IT" sz="2000" strike="noStrike" dirty="0">
                <a:solidFill>
                  <a:srgbClr val="000000"/>
                </a:solidFill>
                <a:latin typeface="Arial Narrow"/>
                <a:ea typeface="Arial"/>
              </a:rPr>
              <a:t>ONG, volontariato sociale, etc. non devono sostituire l'erogazione di un'assistenza sanitaria basata sui diritti e di responsabilità istituzionale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431640" y="549360"/>
            <a:ext cx="10463400" cy="820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ＭＳ Ｐゴシック"/>
              </a:rPr>
              <a:t>Approcci di comunità: </a:t>
            </a:r>
            <a:endParaRPr/>
          </a:p>
          <a:p>
            <a:pPr algn="ctr">
              <a:lnSpc>
                <a:spcPct val="100000"/>
              </a:lnSpc>
            </a:pPr>
            <a:r>
              <a:rPr lang="it-IT" sz="2200" b="1" strike="noStrike">
                <a:solidFill>
                  <a:srgbClr val="000090"/>
                </a:solidFill>
                <a:latin typeface="Arial Narrow"/>
                <a:ea typeface="ＭＳ Ｐゴシック"/>
              </a:rPr>
              <a:t>alcuni tratti salienti</a:t>
            </a:r>
            <a:endParaRPr/>
          </a:p>
        </p:txBody>
      </p:sp>
      <p:sp>
        <p:nvSpPr>
          <p:cNvPr id="136" name="CustomShape 3"/>
          <p:cNvSpPr/>
          <p:nvPr/>
        </p:nvSpPr>
        <p:spPr>
          <a:xfrm>
            <a:off x="243000" y="6583320"/>
            <a:ext cx="11949120" cy="393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it-IT" sz="1200" i="1" strike="noStrike">
                <a:solidFill>
                  <a:srgbClr val="606060"/>
                </a:solidFill>
                <a:latin typeface="Arial Narrow"/>
                <a:ea typeface="ＭＳ Ｐゴシック"/>
              </a:rPr>
              <a:t>.</a:t>
            </a:r>
            <a:r>
              <a:rPr lang="it-IT" sz="2000" strike="noStrike">
                <a:solidFill>
                  <a:srgbClr val="000000"/>
                </a:solidFill>
                <a:latin typeface="Arial"/>
                <a:ea typeface="ＭＳ Ｐゴシック"/>
              </a:rPr>
              <a:t> </a:t>
            </a:r>
            <a:endParaRPr/>
          </a:p>
        </p:txBody>
      </p:sp>
      <p:sp>
        <p:nvSpPr>
          <p:cNvPr id="137" name="CustomShape 4"/>
          <p:cNvSpPr/>
          <p:nvPr/>
        </p:nvSpPr>
        <p:spPr>
          <a:xfrm>
            <a:off x="623880" y="1584000"/>
            <a:ext cx="10942920" cy="3599280"/>
          </a:xfrm>
          <a:prstGeom prst="rect">
            <a:avLst/>
          </a:prstGeom>
          <a:noFill/>
          <a:ln w="9360">
            <a:solidFill>
              <a:srgbClr val="D6631A"/>
            </a:solidFill>
            <a:miter/>
          </a:ln>
        </p:spPr>
        <p:style>
          <a:lnRef idx="0">
            <a:scrgbClr r="0" g="0" b="0"/>
          </a:lnRef>
          <a:fillRef idx="0">
            <a:scrgbClr r="0" g="0" b="0"/>
          </a:fillRef>
          <a:effectRef idx="0">
            <a:scrgbClr r="0" g="0" b="0"/>
          </a:effectRef>
          <a:fontRef idx="minor"/>
        </p:style>
      </p:sp>
      <p:sp>
        <p:nvSpPr>
          <p:cNvPr id="138" name="CustomShape 5"/>
          <p:cNvSpPr/>
          <p:nvPr/>
        </p:nvSpPr>
        <p:spPr>
          <a:xfrm>
            <a:off x="-49320" y="6597720"/>
            <a:ext cx="11806560" cy="226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it-IT" sz="900" i="1" strike="noStrike">
                <a:solidFill>
                  <a:srgbClr val="606060"/>
                </a:solidFill>
                <a:latin typeface="Arial Narrow"/>
                <a:ea typeface="ＭＳ Ｐゴシック"/>
              </a:rPr>
              <a:t>. </a:t>
            </a:r>
            <a:endParaRPr/>
          </a:p>
        </p:txBody>
      </p:sp>
      <p:sp>
        <p:nvSpPr>
          <p:cNvPr id="139" name="CustomShape 6"/>
          <p:cNvSpPr/>
          <p:nvPr/>
        </p:nvSpPr>
        <p:spPr>
          <a:xfrm>
            <a:off x="10699560" y="5206680"/>
            <a:ext cx="807480" cy="335520"/>
          </a:xfrm>
          <a:prstGeom prst="rect">
            <a:avLst/>
          </a:prstGeom>
          <a:noFill/>
          <a:ln>
            <a:noFill/>
          </a:ln>
        </p:spPr>
        <p:style>
          <a:lnRef idx="0">
            <a:scrgbClr r="0" g="0" b="0"/>
          </a:lnRef>
          <a:fillRef idx="0">
            <a:scrgbClr r="0" g="0" b="0"/>
          </a:fillRef>
          <a:effectRef idx="0">
            <a:scrgbClr r="0" g="0" b="0"/>
          </a:effectRef>
          <a:fontRef idx="minor"/>
        </p:style>
      </p:sp>
      <p:sp>
        <p:nvSpPr>
          <p:cNvPr id="140" name="CustomShape 7"/>
          <p:cNvSpPr/>
          <p:nvPr/>
        </p:nvSpPr>
        <p:spPr>
          <a:xfrm>
            <a:off x="10807200" y="5146920"/>
            <a:ext cx="836640" cy="373320"/>
          </a:xfrm>
          <a:prstGeom prst="rect">
            <a:avLst/>
          </a:prstGeom>
          <a:noFill/>
          <a:ln>
            <a:noFill/>
          </a:ln>
        </p:spPr>
        <p:style>
          <a:lnRef idx="0">
            <a:scrgbClr r="0" g="0" b="0"/>
          </a:lnRef>
          <a:fillRef idx="0">
            <a:scrgbClr r="0" g="0" b="0"/>
          </a:fillRef>
          <a:effectRef idx="0">
            <a:scrgbClr r="0" g="0" b="0"/>
          </a:effectRef>
          <a:fontRef idx="minor"/>
        </p:style>
      </p:sp>
      <p:sp>
        <p:nvSpPr>
          <p:cNvPr id="141" name="CustomShape 8"/>
          <p:cNvSpPr/>
          <p:nvPr/>
        </p:nvSpPr>
        <p:spPr>
          <a:xfrm>
            <a:off x="767700" y="2160776"/>
            <a:ext cx="10655280" cy="2698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SzPct val="45000"/>
              <a:buFont typeface="StarSymbol"/>
              <a:buChar char=""/>
            </a:pPr>
            <a:r>
              <a:rPr lang="it-IT" sz="2000" strike="noStrike" dirty="0">
                <a:solidFill>
                  <a:srgbClr val="000000"/>
                </a:solidFill>
                <a:latin typeface="Arial Narrow"/>
                <a:ea typeface="Arial"/>
              </a:rPr>
              <a:t>Approccio ‘dal basso’</a:t>
            </a:r>
            <a:endParaRPr dirty="0"/>
          </a:p>
          <a:p>
            <a:pPr algn="just">
              <a:lnSpc>
                <a:spcPct val="100000"/>
              </a:lnSpc>
              <a:buSzPct val="45000"/>
              <a:buFont typeface="StarSymbol"/>
              <a:buChar char=""/>
            </a:pPr>
            <a:endParaRPr dirty="0"/>
          </a:p>
          <a:p>
            <a:pPr algn="just">
              <a:lnSpc>
                <a:spcPct val="100000"/>
              </a:lnSpc>
              <a:buSzPct val="45000"/>
              <a:buFont typeface="StarSymbol"/>
              <a:buChar char=""/>
            </a:pPr>
            <a:r>
              <a:rPr lang="it-IT" sz="2000" strike="noStrike" dirty="0">
                <a:solidFill>
                  <a:srgbClr val="000000"/>
                </a:solidFill>
                <a:latin typeface="Arial Narrow"/>
                <a:ea typeface="MS PGothic"/>
              </a:rPr>
              <a:t> Fase iniziale: coinvolgimento di persone/comunità nella identificazione degli aspetti percepiti come critici ma migliorabili.</a:t>
            </a:r>
            <a:endParaRPr dirty="0"/>
          </a:p>
          <a:p>
            <a:pPr algn="just">
              <a:lnSpc>
                <a:spcPct val="100000"/>
              </a:lnSpc>
              <a:buSzPct val="45000"/>
              <a:buFont typeface="StarSymbol"/>
              <a:buChar char=""/>
            </a:pPr>
            <a:r>
              <a:rPr lang="it-IT" sz="2000" strike="noStrike" dirty="0">
                <a:solidFill>
                  <a:srgbClr val="000000"/>
                </a:solidFill>
                <a:latin typeface="Arial Narrow"/>
                <a:ea typeface="MS PGothic"/>
              </a:rPr>
              <a:t>Livello superiore: analisi e bozza di proposte. Confronto.</a:t>
            </a:r>
            <a:endParaRPr dirty="0"/>
          </a:p>
          <a:p>
            <a:pPr algn="just">
              <a:lnSpc>
                <a:spcPct val="100000"/>
              </a:lnSpc>
              <a:buSzPct val="45000"/>
              <a:buFont typeface="StarSymbol"/>
              <a:buChar char=""/>
            </a:pPr>
            <a:r>
              <a:rPr lang="it-IT" sz="2000" strike="noStrike" dirty="0">
                <a:solidFill>
                  <a:srgbClr val="000000"/>
                </a:solidFill>
                <a:latin typeface="Arial Narrow"/>
                <a:ea typeface="MS PGothic"/>
              </a:rPr>
              <a:t>Livello superiore: obiettivi e attività negoziati e co-costruiti con gli attori coinvolti .</a:t>
            </a:r>
            <a:endParaRPr dirty="0"/>
          </a:p>
          <a:p>
            <a:pPr algn="just">
              <a:lnSpc>
                <a:spcPct val="100000"/>
              </a:lnSpc>
              <a:buSzPct val="45000"/>
              <a:buFont typeface="StarSymbol"/>
              <a:buChar char=""/>
            </a:pPr>
            <a:r>
              <a:rPr lang="it-IT" sz="2000" strike="noStrike" dirty="0">
                <a:solidFill>
                  <a:srgbClr val="000000"/>
                </a:solidFill>
                <a:latin typeface="Arial Narrow"/>
                <a:ea typeface="MS PGothic"/>
              </a:rPr>
              <a:t>Livello superiore: realizzazione, valutazione congiunta </a:t>
            </a:r>
            <a:endParaRPr dirty="0"/>
          </a:p>
          <a:p>
            <a:pPr lvl="1" algn="just">
              <a:lnSpc>
                <a:spcPct val="100000"/>
              </a:lnSpc>
              <a:buSzPct val="45000"/>
              <a:buFont typeface="StarSymbol"/>
              <a:buChar char=""/>
            </a:pPr>
            <a:r>
              <a:rPr lang="it-IT" sz="2000" strike="noStrike" dirty="0">
                <a:solidFill>
                  <a:srgbClr val="000000"/>
                </a:solidFill>
                <a:latin typeface="Arial Narrow"/>
                <a:ea typeface="MS PGothic"/>
              </a:rPr>
              <a: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431640" y="549360"/>
            <a:ext cx="10463400" cy="820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ＭＳ Ｐゴシック"/>
              </a:rPr>
              <a:t>Approcci di comunità: </a:t>
            </a:r>
            <a:endParaRPr/>
          </a:p>
          <a:p>
            <a:pPr algn="ctr">
              <a:lnSpc>
                <a:spcPct val="100000"/>
              </a:lnSpc>
            </a:pPr>
            <a:r>
              <a:rPr lang="it-IT" sz="2200" b="1" strike="noStrike">
                <a:solidFill>
                  <a:srgbClr val="000090"/>
                </a:solidFill>
                <a:latin typeface="Arial Narrow"/>
                <a:ea typeface="ＭＳ Ｐゴシック"/>
              </a:rPr>
              <a:t>alcuni tratti salienti</a:t>
            </a:r>
            <a:endParaRPr/>
          </a:p>
        </p:txBody>
      </p:sp>
      <p:sp>
        <p:nvSpPr>
          <p:cNvPr id="144" name="CustomShape 3"/>
          <p:cNvSpPr/>
          <p:nvPr/>
        </p:nvSpPr>
        <p:spPr>
          <a:xfrm>
            <a:off x="243000" y="6583320"/>
            <a:ext cx="11949120" cy="3934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it-IT" sz="1200" i="1" strike="noStrike">
                <a:solidFill>
                  <a:srgbClr val="606060"/>
                </a:solidFill>
                <a:latin typeface="Arial Narrow"/>
                <a:ea typeface="ＭＳ Ｐゴシック"/>
              </a:rPr>
              <a:t>.</a:t>
            </a:r>
            <a:r>
              <a:rPr lang="it-IT" sz="2000" strike="noStrike">
                <a:solidFill>
                  <a:srgbClr val="000000"/>
                </a:solidFill>
                <a:latin typeface="Arial"/>
                <a:ea typeface="ＭＳ Ｐゴシック"/>
              </a:rPr>
              <a:t> </a:t>
            </a:r>
            <a:endParaRPr/>
          </a:p>
        </p:txBody>
      </p:sp>
      <p:sp>
        <p:nvSpPr>
          <p:cNvPr id="145" name="CustomShape 4"/>
          <p:cNvSpPr/>
          <p:nvPr/>
        </p:nvSpPr>
        <p:spPr>
          <a:xfrm>
            <a:off x="576000" y="1620000"/>
            <a:ext cx="10990800" cy="4823280"/>
          </a:xfrm>
          <a:prstGeom prst="rect">
            <a:avLst/>
          </a:prstGeom>
          <a:noFill/>
          <a:ln w="9360">
            <a:solidFill>
              <a:srgbClr val="D6631A"/>
            </a:solidFill>
            <a:miter/>
          </a:ln>
        </p:spPr>
        <p:style>
          <a:lnRef idx="0">
            <a:scrgbClr r="0" g="0" b="0"/>
          </a:lnRef>
          <a:fillRef idx="0">
            <a:scrgbClr r="0" g="0" b="0"/>
          </a:fillRef>
          <a:effectRef idx="0">
            <a:scrgbClr r="0" g="0" b="0"/>
          </a:effectRef>
          <a:fontRef idx="minor"/>
        </p:style>
      </p:sp>
      <p:sp>
        <p:nvSpPr>
          <p:cNvPr id="146" name="CustomShape 5"/>
          <p:cNvSpPr/>
          <p:nvPr/>
        </p:nvSpPr>
        <p:spPr>
          <a:xfrm>
            <a:off x="-49320" y="6597720"/>
            <a:ext cx="11806560" cy="2264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it-IT" sz="900" i="1" strike="noStrike">
                <a:solidFill>
                  <a:srgbClr val="606060"/>
                </a:solidFill>
                <a:latin typeface="Arial Narrow"/>
                <a:ea typeface="ＭＳ Ｐゴシック"/>
              </a:rPr>
              <a:t>. </a:t>
            </a:r>
            <a:endParaRPr/>
          </a:p>
        </p:txBody>
      </p:sp>
      <p:sp>
        <p:nvSpPr>
          <p:cNvPr id="147" name="CustomShape 6"/>
          <p:cNvSpPr/>
          <p:nvPr/>
        </p:nvSpPr>
        <p:spPr>
          <a:xfrm>
            <a:off x="10699560" y="5206680"/>
            <a:ext cx="807480" cy="335520"/>
          </a:xfrm>
          <a:prstGeom prst="rect">
            <a:avLst/>
          </a:prstGeom>
          <a:noFill/>
          <a:ln>
            <a:noFill/>
          </a:ln>
        </p:spPr>
        <p:style>
          <a:lnRef idx="0">
            <a:scrgbClr r="0" g="0" b="0"/>
          </a:lnRef>
          <a:fillRef idx="0">
            <a:scrgbClr r="0" g="0" b="0"/>
          </a:fillRef>
          <a:effectRef idx="0">
            <a:scrgbClr r="0" g="0" b="0"/>
          </a:effectRef>
          <a:fontRef idx="minor"/>
        </p:style>
      </p:sp>
      <p:sp>
        <p:nvSpPr>
          <p:cNvPr id="148" name="CustomShape 7"/>
          <p:cNvSpPr/>
          <p:nvPr/>
        </p:nvSpPr>
        <p:spPr>
          <a:xfrm>
            <a:off x="10807200" y="5146920"/>
            <a:ext cx="836640" cy="373320"/>
          </a:xfrm>
          <a:prstGeom prst="rect">
            <a:avLst/>
          </a:prstGeom>
          <a:noFill/>
          <a:ln>
            <a:noFill/>
          </a:ln>
        </p:spPr>
        <p:style>
          <a:lnRef idx="0">
            <a:scrgbClr r="0" g="0" b="0"/>
          </a:lnRef>
          <a:fillRef idx="0">
            <a:scrgbClr r="0" g="0" b="0"/>
          </a:fillRef>
          <a:effectRef idx="0">
            <a:scrgbClr r="0" g="0" b="0"/>
          </a:effectRef>
          <a:fontRef idx="minor"/>
        </p:style>
      </p:sp>
      <p:sp>
        <p:nvSpPr>
          <p:cNvPr id="149" name="CustomShape 8"/>
          <p:cNvSpPr/>
          <p:nvPr/>
        </p:nvSpPr>
        <p:spPr>
          <a:xfrm>
            <a:off x="594079" y="2065320"/>
            <a:ext cx="10655280" cy="439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30000"/>
              </a:lnSpc>
              <a:buSzPct val="45000"/>
              <a:buFont typeface="StarSymbol"/>
              <a:buChar char=""/>
            </a:pPr>
            <a:r>
              <a:rPr lang="it-IT" strike="noStrike" dirty="0">
                <a:solidFill>
                  <a:srgbClr val="000000"/>
                </a:solidFill>
                <a:latin typeface="Arial Narrow"/>
                <a:ea typeface="DejaVu Sans"/>
              </a:rPr>
              <a:t>Riguardanti non tanto la salute della collettività (profili epidemiologici; impatto del processo migratorio o del background etnico sulla salute) quanto piuttosto gli aspetti socioeconomici; la comprensione e il rispetto di valori, tradizioni, modelli culturali; il superamento di asimmetrie linguistiche, concettuali e di significato. </a:t>
            </a:r>
            <a:endParaRPr dirty="0"/>
          </a:p>
          <a:p>
            <a:pPr>
              <a:lnSpc>
                <a:spcPct val="130000"/>
              </a:lnSpc>
              <a:buSzPct val="45000"/>
              <a:buFont typeface="StarSymbol"/>
              <a:buChar char=""/>
            </a:pPr>
            <a:r>
              <a:rPr lang="it-IT" strike="noStrike" dirty="0">
                <a:solidFill>
                  <a:srgbClr val="000000"/>
                </a:solidFill>
                <a:latin typeface="Arial Narrow"/>
                <a:ea typeface="DejaVu Sans"/>
              </a:rPr>
              <a:t> Strategie e scelte organizzative orientate a:</a:t>
            </a:r>
            <a:endParaRPr dirty="0"/>
          </a:p>
          <a:p>
            <a:pPr lvl="1">
              <a:lnSpc>
                <a:spcPct val="130000"/>
              </a:lnSpc>
              <a:buSzPct val="45000"/>
              <a:buFont typeface="StarSymbol"/>
              <a:buChar char=""/>
            </a:pPr>
            <a:r>
              <a:rPr lang="it-IT" strike="noStrike" dirty="0">
                <a:solidFill>
                  <a:srgbClr val="000000"/>
                </a:solidFill>
                <a:latin typeface="Arial Narrow"/>
                <a:ea typeface="MS PGothic"/>
              </a:rPr>
              <a:t>- individuare modalità efficaci per conoscere , coinvolgere , partecipare con le comunità; </a:t>
            </a:r>
            <a:endParaRPr dirty="0"/>
          </a:p>
          <a:p>
            <a:pPr lvl="1">
              <a:lnSpc>
                <a:spcPct val="130000"/>
              </a:lnSpc>
              <a:buSzPct val="45000"/>
              <a:buFont typeface="StarSymbol"/>
              <a:buChar char=""/>
            </a:pPr>
            <a:r>
              <a:rPr lang="it-IT" strike="noStrike" dirty="0">
                <a:solidFill>
                  <a:srgbClr val="000000"/>
                </a:solidFill>
                <a:latin typeface="Arial Narrow"/>
                <a:ea typeface="MS PGothic"/>
              </a:rPr>
              <a:t>- offrire modalità di cura attente, informate, consapevoli; </a:t>
            </a:r>
            <a:endParaRPr dirty="0"/>
          </a:p>
          <a:p>
            <a:pPr>
              <a:lnSpc>
                <a:spcPct val="130000"/>
              </a:lnSpc>
              <a:buSzPct val="45000"/>
              <a:buFont typeface="StarSymbol"/>
              <a:buChar char=""/>
            </a:pPr>
            <a:endParaRPr dirty="0"/>
          </a:p>
          <a:p>
            <a:pPr lvl="1">
              <a:lnSpc>
                <a:spcPct val="130000"/>
              </a:lnSpc>
              <a:buSzPct val="45000"/>
              <a:buFont typeface="StarSymbol"/>
              <a:buChar char=""/>
            </a:pPr>
            <a:r>
              <a:rPr lang="it-IT" strike="noStrike" dirty="0">
                <a:solidFill>
                  <a:srgbClr val="000000"/>
                </a:solidFill>
                <a:latin typeface="Arial Narrow"/>
                <a:ea typeface="Arial"/>
              </a:rPr>
              <a:t>Relazione operatore-paziente/servizi-comunità</a:t>
            </a:r>
            <a:endParaRPr dirty="0"/>
          </a:p>
          <a:p>
            <a:pPr lvl="1">
              <a:lnSpc>
                <a:spcPct val="130000"/>
              </a:lnSpc>
              <a:buSzPct val="45000"/>
              <a:buFont typeface="StarSymbol"/>
              <a:buChar char=""/>
            </a:pPr>
            <a:r>
              <a:rPr lang="it-IT" strike="noStrike" dirty="0">
                <a:solidFill>
                  <a:srgbClr val="000000"/>
                </a:solidFill>
                <a:latin typeface="Arial Narrow"/>
                <a:ea typeface="Arial"/>
              </a:rPr>
              <a:t>Approccio pro-attivo e di prossimità . Es Mediatori di salute rom </a:t>
            </a:r>
            <a:endParaRPr dirty="0"/>
          </a:p>
          <a:p>
            <a:pPr lvl="1">
              <a:lnSpc>
                <a:spcPct val="130000"/>
              </a:lnSpc>
              <a:buSzPct val="45000"/>
              <a:buFont typeface="StarSymbol"/>
              <a:buChar char=""/>
            </a:pPr>
            <a:r>
              <a:rPr lang="it-IT" strike="noStrike" dirty="0">
                <a:solidFill>
                  <a:srgbClr val="000000"/>
                </a:solidFill>
                <a:latin typeface="Arial Narrow"/>
                <a:ea typeface="Arial"/>
              </a:rPr>
              <a:t>Progetti locali: “agenti di salute”, “promotori di salute” etc.</a:t>
            </a:r>
            <a:endParaRPr dirty="0"/>
          </a:p>
          <a:p>
            <a:pPr lvl="1">
              <a:lnSpc>
                <a:spcPct val="130000"/>
              </a:lnSpc>
              <a:buSzPct val="45000"/>
              <a:buFont typeface="StarSymbol"/>
              <a:buChar char=""/>
            </a:pPr>
            <a:r>
              <a:rPr lang="it-IT" strike="noStrike" dirty="0">
                <a:solidFill>
                  <a:srgbClr val="000000"/>
                </a:solidFill>
                <a:latin typeface="Arial Narrow"/>
                <a:ea typeface="Arial"/>
              </a:rPr>
              <a: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624240" y="1628640"/>
            <a:ext cx="10972080" cy="4525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SzPct val="45000"/>
              <a:buFont typeface="StarSymbol"/>
              <a:buChar char=""/>
            </a:pPr>
            <a:r>
              <a:rPr lang="it-IT" strike="noStrike">
                <a:solidFill>
                  <a:srgbClr val="000000"/>
                </a:solidFill>
                <a:latin typeface="Arial Narrow"/>
                <a:ea typeface="MS PGothic"/>
              </a:rPr>
              <a:t>Letteratura vasta e diverse interpretazioni (campi disciplinari).  Nell’idea di questo corso è un tema strettamente connesso a quello della salute e del suo miglioramento; strategia di promozione della salute. </a:t>
            </a:r>
            <a:endParaRPr/>
          </a:p>
          <a:p>
            <a:pPr algn="just">
              <a:lnSpc>
                <a:spcPct val="100000"/>
              </a:lnSpc>
              <a:buSzPct val="45000"/>
              <a:buFont typeface="StarSymbol"/>
              <a:buChar char=""/>
            </a:pPr>
            <a:endParaRPr/>
          </a:p>
          <a:p>
            <a:pPr algn="just">
              <a:lnSpc>
                <a:spcPct val="100000"/>
              </a:lnSpc>
              <a:buSzPct val="45000"/>
              <a:buFont typeface="StarSymbol"/>
              <a:buChar char=""/>
            </a:pPr>
            <a:r>
              <a:rPr lang="it-IT" strike="noStrike">
                <a:solidFill>
                  <a:srgbClr val="000000"/>
                </a:solidFill>
                <a:latin typeface="Arial Narrow"/>
                <a:ea typeface="MS PGothic"/>
              </a:rPr>
              <a:t>I programmi di promozione devono necessariamente coinvolgere i soggetti la cui salute si vuole promuovere.</a:t>
            </a:r>
            <a:endParaRPr/>
          </a:p>
          <a:p>
            <a:pPr algn="just">
              <a:lnSpc>
                <a:spcPct val="100000"/>
              </a:lnSpc>
              <a:buSzPct val="45000"/>
              <a:buFont typeface="StarSymbol"/>
              <a:buChar char=""/>
            </a:pPr>
            <a:endParaRPr/>
          </a:p>
          <a:p>
            <a:pPr algn="just">
              <a:lnSpc>
                <a:spcPct val="100000"/>
              </a:lnSpc>
              <a:buSzPct val="45000"/>
              <a:buFont typeface="StarSymbol"/>
              <a:buChar char=""/>
            </a:pPr>
            <a:r>
              <a:rPr lang="it-IT" strike="noStrike">
                <a:solidFill>
                  <a:srgbClr val="000000"/>
                </a:solidFill>
                <a:latin typeface="Arial Narrow"/>
                <a:ea typeface="MS PGothic"/>
              </a:rPr>
              <a:t>Implica il passaggio da un livello individuale a uno collettivo.</a:t>
            </a:r>
            <a:endParaRPr/>
          </a:p>
          <a:p>
            <a:pPr algn="just">
              <a:lnSpc>
                <a:spcPct val="100000"/>
              </a:lnSpc>
              <a:buSzPct val="45000"/>
              <a:buFont typeface="StarSymbol"/>
              <a:buChar char=""/>
            </a:pPr>
            <a:endParaRPr/>
          </a:p>
          <a:p>
            <a:pPr algn="just">
              <a:lnSpc>
                <a:spcPct val="100000"/>
              </a:lnSpc>
              <a:buSzPct val="45000"/>
              <a:buFont typeface="StarSymbol"/>
              <a:buChar char=""/>
            </a:pPr>
            <a:r>
              <a:rPr lang="it-IT" strike="noStrike">
                <a:solidFill>
                  <a:srgbClr val="000000"/>
                </a:solidFill>
                <a:latin typeface="Arial Narrow"/>
                <a:ea typeface="Arial"/>
              </a:rPr>
              <a:t>L’utilizzo dei servizi, l’adozione di comportamenti salutari, l’adesione a percorsi terapeutici sono il frutto di fattori e processi che esulano dal controllo individuale e dall’ambito meramente sanitario →</a:t>
            </a:r>
            <a:r>
              <a:rPr lang="it-IT" strike="noStrike">
                <a:solidFill>
                  <a:srgbClr val="FF0000"/>
                </a:solidFill>
                <a:latin typeface="Arial Narrow"/>
                <a:ea typeface="Arial"/>
              </a:rPr>
              <a:t> </a:t>
            </a:r>
            <a:r>
              <a:rPr lang="it-IT" strike="noStrike">
                <a:solidFill>
                  <a:srgbClr val="000000"/>
                </a:solidFill>
                <a:latin typeface="Arial Narrow"/>
                <a:ea typeface="Arial"/>
              </a:rPr>
              <a:t>la</a:t>
            </a:r>
            <a:r>
              <a:rPr lang="it-IT" strike="noStrike">
                <a:solidFill>
                  <a:srgbClr val="FF0000"/>
                </a:solidFill>
                <a:latin typeface="Arial Narrow"/>
                <a:ea typeface="Arial"/>
              </a:rPr>
              <a:t> </a:t>
            </a:r>
            <a:r>
              <a:rPr lang="it-IT" strike="noStrike">
                <a:solidFill>
                  <a:srgbClr val="000000"/>
                </a:solidFill>
                <a:latin typeface="Arial Narrow"/>
                <a:ea typeface="Arial"/>
              </a:rPr>
              <a:t>conoscenza di quei processi e l’azione su quei fattori permette di promuovere maggiore controllo, maggiore potere da parte delle persone sulla propria salute e sul proprio benessere.</a:t>
            </a:r>
            <a:endParaRPr/>
          </a:p>
          <a:p>
            <a:pPr algn="just">
              <a:lnSpc>
                <a:spcPct val="100000"/>
              </a:lnSpc>
            </a:pPr>
            <a:endParaRPr/>
          </a:p>
          <a:p>
            <a:pPr>
              <a:lnSpc>
                <a:spcPct val="100000"/>
              </a:lnSpc>
            </a:pPr>
            <a:endParaRPr/>
          </a:p>
        </p:txBody>
      </p:sp>
      <p:sp>
        <p:nvSpPr>
          <p:cNvPr id="151" name="CustomShape 2"/>
          <p:cNvSpPr/>
          <p:nvPr/>
        </p:nvSpPr>
        <p:spPr>
          <a:xfrm>
            <a:off x="3119760" y="1197000"/>
            <a:ext cx="5568120" cy="398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200" b="1" strike="noStrike">
                <a:solidFill>
                  <a:srgbClr val="000090"/>
                </a:solidFill>
                <a:latin typeface="Arial Narrow"/>
                <a:ea typeface="DejaVu Sans"/>
              </a:rPr>
              <a:t>Approccio di comunità</a:t>
            </a:r>
            <a:r>
              <a:rPr lang="it-IT" sz="2200" strike="noStrike">
                <a:solidFill>
                  <a:srgbClr val="000000"/>
                </a:solidFill>
                <a:latin typeface="Arial Narrow"/>
                <a:ea typeface="DejaVu Sans"/>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635760" y="873360"/>
            <a:ext cx="10463400" cy="515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2200" b="1" strike="noStrike">
                <a:solidFill>
                  <a:srgbClr val="000090"/>
                </a:solidFill>
                <a:latin typeface="Arial Narrow"/>
                <a:ea typeface="ＭＳ Ｐゴシック"/>
              </a:rPr>
              <a:t>Figure di prossimità: formazione e introduzione dentro  a un approccio di comunità.  </a:t>
            </a:r>
            <a:endParaRPr/>
          </a:p>
          <a:p>
            <a:pPr algn="ctr">
              <a:lnSpc>
                <a:spcPct val="100000"/>
              </a:lnSpc>
            </a:pPr>
            <a:r>
              <a:rPr lang="it-IT" sz="2200" b="1" strike="noStrike">
                <a:solidFill>
                  <a:srgbClr val="000090"/>
                </a:solidFill>
                <a:latin typeface="Arial Narrow"/>
                <a:ea typeface="ＭＳ Ｐゴシック"/>
              </a:rPr>
              <a:t>Sperimentazioni di Emilia Romagna</a:t>
            </a:r>
            <a:endParaRPr/>
          </a:p>
        </p:txBody>
      </p:sp>
      <p:sp>
        <p:nvSpPr>
          <p:cNvPr id="153" name="CustomShape 2"/>
          <p:cNvSpPr/>
          <p:nvPr/>
        </p:nvSpPr>
        <p:spPr>
          <a:xfrm>
            <a:off x="431640" y="1944000"/>
            <a:ext cx="10871640" cy="40338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a:p>
          <a:p>
            <a:pPr>
              <a:lnSpc>
                <a:spcPct val="100000"/>
              </a:lnSpc>
              <a:buSzPct val="45000"/>
              <a:buFont typeface="StarSymbol"/>
              <a:buChar char="l"/>
            </a:pPr>
            <a:r>
              <a:rPr lang="it-IT" strike="noStrike">
                <a:solidFill>
                  <a:srgbClr val="000000"/>
                </a:solidFill>
                <a:latin typeface="Arial narrow"/>
                <a:ea typeface="ＭＳ Ｐゴシック"/>
              </a:rPr>
              <a:t>Sperimentazioni realizzate in diversi contesti di cura: </a:t>
            </a:r>
            <a:endParaRPr/>
          </a:p>
          <a:p>
            <a:pPr>
              <a:lnSpc>
                <a:spcPct val="100000"/>
              </a:lnSpc>
              <a:buSzPct val="45000"/>
              <a:buFont typeface="StarSymbol"/>
              <a:buChar char="l"/>
            </a:pPr>
            <a:r>
              <a:rPr lang="it-IT" strike="noStrike">
                <a:solidFill>
                  <a:srgbClr val="000000"/>
                </a:solidFill>
                <a:latin typeface="Arial narrow"/>
                <a:ea typeface="ＭＳ Ｐゴシック"/>
              </a:rPr>
              <a:t>ospedalieri e territoriali (case della salute); servizi psichiatrici e sociali; percorsi di prevenzione  e promozione; servizi assistenziali nelle carceri.</a:t>
            </a:r>
            <a:endParaRPr/>
          </a:p>
          <a:p>
            <a:pPr>
              <a:lnSpc>
                <a:spcPct val="100000"/>
              </a:lnSpc>
            </a:pPr>
            <a:endParaRPr/>
          </a:p>
          <a:p>
            <a:pPr>
              <a:lnSpc>
                <a:spcPct val="100000"/>
              </a:lnSpc>
              <a:buSzPct val="45000"/>
              <a:buFont typeface="StarSymbol"/>
              <a:buChar char="l"/>
            </a:pPr>
            <a:r>
              <a:rPr lang="it-IT" strike="noStrike">
                <a:solidFill>
                  <a:srgbClr val="000000"/>
                </a:solidFill>
                <a:latin typeface="Arial narrow"/>
                <a:ea typeface="DejaVu Sans"/>
              </a:rPr>
              <a:t>Tipologie di servizio: AUSL, consultori, Comuni e servizi sociali, cooperative sociali, associazioni, comitati di quartiere.</a:t>
            </a:r>
            <a:endParaRPr/>
          </a:p>
          <a:p>
            <a:pPr>
              <a:lnSpc>
                <a:spcPct val="100000"/>
              </a:lnSpc>
            </a:pPr>
            <a:endParaRPr/>
          </a:p>
          <a:p>
            <a:pPr>
              <a:lnSpc>
                <a:spcPct val="100000"/>
              </a:lnSpc>
              <a:buSzPct val="45000"/>
              <a:buFont typeface="StarSymbol"/>
              <a:buChar char="l"/>
            </a:pPr>
            <a:r>
              <a:rPr lang="it-IT" strike="noStrike">
                <a:solidFill>
                  <a:srgbClr val="000000"/>
                </a:solidFill>
                <a:latin typeface="Arial narrow"/>
                <a:ea typeface="DejaVu Sans"/>
              </a:rPr>
              <a:t> Altri professionisti coinvolti: operatori di strada, educatori di comunità, mediatori interculturali; edilizia sociale; volontariato; singoli cittadini</a:t>
            </a:r>
            <a:endParaRPr/>
          </a:p>
          <a:p>
            <a:pPr>
              <a:lnSpc>
                <a:spcPct val="100000"/>
              </a:lnSpc>
            </a:pPr>
            <a:endParaRPr/>
          </a:p>
          <a:p>
            <a:pPr>
              <a:lnSpc>
                <a:spcPct val="100000"/>
              </a:lnSpc>
              <a:buFont typeface="Times New Roman"/>
              <a:buChar char="•"/>
            </a:pPr>
            <a:r>
              <a:rPr lang="it-IT" strike="noStrike">
                <a:solidFill>
                  <a:srgbClr val="000000"/>
                </a:solidFill>
                <a:latin typeface="Arial narrow"/>
                <a:ea typeface="DejaVu Sans"/>
              </a:rPr>
              <a:t> Equipe miste, integrazione.</a:t>
            </a:r>
            <a:endParaRPr/>
          </a:p>
          <a:p>
            <a:pPr>
              <a:lnSpc>
                <a:spcPct val="100000"/>
              </a:lnSpc>
            </a:pPr>
            <a:endParaRPr/>
          </a:p>
          <a:p>
            <a:pPr>
              <a:lnSpc>
                <a:spcPct val="100000"/>
              </a:lnSpc>
              <a:buFont typeface="Times New Roman"/>
              <a:buChar char="•"/>
            </a:pPr>
            <a:r>
              <a:rPr lang="it-IT" strike="noStrike">
                <a:solidFill>
                  <a:srgbClr val="000000"/>
                </a:solidFill>
                <a:latin typeface="Arial narrow"/>
                <a:ea typeface="DejaVu Sans"/>
              </a:rPr>
              <a:t> Definizioni: «Agenti di salute», «promotori di salute etc»</a:t>
            </a:r>
            <a:endParaRPr/>
          </a:p>
          <a:p>
            <a:pPr>
              <a:lnSpc>
                <a:spcPct val="100000"/>
              </a:lnSpc>
            </a:pPr>
            <a:endParaRPr/>
          </a:p>
          <a:p>
            <a:pPr>
              <a:lnSpc>
                <a:spcPct val="100000"/>
              </a:lnSpc>
              <a:buFont typeface="Times New Roman"/>
              <a:buChar char="•"/>
            </a:pPr>
            <a:r>
              <a:rPr lang="it-IT" strike="noStrike">
                <a:solidFill>
                  <a:srgbClr val="000000"/>
                </a:solidFill>
                <a:latin typeface="Arial narrow"/>
                <a:ea typeface="MS PGothic"/>
              </a:rPr>
              <a:t> Contesto:  situazioni complesse ed eterogenee; bisogni e aspettative fortemente variegati; numerosi aspetti critici inespressi che non riescono a trasformarsi in bisogni e domande di cura</a:t>
            </a:r>
            <a:endParaRPr/>
          </a:p>
          <a:p>
            <a:pPr>
              <a:lnSpc>
                <a:spcPct val="100000"/>
              </a:lnSpc>
            </a:pPr>
            <a:endParaRPr/>
          </a:p>
          <a:p>
            <a:pPr>
              <a:lnSpc>
                <a:spcPct val="100000"/>
              </a:lnSpc>
            </a:pPr>
            <a:endParaRPr/>
          </a:p>
        </p:txBody>
      </p:sp>
      <p:sp>
        <p:nvSpPr>
          <p:cNvPr id="154" name="CustomShape 3"/>
          <p:cNvSpPr/>
          <p:nvPr/>
        </p:nvSpPr>
        <p:spPr>
          <a:xfrm>
            <a:off x="1968480" y="6400800"/>
            <a:ext cx="10222200" cy="45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it-IT" sz="1200" i="1" strike="noStrike">
                <a:solidFill>
                  <a:srgbClr val="606060"/>
                </a:solidFill>
                <a:latin typeface="Arial Narrow"/>
                <a:ea typeface="ＭＳ Ｐゴシック"/>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3556</Words>
  <Application>Microsoft Office PowerPoint</Application>
  <PresentationFormat>Panorámica</PresentationFormat>
  <Paragraphs>336</Paragraphs>
  <Slides>32</Slides>
  <Notes>16</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32</vt:i4>
      </vt:variant>
    </vt:vector>
  </HeadingPairs>
  <TitlesOfParts>
    <vt:vector size="46" baseType="lpstr">
      <vt:lpstr>Arial Unicode MS</vt:lpstr>
      <vt:lpstr>MS PGothic</vt:lpstr>
      <vt:lpstr>MS PGothic</vt:lpstr>
      <vt:lpstr>Arial</vt:lpstr>
      <vt:lpstr>Arial Narrow</vt:lpstr>
      <vt:lpstr>Arial Narrow</vt:lpstr>
      <vt:lpstr>DejaVu Sans</vt:lpstr>
      <vt:lpstr>Garamond</vt:lpstr>
      <vt:lpstr>StarSymbol</vt:lpstr>
      <vt:lpstr>Times New Roman</vt:lpstr>
      <vt:lpstr>Wingdings</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Amets Suess</cp:lastModifiedBy>
  <cp:revision>2</cp:revision>
  <dcterms:modified xsi:type="dcterms:W3CDTF">2017-02-27T12:06:57Z</dcterms:modified>
</cp:coreProperties>
</file>